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33" r:id="rId2"/>
    <p:sldId id="334" r:id="rId3"/>
    <p:sldId id="335" r:id="rId4"/>
    <p:sldId id="336" r:id="rId5"/>
    <p:sldId id="337" r:id="rId6"/>
    <p:sldId id="338" r:id="rId7"/>
    <p:sldId id="339" r:id="rId8"/>
    <p:sldId id="340" r:id="rId9"/>
    <p:sldId id="341" r:id="rId10"/>
    <p:sldId id="342" r:id="rId11"/>
    <p:sldId id="343" r:id="rId12"/>
    <p:sldId id="344" r:id="rId13"/>
    <p:sldId id="345" r:id="rId14"/>
    <p:sldId id="346" r:id="rId15"/>
    <p:sldId id="324" r:id="rId16"/>
    <p:sldId id="320" r:id="rId17"/>
    <p:sldId id="322" r:id="rId18"/>
    <p:sldId id="323" r:id="rId19"/>
    <p:sldId id="321" r:id="rId20"/>
    <p:sldId id="310" r:id="rId21"/>
    <p:sldId id="295" r:id="rId22"/>
    <p:sldId id="314" r:id="rId23"/>
    <p:sldId id="315" r:id="rId24"/>
    <p:sldId id="317" r:id="rId25"/>
    <p:sldId id="319" r:id="rId26"/>
    <p:sldId id="326" r:id="rId27"/>
    <p:sldId id="368" r:id="rId28"/>
    <p:sldId id="327" r:id="rId29"/>
    <p:sldId id="329" r:id="rId30"/>
    <p:sldId id="330" r:id="rId31"/>
    <p:sldId id="331" r:id="rId32"/>
    <p:sldId id="349" r:id="rId33"/>
    <p:sldId id="350" r:id="rId34"/>
    <p:sldId id="351" r:id="rId35"/>
    <p:sldId id="352" r:id="rId36"/>
    <p:sldId id="353" r:id="rId37"/>
    <p:sldId id="355" r:id="rId38"/>
    <p:sldId id="356" r:id="rId39"/>
    <p:sldId id="357" r:id="rId40"/>
    <p:sldId id="358" r:id="rId41"/>
    <p:sldId id="359" r:id="rId42"/>
    <p:sldId id="360" r:id="rId43"/>
    <p:sldId id="361" r:id="rId44"/>
    <p:sldId id="362" r:id="rId45"/>
    <p:sldId id="363" r:id="rId46"/>
    <p:sldId id="364" r:id="rId47"/>
    <p:sldId id="366" r:id="rId48"/>
    <p:sldId id="367" r:id="rId49"/>
    <p:sldId id="311" r:id="rId50"/>
    <p:sldId id="318" r:id="rId51"/>
    <p:sldId id="312" r:id="rId52"/>
    <p:sldId id="354" r:id="rId53"/>
    <p:sldId id="369" r:id="rId54"/>
    <p:sldId id="370" r:id="rId55"/>
    <p:sldId id="371" r:id="rId56"/>
    <p:sldId id="372" r:id="rId57"/>
  </p:sldIdLst>
  <p:sldSz cx="7200900" cy="10440988"/>
  <p:notesSz cx="6797675" cy="9926638"/>
  <p:defaultTextStyle>
    <a:defPPr>
      <a:defRPr lang="fr-FR"/>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CZAK, Alexandre" initials="AA" lastIdx="1" clrIdx="0">
    <p:extLst>
      <p:ext uri="{19B8F6BF-5375-455C-9EA6-DF929625EA0E}">
        <p15:presenceInfo xmlns:p15="http://schemas.microsoft.com/office/powerpoint/2012/main" userId="S-1-5-21-3333524666-1397266023-3449395097-23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33CC"/>
    <a:srgbClr val="FF9900"/>
    <a:srgbClr val="FFCCFF"/>
    <a:srgbClr val="FF66FF"/>
    <a:srgbClr val="0033CC"/>
    <a:srgbClr val="FFFF66"/>
    <a:srgbClr val="F8FEA8"/>
    <a:srgbClr val="FFFFCC"/>
    <a:srgbClr val="F7F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800" autoAdjust="0"/>
  </p:normalViewPr>
  <p:slideViewPr>
    <p:cSldViewPr>
      <p:cViewPr>
        <p:scale>
          <a:sx n="70" d="100"/>
          <a:sy n="70" d="100"/>
        </p:scale>
        <p:origin x="2304" y="-106"/>
      </p:cViewPr>
      <p:guideLst>
        <p:guide orient="horz" pos="3289"/>
        <p:guide pos="22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2945659" cy="46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48131" name="Rectangle 3"/>
          <p:cNvSpPr>
            <a:spLocks noGrp="1" noChangeArrowheads="1"/>
          </p:cNvSpPr>
          <p:nvPr>
            <p:ph type="dt" sz="quarter" idx="1"/>
          </p:nvPr>
        </p:nvSpPr>
        <p:spPr bwMode="auto">
          <a:xfrm>
            <a:off x="3852016" y="1"/>
            <a:ext cx="2945659" cy="46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48132" name="Rectangle 4"/>
          <p:cNvSpPr>
            <a:spLocks noGrp="1" noChangeArrowheads="1"/>
          </p:cNvSpPr>
          <p:nvPr>
            <p:ph type="ftr" sz="quarter" idx="2"/>
          </p:nvPr>
        </p:nvSpPr>
        <p:spPr bwMode="auto">
          <a:xfrm>
            <a:off x="0" y="9419760"/>
            <a:ext cx="2945659" cy="46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48133" name="Rectangle 5"/>
          <p:cNvSpPr>
            <a:spLocks noGrp="1" noChangeArrowheads="1"/>
          </p:cNvSpPr>
          <p:nvPr>
            <p:ph type="sldNum" sz="quarter" idx="3"/>
          </p:nvPr>
        </p:nvSpPr>
        <p:spPr bwMode="auto">
          <a:xfrm>
            <a:off x="3852016" y="9419760"/>
            <a:ext cx="2945659" cy="46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269D1D4-A000-4F5A-9700-C540CF0815E9}" type="slidenum">
              <a:rPr lang="fr-FR"/>
              <a:pPr>
                <a:defRPr/>
              </a:pPr>
              <a:t>‹N°›</a:t>
            </a:fld>
            <a:endParaRPr lang="fr-FR" dirty="0"/>
          </a:p>
        </p:txBody>
      </p:sp>
    </p:spTree>
    <p:extLst>
      <p:ext uri="{BB962C8B-B14F-4D97-AF65-F5344CB8AC3E}">
        <p14:creationId xmlns:p14="http://schemas.microsoft.com/office/powerpoint/2010/main" val="2514988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2945659" cy="46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27651" name="Rectangle 3"/>
          <p:cNvSpPr>
            <a:spLocks noGrp="1" noChangeArrowheads="1"/>
          </p:cNvSpPr>
          <p:nvPr>
            <p:ph type="dt" idx="1"/>
          </p:nvPr>
        </p:nvSpPr>
        <p:spPr bwMode="auto">
          <a:xfrm>
            <a:off x="3852016" y="1"/>
            <a:ext cx="2945659" cy="46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24580" name="Rectangle 4"/>
          <p:cNvSpPr>
            <a:spLocks noGrp="1" noRot="1" noChangeAspect="1" noChangeArrowheads="1" noTextEdit="1"/>
          </p:cNvSpPr>
          <p:nvPr>
            <p:ph type="sldImg" idx="2"/>
          </p:nvPr>
        </p:nvSpPr>
        <p:spPr bwMode="auto">
          <a:xfrm>
            <a:off x="2138363" y="777875"/>
            <a:ext cx="2522537" cy="36591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06357" y="4749940"/>
            <a:ext cx="4984962" cy="443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7654" name="Rectangle 6"/>
          <p:cNvSpPr>
            <a:spLocks noGrp="1" noChangeArrowheads="1"/>
          </p:cNvSpPr>
          <p:nvPr>
            <p:ph type="ftr" sz="quarter" idx="4"/>
          </p:nvPr>
        </p:nvSpPr>
        <p:spPr bwMode="auto">
          <a:xfrm>
            <a:off x="0" y="9419760"/>
            <a:ext cx="2945659" cy="46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27655" name="Rectangle 7"/>
          <p:cNvSpPr>
            <a:spLocks noGrp="1" noChangeArrowheads="1"/>
          </p:cNvSpPr>
          <p:nvPr>
            <p:ph type="sldNum" sz="quarter" idx="5"/>
          </p:nvPr>
        </p:nvSpPr>
        <p:spPr bwMode="auto">
          <a:xfrm>
            <a:off x="3852016" y="9419760"/>
            <a:ext cx="2945659" cy="46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100B706-5C50-4580-97A6-D7BF4141152C}" type="slidenum">
              <a:rPr lang="fr-FR"/>
              <a:pPr>
                <a:defRPr/>
              </a:pPr>
              <a:t>‹N°›</a:t>
            </a:fld>
            <a:endParaRPr lang="fr-FR" dirty="0"/>
          </a:p>
        </p:txBody>
      </p:sp>
    </p:spTree>
    <p:extLst>
      <p:ext uri="{BB962C8B-B14F-4D97-AF65-F5344CB8AC3E}">
        <p14:creationId xmlns:p14="http://schemas.microsoft.com/office/powerpoint/2010/main" val="4159813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9FF99D6-6844-401F-A900-6D51DC8AF7A1}" type="slidenum">
              <a:rPr lang="fr-FR" altLang="fr-FR" smtClean="0"/>
              <a:pPr eaLnBrk="1" hangingPunct="1">
                <a:spcBef>
                  <a:spcPct val="0"/>
                </a:spcBef>
              </a:pPr>
              <a:t>1</a:t>
            </a:fld>
            <a:endParaRPr lang="fr-FR" altLang="fr-F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360661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468600B-3C49-4ADB-A6ED-DB884518F5AF}" type="slidenum">
              <a:rPr lang="fr-FR" altLang="fr-FR" smtClean="0"/>
              <a:pPr eaLnBrk="1" hangingPunct="1">
                <a:spcBef>
                  <a:spcPct val="0"/>
                </a:spcBef>
              </a:pPr>
              <a:t>19</a:t>
            </a:fld>
            <a:endParaRPr lang="fr-FR" altLang="fr-F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932713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468600B-3C49-4ADB-A6ED-DB884518F5AF}" type="slidenum">
              <a:rPr lang="fr-FR" altLang="fr-FR" smtClean="0"/>
              <a:pPr eaLnBrk="1" hangingPunct="1">
                <a:spcBef>
                  <a:spcPct val="0"/>
                </a:spcBef>
              </a:pPr>
              <a:t>26</a:t>
            </a:fld>
            <a:endParaRPr lang="fr-FR" altLang="fr-F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327217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9DEB85F-BE72-40AD-BF14-874292EA8981}" type="slidenum">
              <a:rPr lang="fr-FR" altLang="fr-FR" smtClean="0">
                <a:solidFill>
                  <a:srgbClr val="000000"/>
                </a:solidFill>
              </a:rPr>
              <a:pPr eaLnBrk="1" hangingPunct="1">
                <a:spcBef>
                  <a:spcPct val="0"/>
                </a:spcBef>
              </a:pPr>
              <a:t>3</a:t>
            </a:fld>
            <a:endParaRPr lang="fr-FR" altLang="fr-FR" smtClean="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3004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134AF5-6A4E-4CAF-98FC-A36CE31B283E}" type="slidenum">
              <a:rPr lang="fr-FR" altLang="fr-FR" smtClean="0"/>
              <a:pPr eaLnBrk="1" hangingPunct="1">
                <a:spcBef>
                  <a:spcPct val="0"/>
                </a:spcBef>
              </a:pPr>
              <a:t>4</a:t>
            </a:fld>
            <a:endParaRPr lang="fr-FR" altLang="fr-F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fr-FR" altLang="fr-FR" dirty="0" smtClean="0"/>
          </a:p>
        </p:txBody>
      </p:sp>
    </p:spTree>
    <p:extLst>
      <p:ext uri="{BB962C8B-B14F-4D97-AF65-F5344CB8AC3E}">
        <p14:creationId xmlns:p14="http://schemas.microsoft.com/office/powerpoint/2010/main" val="360171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069808-C69A-4A5A-82CC-7360DB42CEC6}" type="slidenum">
              <a:rPr lang="fr-FR" altLang="fr-FR" smtClean="0"/>
              <a:pPr eaLnBrk="1" hangingPunct="1">
                <a:spcBef>
                  <a:spcPct val="0"/>
                </a:spcBef>
              </a:pPr>
              <a:t>7</a:t>
            </a:fld>
            <a:endParaRPr lang="fr-FR" altLang="fr-F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157305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822649B-4FEC-4E1F-A8A1-FC595E929B79}" type="slidenum">
              <a:rPr lang="fr-FR" altLang="fr-FR" smtClean="0"/>
              <a:pPr eaLnBrk="1" hangingPunct="1">
                <a:spcBef>
                  <a:spcPct val="0"/>
                </a:spcBef>
              </a:pPr>
              <a:t>11</a:t>
            </a:fld>
            <a:endParaRPr lang="fr-FR" altLang="fr-F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275487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9ED473-8E67-455C-9AA9-DE8ED86A81B9}" type="slidenum">
              <a:rPr lang="fr-FR" altLang="fr-FR" smtClean="0"/>
              <a:pPr eaLnBrk="1" hangingPunct="1">
                <a:spcBef>
                  <a:spcPct val="0"/>
                </a:spcBef>
              </a:pPr>
              <a:t>12</a:t>
            </a:fld>
            <a:endParaRPr lang="fr-FR" altLang="fr-F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299758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xfrm>
            <a:off x="2116138" y="744538"/>
            <a:ext cx="2565400" cy="3722687"/>
          </a:xfrm>
          <a:ln/>
        </p:spPr>
      </p:sp>
      <p:sp>
        <p:nvSpPr>
          <p:cNvPr id="32771" name="Espace réservé des commentaires 2"/>
          <p:cNvSpPr>
            <a:spLocks noGrp="1"/>
          </p:cNvSpPr>
          <p:nvPr>
            <p:ph type="body" idx="1"/>
          </p:nvPr>
        </p:nvSpPr>
        <p:spPr>
          <a:noFill/>
        </p:spPr>
        <p:txBody>
          <a:bodyPr/>
          <a:lstStyle/>
          <a:p>
            <a:endParaRPr lang="fr-FR" altLang="fr-FR" smtClean="0"/>
          </a:p>
        </p:txBody>
      </p:sp>
      <p:sp>
        <p:nvSpPr>
          <p:cNvPr id="32772" name="Espace réservé du pied de page 4"/>
          <p:cNvSpPr>
            <a:spLocks noGrp="1"/>
          </p:cNvSpPr>
          <p:nvPr>
            <p:ph type="ftr" sz="quarter" idx="4"/>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fr-FR" altLang="fr-FR" smtClean="0"/>
          </a:p>
        </p:txBody>
      </p:sp>
    </p:spTree>
    <p:extLst>
      <p:ext uri="{BB962C8B-B14F-4D97-AF65-F5344CB8AC3E}">
        <p14:creationId xmlns:p14="http://schemas.microsoft.com/office/powerpoint/2010/main" val="29367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1363" indent="-284163" eaLnBrk="0" hangingPunct="0">
              <a:spcBef>
                <a:spcPct val="30000"/>
              </a:spcBef>
              <a:defRPr sz="1200">
                <a:solidFill>
                  <a:schemeClr val="tx1"/>
                </a:solidFill>
                <a:latin typeface="Arial" charset="0"/>
              </a:defRPr>
            </a:lvl2pPr>
            <a:lvl3pPr marL="1141413" indent="-227013" eaLnBrk="0" hangingPunct="0">
              <a:spcBef>
                <a:spcPct val="30000"/>
              </a:spcBef>
              <a:defRPr sz="1200">
                <a:solidFill>
                  <a:schemeClr val="tx1"/>
                </a:solidFill>
                <a:latin typeface="Arial" charset="0"/>
              </a:defRPr>
            </a:lvl3pPr>
            <a:lvl4pPr marL="1598613" indent="-227013" eaLnBrk="0" hangingPunct="0">
              <a:spcBef>
                <a:spcPct val="30000"/>
              </a:spcBef>
              <a:defRPr sz="1200">
                <a:solidFill>
                  <a:schemeClr val="tx1"/>
                </a:solidFill>
                <a:latin typeface="Arial" charset="0"/>
              </a:defRPr>
            </a:lvl4pPr>
            <a:lvl5pPr marL="2055813" indent="-227013" eaLnBrk="0" hangingPunct="0">
              <a:spcBef>
                <a:spcPct val="30000"/>
              </a:spcBef>
              <a:defRPr sz="1200">
                <a:solidFill>
                  <a:schemeClr val="tx1"/>
                </a:solidFill>
                <a:latin typeface="Arial" charset="0"/>
              </a:defRPr>
            </a:lvl5pPr>
            <a:lvl6pPr marL="2513013" indent="-227013" eaLnBrk="0" fontAlgn="base" hangingPunct="0">
              <a:spcBef>
                <a:spcPct val="30000"/>
              </a:spcBef>
              <a:spcAft>
                <a:spcPct val="0"/>
              </a:spcAft>
              <a:defRPr sz="1200">
                <a:solidFill>
                  <a:schemeClr val="tx1"/>
                </a:solidFill>
                <a:latin typeface="Arial" charset="0"/>
              </a:defRPr>
            </a:lvl6pPr>
            <a:lvl7pPr marL="2970213" indent="-227013" eaLnBrk="0" fontAlgn="base" hangingPunct="0">
              <a:spcBef>
                <a:spcPct val="30000"/>
              </a:spcBef>
              <a:spcAft>
                <a:spcPct val="0"/>
              </a:spcAft>
              <a:defRPr sz="1200">
                <a:solidFill>
                  <a:schemeClr val="tx1"/>
                </a:solidFill>
                <a:latin typeface="Arial" charset="0"/>
              </a:defRPr>
            </a:lvl7pPr>
            <a:lvl8pPr marL="3427413" indent="-227013" eaLnBrk="0" fontAlgn="base" hangingPunct="0">
              <a:spcBef>
                <a:spcPct val="30000"/>
              </a:spcBef>
              <a:spcAft>
                <a:spcPct val="0"/>
              </a:spcAft>
              <a:defRPr sz="1200">
                <a:solidFill>
                  <a:schemeClr val="tx1"/>
                </a:solidFill>
                <a:latin typeface="Arial" charset="0"/>
              </a:defRPr>
            </a:lvl8pPr>
            <a:lvl9pPr marL="3884613"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468600B-3C49-4ADB-A6ED-DB884518F5AF}" type="slidenum">
              <a:rPr lang="fr-FR" altLang="fr-FR" smtClean="0"/>
              <a:pPr eaLnBrk="1" hangingPunct="1">
                <a:spcBef>
                  <a:spcPct val="0"/>
                </a:spcBef>
              </a:pPr>
              <a:t>16</a:t>
            </a:fld>
            <a:endParaRPr lang="fr-FR" altLang="fr-F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187820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50177B-7895-4BF8-BE3C-AE35E14B8788}" type="slidenum">
              <a:rPr lang="fr-FR" altLang="fr-FR" smtClean="0"/>
              <a:pPr eaLnBrk="1" hangingPunct="1">
                <a:spcBef>
                  <a:spcPct val="0"/>
                </a:spcBef>
              </a:pPr>
              <a:t>17</a:t>
            </a:fld>
            <a:endParaRPr lang="fr-FR" altLang="fr-F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171838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39750" y="3243263"/>
            <a:ext cx="6121400" cy="2238375"/>
          </a:xfrm>
        </p:spPr>
        <p:txBody>
          <a:bodyPr/>
          <a:lstStyle/>
          <a:p>
            <a:r>
              <a:rPr lang="fr-FR" smtClean="0"/>
              <a:t>Modifiez le style du titre</a:t>
            </a:r>
            <a:endParaRPr lang="fr-FR"/>
          </a:p>
        </p:txBody>
      </p:sp>
      <p:sp>
        <p:nvSpPr>
          <p:cNvPr id="3" name="Sous-titre 2"/>
          <p:cNvSpPr>
            <a:spLocks noGrp="1"/>
          </p:cNvSpPr>
          <p:nvPr>
            <p:ph type="subTitle" idx="1"/>
          </p:nvPr>
        </p:nvSpPr>
        <p:spPr>
          <a:xfrm>
            <a:off x="1079500" y="5916613"/>
            <a:ext cx="5041900" cy="26685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771771D-CBC7-44AB-84D2-91ADC93D39BE}" type="slidenum">
              <a:rPr lang="fr-FR"/>
              <a:pPr>
                <a:defRPr/>
              </a:pPr>
              <a:t>‹N°›</a:t>
            </a:fld>
            <a:endParaRPr lang="fr-FR" dirty="0"/>
          </a:p>
        </p:txBody>
      </p:sp>
    </p:spTree>
    <p:extLst>
      <p:ext uri="{BB962C8B-B14F-4D97-AF65-F5344CB8AC3E}">
        <p14:creationId xmlns:p14="http://schemas.microsoft.com/office/powerpoint/2010/main" val="3628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4BC4CD3-5F00-41F8-9288-F6D849F72C80}" type="slidenum">
              <a:rPr lang="fr-FR"/>
              <a:pPr>
                <a:defRPr/>
              </a:pPr>
              <a:t>‹N°›</a:t>
            </a:fld>
            <a:endParaRPr lang="fr-FR" dirty="0"/>
          </a:p>
        </p:txBody>
      </p:sp>
    </p:spTree>
    <p:extLst>
      <p:ext uri="{BB962C8B-B14F-4D97-AF65-F5344CB8AC3E}">
        <p14:creationId xmlns:p14="http://schemas.microsoft.com/office/powerpoint/2010/main" val="298309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221288" y="419100"/>
            <a:ext cx="1619250" cy="89074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60363" y="419100"/>
            <a:ext cx="4708525" cy="89074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286561C-52B0-49BB-806C-734BBEDC737B}" type="slidenum">
              <a:rPr lang="fr-FR"/>
              <a:pPr>
                <a:defRPr/>
              </a:pPr>
              <a:t>‹N°›</a:t>
            </a:fld>
            <a:endParaRPr lang="fr-FR" dirty="0"/>
          </a:p>
        </p:txBody>
      </p:sp>
    </p:spTree>
    <p:extLst>
      <p:ext uri="{BB962C8B-B14F-4D97-AF65-F5344CB8AC3E}">
        <p14:creationId xmlns:p14="http://schemas.microsoft.com/office/powerpoint/2010/main" val="22122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BD39265-2093-479D-A8F6-E9BEA8925833}" type="slidenum">
              <a:rPr lang="fr-FR"/>
              <a:pPr>
                <a:defRPr/>
              </a:pPr>
              <a:t>‹N°›</a:t>
            </a:fld>
            <a:endParaRPr lang="fr-FR" dirty="0"/>
          </a:p>
        </p:txBody>
      </p:sp>
    </p:spTree>
    <p:extLst>
      <p:ext uri="{BB962C8B-B14F-4D97-AF65-F5344CB8AC3E}">
        <p14:creationId xmlns:p14="http://schemas.microsoft.com/office/powerpoint/2010/main" val="373256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68325" y="6708775"/>
            <a:ext cx="6121400" cy="2074863"/>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68325" y="4425950"/>
            <a:ext cx="6121400" cy="2282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D6E0544-F8C3-4219-8BC8-94F312EE55D5}" type="slidenum">
              <a:rPr lang="fr-FR"/>
              <a:pPr>
                <a:defRPr/>
              </a:pPr>
              <a:t>‹N°›</a:t>
            </a:fld>
            <a:endParaRPr lang="fr-FR" dirty="0"/>
          </a:p>
        </p:txBody>
      </p:sp>
    </p:spTree>
    <p:extLst>
      <p:ext uri="{BB962C8B-B14F-4D97-AF65-F5344CB8AC3E}">
        <p14:creationId xmlns:p14="http://schemas.microsoft.com/office/powerpoint/2010/main" val="85529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60363" y="2436813"/>
            <a:ext cx="3163887" cy="688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676650" y="2436813"/>
            <a:ext cx="3163888" cy="688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21C4DC1-5693-497A-BF18-CFB48F611589}" type="slidenum">
              <a:rPr lang="fr-FR"/>
              <a:pPr>
                <a:defRPr/>
              </a:pPr>
              <a:t>‹N°›</a:t>
            </a:fld>
            <a:endParaRPr lang="fr-FR" dirty="0"/>
          </a:p>
        </p:txBody>
      </p:sp>
    </p:spTree>
    <p:extLst>
      <p:ext uri="{BB962C8B-B14F-4D97-AF65-F5344CB8AC3E}">
        <p14:creationId xmlns:p14="http://schemas.microsoft.com/office/powerpoint/2010/main" val="262312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0363" y="417513"/>
            <a:ext cx="6480175" cy="1741487"/>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60363" y="2336800"/>
            <a:ext cx="3181350" cy="97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60363" y="3311525"/>
            <a:ext cx="3181350" cy="6015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657600" y="2336800"/>
            <a:ext cx="3182938" cy="9747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657600" y="3311525"/>
            <a:ext cx="3182938" cy="6015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30E8EC5-B434-420C-9116-39D40EA29778}" type="slidenum">
              <a:rPr lang="fr-FR"/>
              <a:pPr>
                <a:defRPr/>
              </a:pPr>
              <a:t>‹N°›</a:t>
            </a:fld>
            <a:endParaRPr lang="fr-FR" dirty="0"/>
          </a:p>
        </p:txBody>
      </p:sp>
    </p:spTree>
    <p:extLst>
      <p:ext uri="{BB962C8B-B14F-4D97-AF65-F5344CB8AC3E}">
        <p14:creationId xmlns:p14="http://schemas.microsoft.com/office/powerpoint/2010/main" val="5273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ADE2ABEA-10F1-4D84-99A1-3EB70A888E83}" type="slidenum">
              <a:rPr lang="fr-FR"/>
              <a:pPr>
                <a:defRPr/>
              </a:pPr>
              <a:t>‹N°›</a:t>
            </a:fld>
            <a:endParaRPr lang="fr-FR" dirty="0"/>
          </a:p>
        </p:txBody>
      </p:sp>
    </p:spTree>
    <p:extLst>
      <p:ext uri="{BB962C8B-B14F-4D97-AF65-F5344CB8AC3E}">
        <p14:creationId xmlns:p14="http://schemas.microsoft.com/office/powerpoint/2010/main" val="91055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9E773AB-60A8-4A43-A464-F2F6D03F02DA}" type="slidenum">
              <a:rPr lang="fr-FR"/>
              <a:pPr>
                <a:defRPr/>
              </a:pPr>
              <a:t>‹N°›</a:t>
            </a:fld>
            <a:endParaRPr lang="fr-FR" dirty="0"/>
          </a:p>
        </p:txBody>
      </p:sp>
    </p:spTree>
    <p:extLst>
      <p:ext uri="{BB962C8B-B14F-4D97-AF65-F5344CB8AC3E}">
        <p14:creationId xmlns:p14="http://schemas.microsoft.com/office/powerpoint/2010/main" val="89736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0363" y="415925"/>
            <a:ext cx="2368550" cy="1768475"/>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814638" y="415925"/>
            <a:ext cx="4025900" cy="89106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60363" y="2184400"/>
            <a:ext cx="2368550" cy="714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B84ED74-EE1C-4662-96F8-2E426435E3FB}" type="slidenum">
              <a:rPr lang="fr-FR"/>
              <a:pPr>
                <a:defRPr/>
              </a:pPr>
              <a:t>‹N°›</a:t>
            </a:fld>
            <a:endParaRPr lang="fr-FR" dirty="0"/>
          </a:p>
        </p:txBody>
      </p:sp>
    </p:spTree>
    <p:extLst>
      <p:ext uri="{BB962C8B-B14F-4D97-AF65-F5344CB8AC3E}">
        <p14:creationId xmlns:p14="http://schemas.microsoft.com/office/powerpoint/2010/main" val="20326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11288" y="7308850"/>
            <a:ext cx="4321175" cy="862013"/>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411288" y="933450"/>
            <a:ext cx="4321175" cy="6264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411288" y="8170863"/>
            <a:ext cx="4321175" cy="1225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E281709-3F4F-46A0-9400-AE33AF5698C6}" type="slidenum">
              <a:rPr lang="fr-FR"/>
              <a:pPr>
                <a:defRPr/>
              </a:pPr>
              <a:t>‹N°›</a:t>
            </a:fld>
            <a:endParaRPr lang="fr-FR" dirty="0"/>
          </a:p>
        </p:txBody>
      </p:sp>
    </p:spTree>
    <p:extLst>
      <p:ext uri="{BB962C8B-B14F-4D97-AF65-F5344CB8AC3E}">
        <p14:creationId xmlns:p14="http://schemas.microsoft.com/office/powerpoint/2010/main" val="3008254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0363" y="419100"/>
            <a:ext cx="64801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46" tIns="49373" rIns="98746" bIns="49373"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360363" y="2436813"/>
            <a:ext cx="6480175"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46" tIns="49373" rIns="98746" bIns="49373"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360363" y="9507538"/>
            <a:ext cx="16795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46" tIns="49373" rIns="98746" bIns="49373" numCol="1" anchor="t" anchorCtr="0" compatLnSpc="1">
            <a:prstTxWarp prst="textNoShape">
              <a:avLst/>
            </a:prstTxWarp>
          </a:bodyPr>
          <a:lstStyle>
            <a:lvl1pPr defTabSz="987425">
              <a:defRPr sz="1500"/>
            </a:lvl1pPr>
          </a:lstStyle>
          <a:p>
            <a:pPr>
              <a:defRPr/>
            </a:pPr>
            <a:endParaRPr lang="fr-FR"/>
          </a:p>
        </p:txBody>
      </p:sp>
      <p:sp>
        <p:nvSpPr>
          <p:cNvPr id="1029" name="Rectangle 5"/>
          <p:cNvSpPr>
            <a:spLocks noGrp="1" noChangeArrowheads="1"/>
          </p:cNvSpPr>
          <p:nvPr>
            <p:ph type="ftr" sz="quarter" idx="3"/>
          </p:nvPr>
        </p:nvSpPr>
        <p:spPr bwMode="auto">
          <a:xfrm>
            <a:off x="2460625" y="9507538"/>
            <a:ext cx="22796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46" tIns="49373" rIns="98746" bIns="49373" numCol="1" anchor="t" anchorCtr="0" compatLnSpc="1">
            <a:prstTxWarp prst="textNoShape">
              <a:avLst/>
            </a:prstTxWarp>
          </a:bodyPr>
          <a:lstStyle>
            <a:lvl1pPr algn="ctr" defTabSz="987425">
              <a:defRPr sz="1500"/>
            </a:lvl1pPr>
          </a:lstStyle>
          <a:p>
            <a:pPr>
              <a:defRPr/>
            </a:pPr>
            <a:endParaRPr lang="fr-FR"/>
          </a:p>
        </p:txBody>
      </p:sp>
      <p:sp>
        <p:nvSpPr>
          <p:cNvPr id="1030" name="Rectangle 6"/>
          <p:cNvSpPr>
            <a:spLocks noGrp="1" noChangeArrowheads="1"/>
          </p:cNvSpPr>
          <p:nvPr>
            <p:ph type="sldNum" sz="quarter" idx="4"/>
          </p:nvPr>
        </p:nvSpPr>
        <p:spPr bwMode="auto">
          <a:xfrm>
            <a:off x="5160963" y="9507538"/>
            <a:ext cx="16795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46" tIns="49373" rIns="98746" bIns="49373" numCol="1" anchor="t" anchorCtr="0" compatLnSpc="1">
            <a:prstTxWarp prst="textNoShape">
              <a:avLst/>
            </a:prstTxWarp>
          </a:bodyPr>
          <a:lstStyle>
            <a:lvl1pPr algn="r" defTabSz="987425">
              <a:defRPr sz="1500"/>
            </a:lvl1pPr>
          </a:lstStyle>
          <a:p>
            <a:pPr>
              <a:defRPr/>
            </a:pPr>
            <a:fld id="{2905866B-8D9F-4D75-B273-8EFB296E8AF7}"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87425" rtl="0" eaLnBrk="0" fontAlgn="base" hangingPunct="0">
        <a:spcBef>
          <a:spcPct val="0"/>
        </a:spcBef>
        <a:spcAft>
          <a:spcPct val="0"/>
        </a:spcAft>
        <a:defRPr sz="4800">
          <a:solidFill>
            <a:schemeClr val="tx2"/>
          </a:solidFill>
          <a:latin typeface="+mj-lt"/>
          <a:ea typeface="+mj-ea"/>
          <a:cs typeface="+mj-cs"/>
        </a:defRPr>
      </a:lvl1pPr>
      <a:lvl2pPr algn="ctr" defTabSz="987425" rtl="0" eaLnBrk="0" fontAlgn="base" hangingPunct="0">
        <a:spcBef>
          <a:spcPct val="0"/>
        </a:spcBef>
        <a:spcAft>
          <a:spcPct val="0"/>
        </a:spcAft>
        <a:defRPr sz="4800">
          <a:solidFill>
            <a:schemeClr val="tx2"/>
          </a:solidFill>
          <a:latin typeface="Arial" charset="0"/>
        </a:defRPr>
      </a:lvl2pPr>
      <a:lvl3pPr algn="ctr" defTabSz="987425" rtl="0" eaLnBrk="0" fontAlgn="base" hangingPunct="0">
        <a:spcBef>
          <a:spcPct val="0"/>
        </a:spcBef>
        <a:spcAft>
          <a:spcPct val="0"/>
        </a:spcAft>
        <a:defRPr sz="4800">
          <a:solidFill>
            <a:schemeClr val="tx2"/>
          </a:solidFill>
          <a:latin typeface="Arial" charset="0"/>
        </a:defRPr>
      </a:lvl3pPr>
      <a:lvl4pPr algn="ctr" defTabSz="987425" rtl="0" eaLnBrk="0" fontAlgn="base" hangingPunct="0">
        <a:spcBef>
          <a:spcPct val="0"/>
        </a:spcBef>
        <a:spcAft>
          <a:spcPct val="0"/>
        </a:spcAft>
        <a:defRPr sz="4800">
          <a:solidFill>
            <a:schemeClr val="tx2"/>
          </a:solidFill>
          <a:latin typeface="Arial" charset="0"/>
        </a:defRPr>
      </a:lvl4pPr>
      <a:lvl5pPr algn="ctr" defTabSz="987425" rtl="0" eaLnBrk="0" fontAlgn="base" hangingPunct="0">
        <a:spcBef>
          <a:spcPct val="0"/>
        </a:spcBef>
        <a:spcAft>
          <a:spcPct val="0"/>
        </a:spcAft>
        <a:defRPr sz="4800">
          <a:solidFill>
            <a:schemeClr val="tx2"/>
          </a:solidFill>
          <a:latin typeface="Arial" charset="0"/>
        </a:defRPr>
      </a:lvl5pPr>
      <a:lvl6pPr marL="457200" algn="ctr" defTabSz="987425" rtl="0" fontAlgn="base">
        <a:spcBef>
          <a:spcPct val="0"/>
        </a:spcBef>
        <a:spcAft>
          <a:spcPct val="0"/>
        </a:spcAft>
        <a:defRPr sz="4800">
          <a:solidFill>
            <a:schemeClr val="tx2"/>
          </a:solidFill>
          <a:latin typeface="Arial" charset="0"/>
        </a:defRPr>
      </a:lvl6pPr>
      <a:lvl7pPr marL="914400" algn="ctr" defTabSz="987425" rtl="0" fontAlgn="base">
        <a:spcBef>
          <a:spcPct val="0"/>
        </a:spcBef>
        <a:spcAft>
          <a:spcPct val="0"/>
        </a:spcAft>
        <a:defRPr sz="4800">
          <a:solidFill>
            <a:schemeClr val="tx2"/>
          </a:solidFill>
          <a:latin typeface="Arial" charset="0"/>
        </a:defRPr>
      </a:lvl7pPr>
      <a:lvl8pPr marL="1371600" algn="ctr" defTabSz="987425" rtl="0" fontAlgn="base">
        <a:spcBef>
          <a:spcPct val="0"/>
        </a:spcBef>
        <a:spcAft>
          <a:spcPct val="0"/>
        </a:spcAft>
        <a:defRPr sz="4800">
          <a:solidFill>
            <a:schemeClr val="tx2"/>
          </a:solidFill>
          <a:latin typeface="Arial" charset="0"/>
        </a:defRPr>
      </a:lvl8pPr>
      <a:lvl9pPr marL="1828800" algn="ctr" defTabSz="987425" rtl="0" fontAlgn="base">
        <a:spcBef>
          <a:spcPct val="0"/>
        </a:spcBef>
        <a:spcAft>
          <a:spcPct val="0"/>
        </a:spcAft>
        <a:defRPr sz="4800">
          <a:solidFill>
            <a:schemeClr val="tx2"/>
          </a:solidFill>
          <a:latin typeface="Arial" charset="0"/>
        </a:defRPr>
      </a:lvl9pPr>
    </p:titleStyle>
    <p:bodyStyle>
      <a:lvl1pPr marL="369888" indent="-369888" algn="l" defTabSz="987425" rtl="0" eaLnBrk="0" fontAlgn="base" hangingPunct="0">
        <a:spcBef>
          <a:spcPct val="20000"/>
        </a:spcBef>
        <a:spcAft>
          <a:spcPct val="0"/>
        </a:spcAft>
        <a:buChar char="•"/>
        <a:defRPr sz="3500">
          <a:solidFill>
            <a:schemeClr val="tx1"/>
          </a:solidFill>
          <a:latin typeface="+mn-lt"/>
          <a:ea typeface="+mn-ea"/>
          <a:cs typeface="+mn-cs"/>
        </a:defRPr>
      </a:lvl1pPr>
      <a:lvl2pPr marL="801688" indent="-307975" algn="l" defTabSz="987425" rtl="0" eaLnBrk="0" fontAlgn="base" hangingPunct="0">
        <a:spcBef>
          <a:spcPct val="20000"/>
        </a:spcBef>
        <a:spcAft>
          <a:spcPct val="0"/>
        </a:spcAft>
        <a:buChar char="–"/>
        <a:defRPr sz="3000">
          <a:solidFill>
            <a:schemeClr val="tx1"/>
          </a:solidFill>
          <a:latin typeface="+mn-lt"/>
        </a:defRPr>
      </a:lvl2pPr>
      <a:lvl3pPr marL="1235075" indent="-247650" algn="l" defTabSz="987425" rtl="0" eaLnBrk="0" fontAlgn="base" hangingPunct="0">
        <a:spcBef>
          <a:spcPct val="20000"/>
        </a:spcBef>
        <a:spcAft>
          <a:spcPct val="0"/>
        </a:spcAft>
        <a:buChar char="•"/>
        <a:defRPr sz="2600">
          <a:solidFill>
            <a:schemeClr val="tx1"/>
          </a:solidFill>
          <a:latin typeface="+mn-lt"/>
        </a:defRPr>
      </a:lvl3pPr>
      <a:lvl4pPr marL="1728788" indent="-247650" algn="l" defTabSz="987425" rtl="0" eaLnBrk="0" fontAlgn="base" hangingPunct="0">
        <a:spcBef>
          <a:spcPct val="20000"/>
        </a:spcBef>
        <a:spcAft>
          <a:spcPct val="0"/>
        </a:spcAft>
        <a:buChar char="–"/>
        <a:defRPr sz="2200">
          <a:solidFill>
            <a:schemeClr val="tx1"/>
          </a:solidFill>
          <a:latin typeface="+mn-lt"/>
        </a:defRPr>
      </a:lvl4pPr>
      <a:lvl5pPr marL="2222500" indent="-247650" algn="l" defTabSz="987425" rtl="0" eaLnBrk="0" fontAlgn="base" hangingPunct="0">
        <a:spcBef>
          <a:spcPct val="20000"/>
        </a:spcBef>
        <a:spcAft>
          <a:spcPct val="0"/>
        </a:spcAft>
        <a:buChar char="»"/>
        <a:defRPr sz="2200">
          <a:solidFill>
            <a:schemeClr val="tx1"/>
          </a:solidFill>
          <a:latin typeface="+mn-lt"/>
        </a:defRPr>
      </a:lvl5pPr>
      <a:lvl6pPr marL="2679700" indent="-247650" algn="l" defTabSz="987425" rtl="0" fontAlgn="base">
        <a:spcBef>
          <a:spcPct val="20000"/>
        </a:spcBef>
        <a:spcAft>
          <a:spcPct val="0"/>
        </a:spcAft>
        <a:buChar char="»"/>
        <a:defRPr sz="2200">
          <a:solidFill>
            <a:schemeClr val="tx1"/>
          </a:solidFill>
          <a:latin typeface="+mn-lt"/>
        </a:defRPr>
      </a:lvl6pPr>
      <a:lvl7pPr marL="3136900" indent="-247650" algn="l" defTabSz="987425" rtl="0" fontAlgn="base">
        <a:spcBef>
          <a:spcPct val="20000"/>
        </a:spcBef>
        <a:spcAft>
          <a:spcPct val="0"/>
        </a:spcAft>
        <a:buChar char="»"/>
        <a:defRPr sz="2200">
          <a:solidFill>
            <a:schemeClr val="tx1"/>
          </a:solidFill>
          <a:latin typeface="+mn-lt"/>
        </a:defRPr>
      </a:lvl7pPr>
      <a:lvl8pPr marL="3594100" indent="-247650" algn="l" defTabSz="987425" rtl="0" fontAlgn="base">
        <a:spcBef>
          <a:spcPct val="20000"/>
        </a:spcBef>
        <a:spcAft>
          <a:spcPct val="0"/>
        </a:spcAft>
        <a:buChar char="»"/>
        <a:defRPr sz="2200">
          <a:solidFill>
            <a:schemeClr val="tx1"/>
          </a:solidFill>
          <a:latin typeface="+mn-lt"/>
        </a:defRPr>
      </a:lvl8pPr>
      <a:lvl9pPr marL="4051300" indent="-247650" algn="l" defTabSz="987425" rtl="0" fontAlgn="base">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5.wmf"/><Relationship Id="rId7"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clipart-fr.com/images.php?id=4276" TargetMode="External"/><Relationship Id="rId5" Type="http://schemas.openxmlformats.org/officeDocument/2006/relationships/image" Target="../media/image47.wmf"/><Relationship Id="rId4" Type="http://schemas.openxmlformats.org/officeDocument/2006/relationships/image" Target="../media/image46.wmf"/></Relationships>
</file>

<file path=ppt/slides/_rels/slide1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wmf"/></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wmf"/></Relationships>
</file>

<file path=ppt/slides/_rels/slide8.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jpeg"/><Relationship Id="rId10" Type="http://schemas.openxmlformats.org/officeDocument/2006/relationships/image" Target="../media/image34.wmf"/><Relationship Id="rId4" Type="http://schemas.openxmlformats.org/officeDocument/2006/relationships/image" Target="../media/image28.png"/><Relationship Id="rId9" Type="http://schemas.openxmlformats.org/officeDocument/2006/relationships/image" Target="../media/image33.wmf"/><Relationship Id="rId1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gif"/><Relationship Id="rId5" Type="http://schemas.openxmlformats.org/officeDocument/2006/relationships/image" Target="../media/image42.jpeg"/><Relationship Id="rId4" Type="http://schemas.openxmlformats.org/officeDocument/2006/relationships/image" Target="../media/image4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6704013" y="9217025"/>
            <a:ext cx="2095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400" i="1">
              <a:latin typeface="Batang" pitchFamily="18" charset="-127"/>
              <a:ea typeface="Batang" pitchFamily="18" charset="-127"/>
              <a:cs typeface="Arabic Typesetting" pitchFamily="66" charset="-78"/>
            </a:endParaRPr>
          </a:p>
        </p:txBody>
      </p:sp>
      <p:sp>
        <p:nvSpPr>
          <p:cNvPr id="2056" name="ZoneTexte 1"/>
          <p:cNvSpPr txBox="1">
            <a:spLocks noChangeArrowheads="1"/>
          </p:cNvSpPr>
          <p:nvPr/>
        </p:nvSpPr>
        <p:spPr bwMode="auto">
          <a:xfrm>
            <a:off x="1224186" y="620818"/>
            <a:ext cx="47117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defRPr/>
            </a:pPr>
            <a:r>
              <a:rPr lang="fr-FR" altLang="fr-FR" sz="2200" b="1" i="1" dirty="0" smtClean="0">
                <a:solidFill>
                  <a:srgbClr val="7030A0"/>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Arabic Typesetting" panose="03020402040406030203" pitchFamily="66" charset="-78"/>
              </a:rPr>
              <a:t>LIVRET D’ACCUEIL DE LA RÉSIDENCE</a:t>
            </a:r>
          </a:p>
          <a:p>
            <a:pPr algn="ctr" eaLnBrk="1" hangingPunct="1">
              <a:defRPr/>
            </a:pPr>
            <a:r>
              <a:rPr lang="fr-FR" altLang="fr-FR" sz="2200" b="1" i="1" dirty="0" smtClean="0">
                <a:solidFill>
                  <a:srgbClr val="7030A0"/>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Arabic Typesetting" panose="03020402040406030203" pitchFamily="66" charset="-78"/>
              </a:rPr>
              <a:t>COTT’AGE VILLEPREUX</a:t>
            </a:r>
          </a:p>
        </p:txBody>
      </p:sp>
      <p:sp>
        <p:nvSpPr>
          <p:cNvPr id="2054" name="Rectangle 5"/>
          <p:cNvSpPr>
            <a:spLocks noChangeArrowheads="1"/>
          </p:cNvSpPr>
          <p:nvPr/>
        </p:nvSpPr>
        <p:spPr bwMode="auto">
          <a:xfrm>
            <a:off x="6704013" y="9231313"/>
            <a:ext cx="2127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200" i="1">
              <a:latin typeface="Batang" pitchFamily="18" charset="-127"/>
              <a:ea typeface="Batang" pitchFamily="18" charset="-127"/>
              <a:cs typeface="Arabic Typesetting" pitchFamily="66" charset="-78"/>
            </a:endParaRPr>
          </a:p>
        </p:txBody>
      </p:sp>
      <p:sp>
        <p:nvSpPr>
          <p:cNvPr id="2055" name="Rectangle 12"/>
          <p:cNvSpPr>
            <a:spLocks noChangeArrowheads="1"/>
          </p:cNvSpPr>
          <p:nvPr/>
        </p:nvSpPr>
        <p:spPr bwMode="auto">
          <a:xfrm>
            <a:off x="615628" y="3960926"/>
            <a:ext cx="5983882" cy="1200329"/>
          </a:xfrm>
          <a:prstGeom prst="rect">
            <a:avLst/>
          </a:prstGeom>
          <a:noFill/>
          <a:ln w="9525">
            <a:solidFill>
              <a:srgbClr val="000000"/>
            </a:solidFill>
            <a:miter lim="800000"/>
            <a:headEnd/>
            <a:tailEnd/>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lnSpc>
                <a:spcPct val="150000"/>
              </a:lnSpc>
              <a:spcBef>
                <a:spcPct val="0"/>
              </a:spcBef>
              <a:buFontTx/>
              <a:buNone/>
            </a:pPr>
            <a:r>
              <a:rPr lang="fr-FR" altLang="fr-FR" sz="1200" b="1" i="1" dirty="0">
                <a:solidFill>
                  <a:srgbClr val="3333CC"/>
                </a:solidFill>
                <a:latin typeface="Batang" pitchFamily="18" charset="-127"/>
                <a:ea typeface="Batang" pitchFamily="18" charset="-127"/>
                <a:cs typeface="Arabic Typesetting" pitchFamily="66" charset="-78"/>
              </a:rPr>
              <a:t>Chaque copropriété est dotée d'un règlement. C'est un document extrêmement important et obligatoire. Il apporte les précisions, établit les restrictions ou les interdictions qui vont concourir à la destination de</a:t>
            </a:r>
            <a:r>
              <a:rPr lang="fr-FR" altLang="fr-FR" sz="1200" b="1" i="1" strike="sngStrike" dirty="0">
                <a:solidFill>
                  <a:srgbClr val="3333CC"/>
                </a:solidFill>
                <a:latin typeface="Batang" pitchFamily="18" charset="-127"/>
                <a:ea typeface="Batang" pitchFamily="18" charset="-127"/>
                <a:cs typeface="Arabic Typesetting" pitchFamily="66" charset="-78"/>
              </a:rPr>
              <a:t>s</a:t>
            </a:r>
            <a:r>
              <a:rPr lang="fr-FR" altLang="fr-FR" sz="1200" b="1" i="1" dirty="0">
                <a:solidFill>
                  <a:srgbClr val="3333CC"/>
                </a:solidFill>
                <a:latin typeface="Batang" pitchFamily="18" charset="-127"/>
                <a:ea typeface="Batang" pitchFamily="18" charset="-127"/>
                <a:cs typeface="Arabic Typesetting" pitchFamily="66" charset="-78"/>
              </a:rPr>
              <a:t> </a:t>
            </a:r>
            <a:r>
              <a:rPr lang="fr-FR" altLang="fr-FR" sz="1200" b="1" i="1" dirty="0" smtClean="0">
                <a:solidFill>
                  <a:srgbClr val="3333CC"/>
                </a:solidFill>
                <a:latin typeface="Batang" pitchFamily="18" charset="-127"/>
                <a:ea typeface="Batang" pitchFamily="18" charset="-127"/>
                <a:cs typeface="Arabic Typesetting" pitchFamily="66" charset="-78"/>
              </a:rPr>
              <a:t>immeuble</a:t>
            </a:r>
            <a:r>
              <a:rPr lang="fr-FR" altLang="fr-FR" sz="1200" b="1" i="1" strike="sngStrike" dirty="0" smtClean="0">
                <a:solidFill>
                  <a:srgbClr val="3333CC"/>
                </a:solidFill>
                <a:latin typeface="Batang" pitchFamily="18" charset="-127"/>
                <a:ea typeface="Batang" pitchFamily="18" charset="-127"/>
                <a:cs typeface="Arabic Typesetting" pitchFamily="66" charset="-78"/>
              </a:rPr>
              <a:t>s </a:t>
            </a:r>
            <a:r>
              <a:rPr lang="fr-FR" altLang="fr-FR" sz="1200" b="1" i="1" dirty="0">
                <a:solidFill>
                  <a:srgbClr val="3333CC"/>
                </a:solidFill>
                <a:latin typeface="Batang" pitchFamily="18" charset="-127"/>
                <a:ea typeface="Batang" pitchFamily="18" charset="-127"/>
                <a:cs typeface="Arabic Typesetting" pitchFamily="66" charset="-78"/>
              </a:rPr>
              <a:t>de la résidence.</a:t>
            </a:r>
          </a:p>
          <a:p>
            <a:pPr algn="just" eaLnBrk="1" hangingPunct="1">
              <a:lnSpc>
                <a:spcPct val="150000"/>
              </a:lnSpc>
              <a:spcBef>
                <a:spcPct val="0"/>
              </a:spcBef>
              <a:buFontTx/>
              <a:buNone/>
            </a:pPr>
            <a:r>
              <a:rPr lang="fr-FR" altLang="fr-FR" sz="1200" b="1" i="1" dirty="0">
                <a:solidFill>
                  <a:srgbClr val="3333CC"/>
                </a:solidFill>
                <a:latin typeface="Batang" pitchFamily="18" charset="-127"/>
                <a:ea typeface="Batang" pitchFamily="18" charset="-127"/>
                <a:cs typeface="Arabic Typesetting" pitchFamily="66" charset="-78"/>
              </a:rPr>
              <a:t>Sans oublier les décisions prises lors des assemblées </a:t>
            </a:r>
            <a:r>
              <a:rPr lang="fr-FR" altLang="fr-FR" sz="1200" b="1" i="1" dirty="0" smtClean="0">
                <a:solidFill>
                  <a:srgbClr val="3333CC"/>
                </a:solidFill>
                <a:latin typeface="Batang" pitchFamily="18" charset="-127"/>
                <a:ea typeface="Batang" pitchFamily="18" charset="-127"/>
                <a:cs typeface="Arabic Typesetting" pitchFamily="66" charset="-78"/>
              </a:rPr>
              <a:t>générales</a:t>
            </a:r>
            <a:r>
              <a:rPr lang="fr-FR" altLang="fr-FR" sz="1200" b="1" i="1" dirty="0">
                <a:solidFill>
                  <a:srgbClr val="3333CC"/>
                </a:solidFill>
                <a:latin typeface="Batang" pitchFamily="18" charset="-127"/>
                <a:ea typeface="Batang" pitchFamily="18" charset="-127"/>
                <a:cs typeface="Arabic Typesetting" pitchFamily="66" charset="-78"/>
              </a:rPr>
              <a:t>.</a:t>
            </a:r>
          </a:p>
        </p:txBody>
      </p:sp>
      <p:sp>
        <p:nvSpPr>
          <p:cNvPr id="2058" name="AutoShape 18" descr="Résultat de recherche d'images pour &quot;dessin groupe de travail&quot;"/>
          <p:cNvSpPr>
            <a:spLocks noChangeAspect="1" noChangeArrowheads="1"/>
          </p:cNvSpPr>
          <p:nvPr/>
        </p:nvSpPr>
        <p:spPr bwMode="auto">
          <a:xfrm>
            <a:off x="1412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fr-FR" altLang="fr-FR"/>
          </a:p>
        </p:txBody>
      </p:sp>
      <p:sp>
        <p:nvSpPr>
          <p:cNvPr id="2059" name="AutoShape 20" descr="Résultat de recherche d'images pour &quot;dessin groupe de travail&quot;"/>
          <p:cNvSpPr>
            <a:spLocks noChangeAspect="1" noChangeArrowheads="1"/>
          </p:cNvSpPr>
          <p:nvPr/>
        </p:nvSpPr>
        <p:spPr bwMode="auto">
          <a:xfrm>
            <a:off x="29368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fr-FR" altLang="fr-FR"/>
          </a:p>
        </p:txBody>
      </p:sp>
      <p:pic>
        <p:nvPicPr>
          <p:cNvPr id="2" name="Picture 2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8604" y="2069740"/>
            <a:ext cx="25828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auto">
          <a:xfrm>
            <a:off x="617255" y="5614096"/>
            <a:ext cx="2624782" cy="4247317"/>
          </a:xfrm>
          <a:prstGeom prst="rect">
            <a:avLst/>
          </a:prstGeom>
          <a:solidFill>
            <a:schemeClr val="accent3">
              <a:lumMod val="95000"/>
            </a:schemeClr>
          </a:solidFill>
          <a:ln w="9525">
            <a:solidFill>
              <a:schemeClr val="tx1"/>
            </a:solidFill>
            <a:miter lim="800000"/>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lnSpc>
                <a:spcPct val="150000"/>
              </a:lnSpc>
              <a:spcBef>
                <a:spcPct val="0"/>
              </a:spcBef>
              <a:buFontTx/>
              <a:buNone/>
            </a:pPr>
            <a:r>
              <a:rPr lang="fr-FR" altLang="fr-FR" sz="1200" b="1" i="1" dirty="0" smtClean="0">
                <a:solidFill>
                  <a:srgbClr val="FF0000"/>
                </a:solidFill>
                <a:latin typeface="Batang" pitchFamily="18" charset="-127"/>
                <a:ea typeface="Batang" pitchFamily="18" charset="-127"/>
                <a:cs typeface="Arabic Typesetting" pitchFamily="66" charset="-78"/>
              </a:rPr>
              <a:t>Le copropriétaire louant son lot devra porter à la connaissance de son locataire le présent règlement.</a:t>
            </a:r>
          </a:p>
          <a:p>
            <a:pPr algn="just" eaLnBrk="1" hangingPunct="1">
              <a:lnSpc>
                <a:spcPct val="150000"/>
              </a:lnSpc>
              <a:spcBef>
                <a:spcPct val="0"/>
              </a:spcBef>
              <a:buFontTx/>
              <a:buNone/>
            </a:pPr>
            <a:r>
              <a:rPr lang="fr-FR" altLang="fr-FR" sz="1200" b="1" i="1" dirty="0" smtClean="0">
                <a:solidFill>
                  <a:srgbClr val="FF0000"/>
                </a:solidFill>
                <a:latin typeface="Batang" pitchFamily="18" charset="-127"/>
                <a:ea typeface="Batang" pitchFamily="18" charset="-127"/>
                <a:cs typeface="Arabic Typesetting" pitchFamily="66" charset="-78"/>
              </a:rPr>
              <a:t>Le locataire devra prendre l’engagement dans le contrat de bail de respecter les dispositions dudit règlement.</a:t>
            </a:r>
          </a:p>
          <a:p>
            <a:pPr algn="just" eaLnBrk="1" hangingPunct="1">
              <a:lnSpc>
                <a:spcPct val="150000"/>
              </a:lnSpc>
              <a:spcBef>
                <a:spcPct val="0"/>
              </a:spcBef>
              <a:buFontTx/>
              <a:buNone/>
            </a:pPr>
            <a:r>
              <a:rPr lang="fr-FR" altLang="fr-FR" sz="1200" b="1" i="1" dirty="0" smtClean="0">
                <a:solidFill>
                  <a:srgbClr val="FF0000"/>
                </a:solidFill>
                <a:latin typeface="Batang" pitchFamily="18" charset="-127"/>
                <a:ea typeface="Batang" pitchFamily="18" charset="-127"/>
                <a:cs typeface="Arabic Typesetting" pitchFamily="66" charset="-78"/>
              </a:rPr>
              <a:t>Le copropriétaire devra avertir le Syndic de la location et restera solidairement responsable des dégâts ou désagréments pouvant être occasionnés par son locataire.</a:t>
            </a:r>
          </a:p>
          <a:p>
            <a:pPr algn="just" eaLnBrk="1" hangingPunct="1">
              <a:lnSpc>
                <a:spcPct val="150000"/>
              </a:lnSpc>
              <a:spcBef>
                <a:spcPct val="0"/>
              </a:spcBef>
              <a:buFontTx/>
              <a:buNone/>
            </a:pPr>
            <a:r>
              <a:rPr lang="fr-FR" altLang="fr-FR" sz="1200" b="1" i="1" dirty="0" smtClean="0">
                <a:solidFill>
                  <a:schemeClr val="accent2">
                    <a:lumMod val="60000"/>
                    <a:lumOff val="40000"/>
                  </a:schemeClr>
                </a:solidFill>
                <a:latin typeface="Batang" pitchFamily="18" charset="-127"/>
                <a:ea typeface="Batang" pitchFamily="18" charset="-127"/>
                <a:cs typeface="Arabic Typesetting" pitchFamily="66" charset="-78"/>
              </a:rPr>
              <a:t>(</a:t>
            </a:r>
            <a:r>
              <a:rPr lang="fr-FR" altLang="fr-FR" sz="1200" b="1" i="1" dirty="0" smtClean="0">
                <a:solidFill>
                  <a:srgbClr val="3333CC"/>
                </a:solidFill>
                <a:latin typeface="Batang" pitchFamily="18" charset="-127"/>
                <a:ea typeface="Batang" pitchFamily="18" charset="-127"/>
                <a:cs typeface="Arabic Typesetting" pitchFamily="66" charset="-78"/>
              </a:rPr>
              <a:t>Voir pages  184/202 du RC)</a:t>
            </a:r>
            <a:endParaRPr lang="fr-FR" altLang="fr-FR" sz="1200" b="1" i="1" dirty="0">
              <a:solidFill>
                <a:srgbClr val="3333CC"/>
              </a:solidFill>
              <a:latin typeface="Batang" pitchFamily="18" charset="-127"/>
              <a:ea typeface="Batang" pitchFamily="18" charset="-127"/>
              <a:cs typeface="Arabic Typesetting" pitchFamily="66" charset="-78"/>
            </a:endParaRPr>
          </a:p>
        </p:txBody>
      </p:sp>
      <p:grpSp>
        <p:nvGrpSpPr>
          <p:cNvPr id="4" name="Groupe 3"/>
          <p:cNvGrpSpPr/>
          <p:nvPr/>
        </p:nvGrpSpPr>
        <p:grpSpPr>
          <a:xfrm>
            <a:off x="3756084" y="5566203"/>
            <a:ext cx="2831991" cy="4343102"/>
            <a:chOff x="3756084" y="5566203"/>
            <a:chExt cx="2831991" cy="4343102"/>
          </a:xfrm>
        </p:grpSpPr>
        <p:sp>
          <p:nvSpPr>
            <p:cNvPr id="13" name="Titre 1"/>
            <p:cNvSpPr txBox="1">
              <a:spLocks/>
            </p:cNvSpPr>
            <p:nvPr/>
          </p:nvSpPr>
          <p:spPr bwMode="auto">
            <a:xfrm>
              <a:off x="3756084" y="5576820"/>
              <a:ext cx="2831991" cy="4332485"/>
            </a:xfrm>
            <a:prstGeom prst="rect">
              <a:avLst/>
            </a:prstGeom>
            <a:solidFill>
              <a:schemeClr val="tx1">
                <a:lumMod val="65000"/>
                <a:lumOff val="3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46" tIns="49373" rIns="98746" bIns="49373" numCol="1" anchor="ctr" anchorCtr="0" compatLnSpc="1">
              <a:prstTxWarp prst="textNoShape">
                <a:avLst/>
              </a:prstTxWarp>
            </a:bodyPr>
            <a:lstStyle>
              <a:lvl1pPr algn="ctr" defTabSz="987425" rtl="0" eaLnBrk="0" fontAlgn="base" hangingPunct="0">
                <a:spcBef>
                  <a:spcPct val="0"/>
                </a:spcBef>
                <a:spcAft>
                  <a:spcPct val="0"/>
                </a:spcAft>
                <a:defRPr sz="4800">
                  <a:solidFill>
                    <a:schemeClr val="tx2"/>
                  </a:solidFill>
                  <a:latin typeface="+mj-lt"/>
                  <a:ea typeface="+mj-ea"/>
                  <a:cs typeface="+mj-cs"/>
                </a:defRPr>
              </a:lvl1pPr>
              <a:lvl2pPr algn="ctr" defTabSz="987425" rtl="0" eaLnBrk="0" fontAlgn="base" hangingPunct="0">
                <a:spcBef>
                  <a:spcPct val="0"/>
                </a:spcBef>
                <a:spcAft>
                  <a:spcPct val="0"/>
                </a:spcAft>
                <a:defRPr sz="4800">
                  <a:solidFill>
                    <a:schemeClr val="tx2"/>
                  </a:solidFill>
                  <a:latin typeface="Arial" charset="0"/>
                </a:defRPr>
              </a:lvl2pPr>
              <a:lvl3pPr algn="ctr" defTabSz="987425" rtl="0" eaLnBrk="0" fontAlgn="base" hangingPunct="0">
                <a:spcBef>
                  <a:spcPct val="0"/>
                </a:spcBef>
                <a:spcAft>
                  <a:spcPct val="0"/>
                </a:spcAft>
                <a:defRPr sz="4800">
                  <a:solidFill>
                    <a:schemeClr val="tx2"/>
                  </a:solidFill>
                  <a:latin typeface="Arial" charset="0"/>
                </a:defRPr>
              </a:lvl3pPr>
              <a:lvl4pPr algn="ctr" defTabSz="987425" rtl="0" eaLnBrk="0" fontAlgn="base" hangingPunct="0">
                <a:spcBef>
                  <a:spcPct val="0"/>
                </a:spcBef>
                <a:spcAft>
                  <a:spcPct val="0"/>
                </a:spcAft>
                <a:defRPr sz="4800">
                  <a:solidFill>
                    <a:schemeClr val="tx2"/>
                  </a:solidFill>
                  <a:latin typeface="Arial" charset="0"/>
                </a:defRPr>
              </a:lvl4pPr>
              <a:lvl5pPr algn="ctr" defTabSz="987425" rtl="0" eaLnBrk="0" fontAlgn="base" hangingPunct="0">
                <a:spcBef>
                  <a:spcPct val="0"/>
                </a:spcBef>
                <a:spcAft>
                  <a:spcPct val="0"/>
                </a:spcAft>
                <a:defRPr sz="4800">
                  <a:solidFill>
                    <a:schemeClr val="tx2"/>
                  </a:solidFill>
                  <a:latin typeface="Arial" charset="0"/>
                </a:defRPr>
              </a:lvl5pPr>
              <a:lvl6pPr marL="457200" algn="ctr" defTabSz="987425" rtl="0" fontAlgn="base">
                <a:spcBef>
                  <a:spcPct val="0"/>
                </a:spcBef>
                <a:spcAft>
                  <a:spcPct val="0"/>
                </a:spcAft>
                <a:defRPr sz="4800">
                  <a:solidFill>
                    <a:schemeClr val="tx2"/>
                  </a:solidFill>
                  <a:latin typeface="Arial" charset="0"/>
                </a:defRPr>
              </a:lvl6pPr>
              <a:lvl7pPr marL="914400" algn="ctr" defTabSz="987425" rtl="0" fontAlgn="base">
                <a:spcBef>
                  <a:spcPct val="0"/>
                </a:spcBef>
                <a:spcAft>
                  <a:spcPct val="0"/>
                </a:spcAft>
                <a:defRPr sz="4800">
                  <a:solidFill>
                    <a:schemeClr val="tx2"/>
                  </a:solidFill>
                  <a:latin typeface="Arial" charset="0"/>
                </a:defRPr>
              </a:lvl7pPr>
              <a:lvl8pPr marL="1371600" algn="ctr" defTabSz="987425" rtl="0" fontAlgn="base">
                <a:spcBef>
                  <a:spcPct val="0"/>
                </a:spcBef>
                <a:spcAft>
                  <a:spcPct val="0"/>
                </a:spcAft>
                <a:defRPr sz="4800">
                  <a:solidFill>
                    <a:schemeClr val="tx2"/>
                  </a:solidFill>
                  <a:latin typeface="Arial" charset="0"/>
                </a:defRPr>
              </a:lvl8pPr>
              <a:lvl9pPr marL="1828800" algn="ctr" defTabSz="987425" rtl="0" fontAlgn="base">
                <a:spcBef>
                  <a:spcPct val="0"/>
                </a:spcBef>
                <a:spcAft>
                  <a:spcPct val="0"/>
                </a:spcAft>
                <a:defRPr sz="4800">
                  <a:solidFill>
                    <a:schemeClr val="tx2"/>
                  </a:solidFill>
                  <a:latin typeface="Arial" charset="0"/>
                </a:defRPr>
              </a:lvl9pPr>
            </a:lstStyle>
            <a:p>
              <a:pPr algn="r"/>
              <a:r>
                <a:rPr lang="fr-FR" sz="600" kern="0" dirty="0" smtClean="0">
                  <a:solidFill>
                    <a:schemeClr val="bg1"/>
                  </a:solidFill>
                  <a:latin typeface="Times New Roman" panose="02020603050405020304" pitchFamily="18" charset="0"/>
                  <a:cs typeface="Times New Roman" panose="02020603050405020304" pitchFamily="18" charset="0"/>
                </a:rPr>
                <a:t>GREEN LODGE</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COTT’AGE</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A VILLEPREUX (78450)</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Quartier du Trianon – Avenue de la Pépinière</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PLANS SOUS SOL ET MASSE</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NOTICE DESCRIPTIVE DES ELEMENTS D’EQUIPEMENT</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CONFORME A L’ARRETE DU 10 MAI 1968</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ETAT DES RISQUES NATURELS, MINIERS ET TECHNOLOGIQUES</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CAHIER DES CHARGES</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ET CONDITIONS DES VENTES EN L’ETAT FUTUR D’ACHEVEMENT</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25 NOVEMBRE 2013</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ETAT DESCRIPTIF DE DIVISION</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ET REGLEMENT DE COPROPRIETE</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25 NOVEMBRE 2013</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STATUT DE L’ASL LE PRIEURE CONTENANT SERVITUDES</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25 NOVEMBRE 2013</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SCCV VILLEPREUX – RUE DE LA PEPINIERE</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KAUFMAN &amp; BROAD PROMOTION</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127, avenue Charles de Gaulle</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92207 NEUILLY SUR SEINE</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15, </a:t>
              </a:r>
              <a:r>
                <a:rPr lang="fr-FR" sz="600" kern="0" dirty="0">
                  <a:solidFill>
                    <a:srgbClr val="00B050"/>
                  </a:solidFill>
                  <a:latin typeface="Times New Roman" panose="02020603050405020304" pitchFamily="18" charset="0"/>
                  <a:cs typeface="Times New Roman" panose="02020603050405020304" pitchFamily="18" charset="0"/>
                </a:rPr>
                <a:t> </a:t>
              </a:r>
              <a:r>
                <a:rPr lang="fr-FR" sz="600" kern="0" dirty="0">
                  <a:solidFill>
                    <a:schemeClr val="bg1"/>
                  </a:solidFill>
                  <a:latin typeface="Times New Roman" panose="02020603050405020304" pitchFamily="18" charset="0"/>
                  <a:cs typeface="Times New Roman" panose="02020603050405020304" pitchFamily="18" charset="0"/>
                </a:rPr>
                <a:t>a</a:t>
              </a:r>
              <a:r>
                <a:rPr lang="fr-FR" sz="600" kern="0" dirty="0" smtClean="0">
                  <a:solidFill>
                    <a:schemeClr val="bg1"/>
                  </a:solidFill>
                  <a:latin typeface="Times New Roman" panose="02020603050405020304" pitchFamily="18" charset="0"/>
                  <a:cs typeface="Times New Roman" panose="02020603050405020304" pitchFamily="18" charset="0"/>
                </a:rPr>
                <a:t>venue Victor Hugo 75116 PARIS</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TEL : 33 (0) 1 45 00 33 63</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FAX : 33 (0) 1 45 00 99 59</a:t>
              </a:r>
              <a:br>
                <a:rPr lang="fr-FR" sz="600" kern="0" dirty="0" smtClean="0">
                  <a:solidFill>
                    <a:schemeClr val="bg1"/>
                  </a:solidFill>
                  <a:latin typeface="Times New Roman" panose="02020603050405020304" pitchFamily="18" charset="0"/>
                  <a:cs typeface="Times New Roman" panose="02020603050405020304" pitchFamily="18" charset="0"/>
                </a:rPr>
              </a:br>
              <a:r>
                <a:rPr lang="fr-FR" sz="600" kern="0" dirty="0" smtClean="0">
                  <a:solidFill>
                    <a:schemeClr val="bg1"/>
                  </a:solidFill>
                  <a:latin typeface="Times New Roman" panose="02020603050405020304" pitchFamily="18" charset="0"/>
                  <a:cs typeface="Times New Roman" panose="02020603050405020304" pitchFamily="18" charset="0"/>
                </a:rPr>
                <a:t>www.vh15notaires.fr</a:t>
              </a:r>
              <a:endParaRPr lang="fr-FR" sz="600" kern="0" dirty="0">
                <a:solidFill>
                  <a:schemeClr val="bg1"/>
                </a:solidFill>
                <a:latin typeface="Times New Roman" panose="02020603050405020304" pitchFamily="18" charset="0"/>
                <a:cs typeface="Times New Roman" panose="02020603050405020304" pitchFamily="18" charset="0"/>
              </a:endParaRPr>
            </a:p>
          </p:txBody>
        </p:sp>
        <p:sp>
          <p:nvSpPr>
            <p:cNvPr id="14" name="ZoneTexte 13"/>
            <p:cNvSpPr txBox="1"/>
            <p:nvPr/>
          </p:nvSpPr>
          <p:spPr>
            <a:xfrm rot="16200000">
              <a:off x="1871112" y="7526185"/>
              <a:ext cx="4335461" cy="415498"/>
            </a:xfrm>
            <a:prstGeom prst="rect">
              <a:avLst/>
            </a:prstGeom>
            <a:noFill/>
          </p:spPr>
          <p:txBody>
            <a:bodyPr vert="horz" wrap="square" rtlCol="0">
              <a:spAutoFit/>
            </a:bodyPr>
            <a:lstStyle/>
            <a:p>
              <a:r>
                <a:rPr lang="fr-FR" sz="2000" dirty="0" smtClean="0">
                  <a:solidFill>
                    <a:schemeClr val="bg2">
                      <a:lumMod val="60000"/>
                      <a:lumOff val="40000"/>
                    </a:schemeClr>
                  </a:solidFill>
                </a:rPr>
                <a:t>      V H    1 5     N  O  T  A  I  R  E  S</a:t>
              </a:r>
              <a:endParaRPr lang="fr-FR" sz="2000" dirty="0">
                <a:solidFill>
                  <a:schemeClr val="bg2">
                    <a:lumMod val="60000"/>
                    <a:lumOff val="40000"/>
                  </a:schemeClr>
                </a:solidFill>
              </a:endParaRPr>
            </a:p>
          </p:txBody>
        </p:sp>
      </p:grpSp>
    </p:spTree>
    <p:extLst>
      <p:ext uri="{BB962C8B-B14F-4D97-AF65-F5344CB8AC3E}">
        <p14:creationId xmlns:p14="http://schemas.microsoft.com/office/powerpoint/2010/main" val="3092532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9"/>
          <p:cNvSpPr>
            <a:spLocks noChangeArrowheads="1"/>
          </p:cNvSpPr>
          <p:nvPr/>
        </p:nvSpPr>
        <p:spPr bwMode="auto">
          <a:xfrm>
            <a:off x="432099" y="5868566"/>
            <a:ext cx="6517744" cy="871538"/>
          </a:xfrm>
          <a:prstGeom prst="horizontalScroll">
            <a:avLst>
              <a:gd name="adj" fmla="val 12500"/>
            </a:avLst>
          </a:prstGeom>
          <a:solidFill>
            <a:srgbClr val="FFFF00"/>
          </a:solidFill>
          <a:ln w="9525">
            <a:solidFill>
              <a:schemeClr val="tx1"/>
            </a:solidFill>
            <a:round/>
            <a:headEnd/>
            <a:tailEnd/>
          </a:ln>
          <a:effectLst/>
          <a:extLst/>
        </p:spPr>
        <p:txBody>
          <a:bodyPr wrap="none" anchor="ct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200" i="1">
              <a:latin typeface="Batang" pitchFamily="18" charset="-127"/>
              <a:ea typeface="Batang" pitchFamily="18" charset="-127"/>
            </a:endParaRPr>
          </a:p>
        </p:txBody>
      </p:sp>
      <p:sp>
        <p:nvSpPr>
          <p:cNvPr id="10243" name="Rectangle 34"/>
          <p:cNvSpPr>
            <a:spLocks noChangeArrowheads="1"/>
          </p:cNvSpPr>
          <p:nvPr/>
        </p:nvSpPr>
        <p:spPr bwMode="auto">
          <a:xfrm>
            <a:off x="576114" y="2742307"/>
            <a:ext cx="630420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u="sng" dirty="0">
                <a:latin typeface="Batang" pitchFamily="18" charset="-127"/>
                <a:ea typeface="Batang" pitchFamily="18" charset="-127"/>
              </a:rPr>
              <a:t>En cas d’entretien insuffisant, le syndic </a:t>
            </a:r>
            <a:r>
              <a:rPr lang="fr-FR" altLang="fr-FR" sz="1200" b="1" i="1" u="sng" dirty="0" smtClean="0">
                <a:latin typeface="Batang" pitchFamily="18" charset="-127"/>
                <a:ea typeface="Batang" pitchFamily="18" charset="-127"/>
              </a:rPr>
              <a:t>aura </a:t>
            </a:r>
            <a:r>
              <a:rPr lang="fr-FR" altLang="fr-FR" sz="1200" b="1" i="1" u="sng" dirty="0">
                <a:latin typeface="Batang" pitchFamily="18" charset="-127"/>
                <a:ea typeface="Batang" pitchFamily="18" charset="-127"/>
              </a:rPr>
              <a:t>la possibilité de faire procéder à ces travaux d’entretien à </a:t>
            </a:r>
            <a:r>
              <a:rPr lang="fr-FR" altLang="fr-FR" sz="1200" b="1" i="1" u="sng" dirty="0" smtClean="0">
                <a:latin typeface="Batang" pitchFamily="18" charset="-127"/>
                <a:ea typeface="Batang" pitchFamily="18" charset="-127"/>
              </a:rPr>
              <a:t>charge </a:t>
            </a:r>
            <a:r>
              <a:rPr lang="fr-FR" altLang="fr-FR" sz="1200" b="1" i="1" u="sng" dirty="0">
                <a:latin typeface="Batang" pitchFamily="18" charset="-127"/>
                <a:ea typeface="Batang" pitchFamily="18" charset="-127"/>
              </a:rPr>
              <a:t>du </a:t>
            </a:r>
            <a:r>
              <a:rPr lang="fr-FR" altLang="fr-FR" sz="1200" b="1" i="1" u="sng" dirty="0" smtClean="0">
                <a:latin typeface="Batang" pitchFamily="18" charset="-127"/>
                <a:ea typeface="Batang" pitchFamily="18" charset="-127"/>
              </a:rPr>
              <a:t>défaillant.</a:t>
            </a:r>
            <a:endParaRPr lang="fr-FR" altLang="fr-FR" sz="1200" b="1" i="1" u="sng" dirty="0">
              <a:latin typeface="Batang" pitchFamily="18" charset="-127"/>
              <a:ea typeface="Batang" pitchFamily="18" charset="-127"/>
            </a:endParaRPr>
          </a:p>
        </p:txBody>
      </p:sp>
      <p:sp>
        <p:nvSpPr>
          <p:cNvPr id="10244" name="Rectangle 35"/>
          <p:cNvSpPr>
            <a:spLocks noChangeArrowheads="1"/>
          </p:cNvSpPr>
          <p:nvPr/>
        </p:nvSpPr>
        <p:spPr bwMode="auto">
          <a:xfrm>
            <a:off x="1499647" y="1127771"/>
            <a:ext cx="51251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rPr>
              <a:t>Ils devront être maintenus dans un parfait état d’entretien. Les copropriétaires ou occupants qui en ont la jouissance exclusive ne pourront y effectuer des aménagements susceptibles de nuire à l’harmonie de l’ensemble immobilier</a:t>
            </a:r>
            <a:r>
              <a:rPr lang="fr-FR" altLang="fr-FR" sz="1200" i="1" dirty="0" smtClean="0">
                <a:latin typeface="Batang" pitchFamily="18" charset="-127"/>
                <a:ea typeface="Batang" pitchFamily="18" charset="-127"/>
              </a:rPr>
              <a:t>.</a:t>
            </a:r>
          </a:p>
          <a:p>
            <a:pPr algn="just" eaLnBrk="1" hangingPunct="1">
              <a:spcBef>
                <a:spcPct val="0"/>
              </a:spcBef>
              <a:buFontTx/>
              <a:buNone/>
            </a:pPr>
            <a:endParaRPr lang="fr-FR" altLang="fr-FR" sz="1200" i="1" dirty="0" smtClean="0">
              <a:latin typeface="Batang" pitchFamily="18" charset="-127"/>
              <a:ea typeface="Batang" pitchFamily="18" charset="-127"/>
            </a:endParaRPr>
          </a:p>
          <a:p>
            <a:pPr algn="just" eaLnBrk="1" hangingPunct="1">
              <a:spcBef>
                <a:spcPct val="0"/>
              </a:spcBef>
              <a:buFontTx/>
              <a:buNone/>
            </a:pPr>
            <a:r>
              <a:rPr lang="fr-FR" altLang="fr-FR" sz="1200" i="1" dirty="0" smtClean="0">
                <a:latin typeface="Batang" pitchFamily="18" charset="-127"/>
                <a:ea typeface="Batang" pitchFamily="18" charset="-127"/>
              </a:rPr>
              <a:t>La taille est obligatoire au moins deux fois dans l’année, la hauteur maximale d’un arbuste étant</a:t>
            </a:r>
            <a:r>
              <a:rPr lang="fr-FR" altLang="fr-FR" sz="1200" i="1" dirty="0" smtClean="0">
                <a:solidFill>
                  <a:srgbClr val="00B050"/>
                </a:solidFill>
                <a:latin typeface="Batang" pitchFamily="18" charset="-127"/>
                <a:ea typeface="Batang" pitchFamily="18" charset="-127"/>
              </a:rPr>
              <a:t> </a:t>
            </a:r>
            <a:r>
              <a:rPr lang="fr-FR" altLang="fr-FR" sz="1200" i="1" dirty="0" smtClean="0">
                <a:latin typeface="Batang" pitchFamily="18" charset="-127"/>
                <a:ea typeface="Batang" pitchFamily="18" charset="-127"/>
              </a:rPr>
              <a:t>de 2m. Les périodes  de taille : semaines 11 ou 12 et pour la deuxième taille semaine 37 ou 38.</a:t>
            </a:r>
          </a:p>
        </p:txBody>
      </p:sp>
      <p:pic>
        <p:nvPicPr>
          <p:cNvPr id="10249" name="Picture 17" descr="http://arrosoirs-secateurs.com/IMG/jpg/font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34" y="1098800"/>
            <a:ext cx="11207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ZoneTexte 1"/>
          <p:cNvSpPr txBox="1">
            <a:spLocks noChangeArrowheads="1"/>
          </p:cNvSpPr>
          <p:nvPr/>
        </p:nvSpPr>
        <p:spPr bwMode="auto">
          <a:xfrm>
            <a:off x="288149" y="5008993"/>
            <a:ext cx="67686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a:solidFill>
                  <a:srgbClr val="3333CC"/>
                </a:solidFill>
                <a:latin typeface="Batang" pitchFamily="18" charset="-127"/>
                <a:ea typeface="Batang" pitchFamily="18" charset="-127"/>
              </a:rPr>
              <a:t>L’utilisation des balcons et jardins privatifs ne devra causer aucun trouble anormal aux autres </a:t>
            </a:r>
            <a:r>
              <a:rPr lang="fr-FR" altLang="fr-FR" sz="1200" b="1" i="1" dirty="0" smtClean="0">
                <a:solidFill>
                  <a:srgbClr val="3333CC"/>
                </a:solidFill>
                <a:latin typeface="Batang" pitchFamily="18" charset="-127"/>
                <a:ea typeface="Batang" pitchFamily="18" charset="-127"/>
              </a:rPr>
              <a:t>copropriétaires. Certains projets nécessitent un accord en Assemblée Générale. Pour ceux-ci, une demande devra être formulée auprès du Conseil Syndical, à l’aide de l’annexe 3.</a:t>
            </a:r>
            <a:endParaRPr lang="fr-FR" altLang="fr-FR" sz="1200" b="1" i="1" dirty="0">
              <a:solidFill>
                <a:srgbClr val="3333CC"/>
              </a:solidFill>
              <a:latin typeface="Batang" pitchFamily="18" charset="-127"/>
              <a:ea typeface="Batang" pitchFamily="18" charset="-127"/>
            </a:endParaRPr>
          </a:p>
        </p:txBody>
      </p:sp>
      <p:sp>
        <p:nvSpPr>
          <p:cNvPr id="10253" name="Rectangle 19"/>
          <p:cNvSpPr>
            <a:spLocks noChangeArrowheads="1"/>
          </p:cNvSpPr>
          <p:nvPr/>
        </p:nvSpPr>
        <p:spPr bwMode="auto">
          <a:xfrm>
            <a:off x="1258668" y="539974"/>
            <a:ext cx="18377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smtClean="0">
                <a:solidFill>
                  <a:srgbClr val="3333CC"/>
                </a:solidFill>
                <a:latin typeface="Batang" pitchFamily="18" charset="-127"/>
                <a:ea typeface="Batang" pitchFamily="18" charset="-127"/>
              </a:rPr>
              <a:t>(voir page 133 </a:t>
            </a:r>
            <a:r>
              <a:rPr lang="fr-FR" altLang="fr-FR" sz="1200" b="1" i="1" dirty="0">
                <a:solidFill>
                  <a:srgbClr val="3333CC"/>
                </a:solidFill>
                <a:latin typeface="Batang" pitchFamily="18" charset="-127"/>
                <a:ea typeface="Batang" pitchFamily="18" charset="-127"/>
              </a:rPr>
              <a:t>du </a:t>
            </a:r>
            <a:r>
              <a:rPr lang="fr-FR" altLang="fr-FR" sz="1200" b="1" i="1" dirty="0" smtClean="0">
                <a:solidFill>
                  <a:srgbClr val="3333CC"/>
                </a:solidFill>
                <a:latin typeface="Batang" pitchFamily="18" charset="-127"/>
                <a:ea typeface="Batang" pitchFamily="18" charset="-127"/>
              </a:rPr>
              <a:t> RC</a:t>
            </a:r>
            <a:r>
              <a:rPr lang="fr-FR" altLang="fr-FR" sz="1200" b="1" i="1" dirty="0">
                <a:solidFill>
                  <a:srgbClr val="3333CC"/>
                </a:solidFill>
                <a:latin typeface="Batang" pitchFamily="18" charset="-127"/>
                <a:ea typeface="Batang" pitchFamily="18" charset="-127"/>
              </a:rPr>
              <a:t>)</a:t>
            </a:r>
          </a:p>
        </p:txBody>
      </p:sp>
      <p:sp>
        <p:nvSpPr>
          <p:cNvPr id="10254" name="Rectangle 7"/>
          <p:cNvSpPr>
            <a:spLocks noChangeArrowheads="1"/>
          </p:cNvSpPr>
          <p:nvPr/>
        </p:nvSpPr>
        <p:spPr bwMode="auto">
          <a:xfrm>
            <a:off x="302993" y="539974"/>
            <a:ext cx="955675" cy="284163"/>
          </a:xfrm>
          <a:prstGeom prst="rect">
            <a:avLst/>
          </a:prstGeom>
          <a:solidFill>
            <a:srgbClr val="FFFF00"/>
          </a:solidFill>
          <a:ln>
            <a:solidFill>
              <a:srgbClr val="FF0000"/>
            </a:solidFill>
          </a:ln>
          <a:extLst/>
        </p:spPr>
        <p:txBody>
          <a:bodyPr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JARDINS</a:t>
            </a:r>
          </a:p>
        </p:txBody>
      </p:sp>
      <p:sp>
        <p:nvSpPr>
          <p:cNvPr id="20" name="Rectangle 17"/>
          <p:cNvSpPr>
            <a:spLocks noChangeArrowheads="1"/>
          </p:cNvSpPr>
          <p:nvPr/>
        </p:nvSpPr>
        <p:spPr bwMode="auto">
          <a:xfrm>
            <a:off x="613263" y="6032355"/>
            <a:ext cx="6155415" cy="461665"/>
          </a:xfrm>
          <a:prstGeom prst="rect">
            <a:avLst/>
          </a:prstGeom>
          <a:noFill/>
          <a:ln>
            <a:noFill/>
          </a:ln>
          <a:effectLs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a:latin typeface="Batang" pitchFamily="18" charset="-127"/>
                <a:ea typeface="Batang" pitchFamily="18" charset="-127"/>
              </a:rPr>
              <a:t>Si vous avez un </a:t>
            </a:r>
            <a:r>
              <a:rPr lang="fr-FR" altLang="fr-FR" sz="1200" b="1" i="1" dirty="0" smtClean="0">
                <a:latin typeface="Batang" pitchFamily="18" charset="-127"/>
                <a:ea typeface="Batang" pitchFamily="18" charset="-127"/>
              </a:rPr>
              <a:t>doute, </a:t>
            </a:r>
            <a:r>
              <a:rPr lang="fr-FR" altLang="fr-FR" sz="1200" b="1" i="1" dirty="0">
                <a:latin typeface="Batang" pitchFamily="18" charset="-127"/>
                <a:ea typeface="Batang" pitchFamily="18" charset="-127"/>
              </a:rPr>
              <a:t>n’hésitez pas à faire appel au </a:t>
            </a:r>
            <a:r>
              <a:rPr lang="fr-FR" altLang="fr-FR" sz="1200" b="1" i="1" dirty="0" smtClean="0">
                <a:latin typeface="Batang" pitchFamily="18" charset="-127"/>
                <a:ea typeface="Batang" pitchFamily="18" charset="-127"/>
              </a:rPr>
              <a:t>Syndic ne </a:t>
            </a:r>
            <a:r>
              <a:rPr lang="fr-FR" altLang="fr-FR" sz="1200" b="1" i="1" dirty="0">
                <a:latin typeface="Batang" pitchFamily="18" charset="-127"/>
                <a:ea typeface="Batang" pitchFamily="18" charset="-127"/>
              </a:rPr>
              <a:t>prendrez pas le risque de devoir démonter ce que vous venez de faire installer.</a:t>
            </a:r>
          </a:p>
        </p:txBody>
      </p:sp>
      <p:sp>
        <p:nvSpPr>
          <p:cNvPr id="2" name="ZoneTexte 1"/>
          <p:cNvSpPr txBox="1"/>
          <p:nvPr/>
        </p:nvSpPr>
        <p:spPr>
          <a:xfrm>
            <a:off x="302993" y="3780334"/>
            <a:ext cx="6697101" cy="954107"/>
          </a:xfrm>
          <a:prstGeom prst="rect">
            <a:avLst/>
          </a:prstGeom>
          <a:noFill/>
        </p:spPr>
        <p:txBody>
          <a:bodyPr wrap="square" rtlCol="0">
            <a:spAutoFit/>
          </a:bodyPr>
          <a:lstStyle/>
          <a:p>
            <a:pPr algn="just"/>
            <a:r>
              <a:rPr lang="fr-FR" sz="1200" i="1" dirty="0" smtClean="0">
                <a:latin typeface="Batang" pitchFamily="18" charset="-127"/>
                <a:ea typeface="Batang" pitchFamily="18" charset="-127"/>
              </a:rPr>
              <a:t>Toute édification de construction, même provisoire, est interdite.</a:t>
            </a:r>
            <a:endParaRPr lang="fr-FR" sz="1200" i="1" dirty="0">
              <a:latin typeface="Batang" pitchFamily="18" charset="-127"/>
              <a:ea typeface="Batang" pitchFamily="18" charset="-127"/>
            </a:endParaRPr>
          </a:p>
          <a:p>
            <a:pPr algn="just"/>
            <a:endParaRPr lang="fr-FR" sz="800" i="1" dirty="0">
              <a:latin typeface="Batang" pitchFamily="18" charset="-127"/>
              <a:ea typeface="Batang" pitchFamily="18" charset="-127"/>
            </a:endParaRPr>
          </a:p>
          <a:p>
            <a:pPr algn="just"/>
            <a:r>
              <a:rPr lang="fr-FR" sz="1200" i="1" u="sng" dirty="0">
                <a:latin typeface="Batang" pitchFamily="18" charset="-127"/>
                <a:ea typeface="Batang" pitchFamily="18" charset="-127"/>
              </a:rPr>
              <a:t>Tout </a:t>
            </a:r>
            <a:r>
              <a:rPr lang="fr-FR" sz="1200" i="1" u="sng" dirty="0" smtClean="0">
                <a:latin typeface="Batang" pitchFamily="18" charset="-127"/>
                <a:ea typeface="Batang" pitchFamily="18" charset="-127"/>
              </a:rPr>
              <a:t>aménagement</a:t>
            </a:r>
            <a:r>
              <a:rPr lang="fr-FR" sz="1200" i="1" dirty="0" smtClean="0">
                <a:latin typeface="Batang" pitchFamily="18" charset="-127"/>
                <a:ea typeface="Batang" pitchFamily="18" charset="-127"/>
              </a:rPr>
              <a:t> sera </a:t>
            </a:r>
            <a:r>
              <a:rPr lang="fr-FR" sz="1200" i="1" dirty="0">
                <a:latin typeface="Batang" pitchFamily="18" charset="-127"/>
                <a:ea typeface="Batang" pitchFamily="18" charset="-127"/>
              </a:rPr>
              <a:t>soumis à l’autorisation </a:t>
            </a:r>
            <a:r>
              <a:rPr lang="fr-FR" sz="1200" i="1" dirty="0" smtClean="0">
                <a:latin typeface="Batang" pitchFamily="18" charset="-127"/>
                <a:ea typeface="Batang" pitchFamily="18" charset="-127"/>
              </a:rPr>
              <a:t>de l’Assemblée générale, sauf ceux énoncés, résolutions AG (</a:t>
            </a:r>
            <a:r>
              <a:rPr lang="fr-FR" altLang="fr-FR" sz="1200" b="1" i="1" dirty="0" smtClean="0">
                <a:solidFill>
                  <a:srgbClr val="3333CC"/>
                </a:solidFill>
                <a:latin typeface="Batang" pitchFamily="18" charset="-127"/>
                <a:ea typeface="Batang" pitchFamily="18" charset="-127"/>
                <a:cs typeface="Times New Roman" pitchFamily="18" charset="0"/>
              </a:rPr>
              <a:t>voir fascicule sur le site Internet). </a:t>
            </a:r>
            <a:endParaRPr lang="fr-FR" sz="1200" b="1" i="1" dirty="0">
              <a:solidFill>
                <a:srgbClr val="3333CC"/>
              </a:solidFill>
              <a:latin typeface="Batang" pitchFamily="18" charset="-127"/>
              <a:ea typeface="Batang" pitchFamily="18" charset="-127"/>
              <a:cs typeface="Times New Roman" pitchFamily="18" charset="0"/>
            </a:endParaRPr>
          </a:p>
          <a:p>
            <a:pPr algn="just"/>
            <a:r>
              <a:rPr lang="fr-FR" sz="1200" b="1" i="1" u="sng" dirty="0" smtClean="0">
                <a:latin typeface="Batang" pitchFamily="18" charset="-127"/>
                <a:ea typeface="Batang" pitchFamily="18" charset="-127"/>
                <a:cs typeface="Times New Roman" pitchFamily="18" charset="0"/>
              </a:rPr>
              <a:t>Les barbecues et planchas  exclusivement électrique sont tolérés. (AG 2017)</a:t>
            </a:r>
          </a:p>
        </p:txBody>
      </p:sp>
      <p:sp>
        <p:nvSpPr>
          <p:cNvPr id="22" name="Espace réservé du numéro de diapositive 2"/>
          <p:cNvSpPr>
            <a:spLocks noGrp="1"/>
          </p:cNvSpPr>
          <p:nvPr>
            <p:ph type="sldNum" sz="quarter" idx="12"/>
          </p:nvPr>
        </p:nvSpPr>
        <p:spPr>
          <a:xfrm>
            <a:off x="5521325" y="9685338"/>
            <a:ext cx="1679575" cy="723900"/>
          </a:xfrm>
          <a:noFill/>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l" eaLnBrk="1" hangingPunct="1">
              <a:spcBef>
                <a:spcPct val="0"/>
              </a:spcBef>
              <a:buFontTx/>
              <a:buNone/>
            </a:pPr>
            <a:r>
              <a:rPr lang="fr-FR" altLang="fr-FR" sz="1500" dirty="0" smtClean="0"/>
              <a:t>                    </a:t>
            </a:r>
          </a:p>
          <a:p>
            <a:pPr algn="ctr" eaLnBrk="1" hangingPunct="1">
              <a:spcBef>
                <a:spcPct val="0"/>
              </a:spcBef>
              <a:buFontTx/>
              <a:buNone/>
            </a:pPr>
            <a:r>
              <a:rPr lang="fr-FR" altLang="fr-FR" sz="1500" dirty="0" smtClean="0"/>
              <a:t> </a:t>
            </a:r>
            <a:fld id="{0B20BF50-4B78-4A2C-AD4E-590674C2D604}" type="slidenum">
              <a:rPr lang="fr-FR" altLang="fr-FR" sz="1500" smtClean="0"/>
              <a:pPr algn="ctr" eaLnBrk="1" hangingPunct="1">
                <a:spcBef>
                  <a:spcPct val="0"/>
                </a:spcBef>
                <a:buFontTx/>
                <a:buNone/>
              </a:pPr>
              <a:t>10</a:t>
            </a:fld>
            <a:endParaRPr lang="fr-FR" altLang="fr-FR" sz="1500" dirty="0" smtClean="0"/>
          </a:p>
          <a:p>
            <a:pPr eaLnBrk="1" hangingPunct="1">
              <a:spcBef>
                <a:spcPct val="0"/>
              </a:spcBef>
              <a:buFontTx/>
              <a:buNone/>
            </a:pPr>
            <a:endParaRPr lang="fr-FR" altLang="fr-FR" sz="1500" dirty="0" smtClean="0"/>
          </a:p>
        </p:txBody>
      </p:sp>
      <p:sp>
        <p:nvSpPr>
          <p:cNvPr id="23" name="Rectangle 24"/>
          <p:cNvSpPr>
            <a:spLocks noChangeArrowheads="1"/>
          </p:cNvSpPr>
          <p:nvPr/>
        </p:nvSpPr>
        <p:spPr bwMode="auto">
          <a:xfrm>
            <a:off x="302992" y="3420294"/>
            <a:ext cx="3801513" cy="276999"/>
          </a:xfrm>
          <a:prstGeom prst="rect">
            <a:avLst/>
          </a:prstGeom>
          <a:solidFill>
            <a:srgbClr val="FFFF00"/>
          </a:solidFill>
          <a:ln>
            <a:solidFill>
              <a:srgbClr val="FF0000"/>
            </a:solidFill>
          </a:ln>
          <a:effectLs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801688" indent="-307975" defTabSz="987425" eaLnBrk="0" hangingPunct="0">
              <a:spcBef>
                <a:spcPct val="20000"/>
              </a:spcBef>
              <a:buChar char="–"/>
              <a:defRPr sz="3000">
                <a:solidFill>
                  <a:schemeClr val="tx1"/>
                </a:solidFill>
                <a:latin typeface="Arial" charset="0"/>
              </a:defRPr>
            </a:lvl2pPr>
            <a:lvl3pPr marL="1235075" indent="-247650" defTabSz="987425" eaLnBrk="0" hangingPunct="0">
              <a:spcBef>
                <a:spcPct val="20000"/>
              </a:spcBef>
              <a:buChar char="•"/>
              <a:defRPr sz="2600">
                <a:solidFill>
                  <a:schemeClr val="tx1"/>
                </a:solidFill>
                <a:latin typeface="Arial" charset="0"/>
              </a:defRPr>
            </a:lvl3pPr>
            <a:lvl4pPr marL="1728788" indent="-247650" defTabSz="987425" eaLnBrk="0" hangingPunct="0">
              <a:spcBef>
                <a:spcPct val="20000"/>
              </a:spcBef>
              <a:buChar char="–"/>
              <a:defRPr sz="2200">
                <a:solidFill>
                  <a:schemeClr val="tx1"/>
                </a:solidFill>
                <a:latin typeface="Arial" charset="0"/>
              </a:defRPr>
            </a:lvl4pPr>
            <a:lvl5pPr marL="2222500" indent="-247650" defTabSz="987425" eaLnBrk="0" hangingPunct="0">
              <a:spcBef>
                <a:spcPct val="20000"/>
              </a:spcBef>
              <a:buChar char="»"/>
              <a:defRPr sz="2200">
                <a:solidFill>
                  <a:schemeClr val="tx1"/>
                </a:solidFill>
                <a:latin typeface="Arial" charset="0"/>
              </a:defRPr>
            </a:lvl5pPr>
            <a:lvl6pPr marL="2679700" indent="-247650" defTabSz="987425" eaLnBrk="0" fontAlgn="base" hangingPunct="0">
              <a:spcBef>
                <a:spcPct val="20000"/>
              </a:spcBef>
              <a:spcAft>
                <a:spcPct val="0"/>
              </a:spcAft>
              <a:buChar char="»"/>
              <a:defRPr sz="2200">
                <a:solidFill>
                  <a:schemeClr val="tx1"/>
                </a:solidFill>
                <a:latin typeface="Arial" charset="0"/>
              </a:defRPr>
            </a:lvl6pPr>
            <a:lvl7pPr marL="3136900" indent="-247650" defTabSz="987425" eaLnBrk="0" fontAlgn="base" hangingPunct="0">
              <a:spcBef>
                <a:spcPct val="20000"/>
              </a:spcBef>
              <a:spcAft>
                <a:spcPct val="0"/>
              </a:spcAft>
              <a:buChar char="»"/>
              <a:defRPr sz="2200">
                <a:solidFill>
                  <a:schemeClr val="tx1"/>
                </a:solidFill>
                <a:latin typeface="Arial" charset="0"/>
              </a:defRPr>
            </a:lvl7pPr>
            <a:lvl8pPr marL="3594100" indent="-247650" defTabSz="987425" eaLnBrk="0" fontAlgn="base" hangingPunct="0">
              <a:spcBef>
                <a:spcPct val="20000"/>
              </a:spcBef>
              <a:spcAft>
                <a:spcPct val="0"/>
              </a:spcAft>
              <a:buChar char="»"/>
              <a:defRPr sz="2200">
                <a:solidFill>
                  <a:schemeClr val="tx1"/>
                </a:solidFill>
                <a:latin typeface="Arial" charset="0"/>
              </a:defRPr>
            </a:lvl8pPr>
            <a:lvl9pPr marL="4051300" indent="-24765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UTILISATION DES BALCONS ET JARDINS</a:t>
            </a:r>
          </a:p>
        </p:txBody>
      </p:sp>
      <p:sp>
        <p:nvSpPr>
          <p:cNvPr id="24" name="Rectangle 23"/>
          <p:cNvSpPr/>
          <p:nvPr/>
        </p:nvSpPr>
        <p:spPr>
          <a:xfrm>
            <a:off x="4081276" y="3431989"/>
            <a:ext cx="1852574" cy="276999"/>
          </a:xfrm>
          <a:prstGeom prst="rect">
            <a:avLst/>
          </a:prstGeom>
        </p:spPr>
        <p:txBody>
          <a:bodyPr wrap="square">
            <a:spAutoFit/>
          </a:bodyPr>
          <a:lstStyle/>
          <a:p>
            <a:pPr algn="just"/>
            <a:r>
              <a:rPr lang="fr-FR" altLang="fr-FR" sz="1200" b="1" i="1" dirty="0" smtClean="0">
                <a:solidFill>
                  <a:srgbClr val="3333CC"/>
                </a:solidFill>
                <a:latin typeface="Batang" pitchFamily="18" charset="-127"/>
                <a:ea typeface="Batang" pitchFamily="18" charset="-127"/>
                <a:cs typeface="Times New Roman" pitchFamily="18" charset="0"/>
              </a:rPr>
              <a:t>(voir page 132 </a:t>
            </a:r>
            <a:r>
              <a:rPr lang="fr-FR" altLang="fr-FR" sz="1200" b="1" i="1" dirty="0">
                <a:solidFill>
                  <a:srgbClr val="3333CC"/>
                </a:solidFill>
                <a:latin typeface="Batang" pitchFamily="18" charset="-127"/>
                <a:ea typeface="Batang" pitchFamily="18" charset="-127"/>
                <a:cs typeface="Times New Roman" pitchFamily="18" charset="0"/>
              </a:rPr>
              <a:t>du </a:t>
            </a:r>
            <a:r>
              <a:rPr lang="fr-FR" altLang="fr-FR" sz="1200" b="1" i="1" dirty="0" smtClean="0">
                <a:solidFill>
                  <a:srgbClr val="3333CC"/>
                </a:solidFill>
                <a:latin typeface="Batang" pitchFamily="18" charset="-127"/>
                <a:ea typeface="Batang" pitchFamily="18" charset="-127"/>
                <a:cs typeface="Times New Roman" pitchFamily="18" charset="0"/>
              </a:rPr>
              <a:t> RC</a:t>
            </a:r>
            <a:r>
              <a:rPr lang="fr-FR" altLang="fr-FR" sz="1200" b="1" i="1" dirty="0">
                <a:solidFill>
                  <a:srgbClr val="3333CC"/>
                </a:solidFill>
                <a:latin typeface="Batang" pitchFamily="18" charset="-127"/>
                <a:ea typeface="Batang" pitchFamily="18" charset="-127"/>
                <a:cs typeface="Times New Roman" pitchFamily="18" charset="0"/>
              </a:rPr>
              <a:t>)</a:t>
            </a:r>
          </a:p>
        </p:txBody>
      </p:sp>
      <p:sp>
        <p:nvSpPr>
          <p:cNvPr id="25" name="Rectangle 7"/>
          <p:cNvSpPr>
            <a:spLocks noChangeArrowheads="1"/>
          </p:cNvSpPr>
          <p:nvPr/>
        </p:nvSpPr>
        <p:spPr bwMode="auto">
          <a:xfrm>
            <a:off x="305121" y="7452742"/>
            <a:ext cx="2431233"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smtClean="0">
                <a:latin typeface="+mj-lt"/>
                <a:ea typeface="Batang" pitchFamily="18" charset="-127"/>
              </a:rPr>
              <a:t>DISPOSITIONS DIVERSES</a:t>
            </a:r>
            <a:endParaRPr lang="fr-FR" altLang="fr-FR" sz="1200" b="1" spc="100" dirty="0">
              <a:latin typeface="+mj-lt"/>
              <a:ea typeface="Batang" pitchFamily="18" charset="-127"/>
            </a:endParaRPr>
          </a:p>
        </p:txBody>
      </p:sp>
      <p:sp>
        <p:nvSpPr>
          <p:cNvPr id="3" name="Rectangle 2"/>
          <p:cNvSpPr/>
          <p:nvPr/>
        </p:nvSpPr>
        <p:spPr>
          <a:xfrm>
            <a:off x="2680047" y="7468928"/>
            <a:ext cx="1874231" cy="276999"/>
          </a:xfrm>
          <a:prstGeom prst="rect">
            <a:avLst/>
          </a:prstGeom>
        </p:spPr>
        <p:txBody>
          <a:bodyPr wrap="none">
            <a:spAutoFit/>
          </a:bodyPr>
          <a:lstStyle/>
          <a:p>
            <a:r>
              <a:rPr lang="fr-FR" altLang="fr-FR" sz="1200" b="1" i="1" dirty="0" smtClean="0">
                <a:solidFill>
                  <a:srgbClr val="3333CC"/>
                </a:solidFill>
                <a:latin typeface="Batang" pitchFamily="18" charset="-127"/>
                <a:ea typeface="Batang" pitchFamily="18" charset="-127"/>
                <a:cs typeface="Times New Roman" pitchFamily="18" charset="0"/>
              </a:rPr>
              <a:t> (voir page 136 du  RC</a:t>
            </a:r>
            <a:r>
              <a:rPr lang="fr-FR" altLang="fr-FR" sz="1200" b="1" i="1" dirty="0">
                <a:solidFill>
                  <a:srgbClr val="3333CC"/>
                </a:solidFill>
                <a:latin typeface="Batang" pitchFamily="18" charset="-127"/>
                <a:ea typeface="Batang" pitchFamily="18" charset="-127"/>
                <a:cs typeface="Times New Roman" pitchFamily="18" charset="0"/>
              </a:rPr>
              <a:t>)</a:t>
            </a:r>
            <a:endParaRPr lang="fr-FR" sz="1200" b="1" dirty="0"/>
          </a:p>
        </p:txBody>
      </p:sp>
      <p:sp>
        <p:nvSpPr>
          <p:cNvPr id="4" name="ZoneTexte 3"/>
          <p:cNvSpPr txBox="1"/>
          <p:nvPr/>
        </p:nvSpPr>
        <p:spPr>
          <a:xfrm>
            <a:off x="278100" y="7809405"/>
            <a:ext cx="6717471" cy="1384995"/>
          </a:xfrm>
          <a:prstGeom prst="rect">
            <a:avLst/>
          </a:prstGeom>
          <a:noFill/>
        </p:spPr>
        <p:txBody>
          <a:bodyPr wrap="square" rtlCol="0">
            <a:spAutoFit/>
          </a:bodyPr>
          <a:lstStyle/>
          <a:p>
            <a:pPr algn="just"/>
            <a:r>
              <a:rPr lang="fr-FR" sz="1200" i="1" dirty="0">
                <a:latin typeface="Batang" pitchFamily="18" charset="-127"/>
                <a:ea typeface="Batang" pitchFamily="18" charset="-127"/>
              </a:rPr>
              <a:t>Les copropriétaires devront respecter les servitudes qui </a:t>
            </a:r>
            <a:r>
              <a:rPr lang="fr-FR" sz="1200" i="1" dirty="0" smtClean="0">
                <a:latin typeface="Batang" pitchFamily="18" charset="-127"/>
                <a:ea typeface="Batang" pitchFamily="18" charset="-127"/>
              </a:rPr>
              <a:t>peuvent </a:t>
            </a:r>
            <a:r>
              <a:rPr lang="fr-FR" sz="1200" i="1" dirty="0">
                <a:latin typeface="Batang" pitchFamily="18" charset="-127"/>
                <a:ea typeface="Batang" pitchFamily="18" charset="-127"/>
              </a:rPr>
              <a:t>ou pourront grever le groupe d’immeubles, qu’elles soient d’origine </a:t>
            </a:r>
            <a:r>
              <a:rPr lang="fr-FR" sz="1200" i="1" dirty="0" smtClean="0">
                <a:latin typeface="Batang" pitchFamily="18" charset="-127"/>
                <a:ea typeface="Batang" pitchFamily="18" charset="-127"/>
              </a:rPr>
              <a:t>conventionnelle ou </a:t>
            </a:r>
            <a:r>
              <a:rPr lang="fr-FR" sz="1200" i="1" dirty="0">
                <a:latin typeface="Batang" pitchFamily="18" charset="-127"/>
                <a:ea typeface="Batang" pitchFamily="18" charset="-127"/>
              </a:rPr>
              <a:t>légale, civile ou administrative.</a:t>
            </a:r>
          </a:p>
          <a:p>
            <a:pPr algn="just"/>
            <a:r>
              <a:rPr lang="fr-FR" sz="1200" i="1" dirty="0">
                <a:latin typeface="Batang" pitchFamily="18" charset="-127"/>
                <a:ea typeface="Batang" pitchFamily="18" charset="-127"/>
              </a:rPr>
              <a:t>Ils devront notamment supporter les vues droites ou obliques, balcons ou saillies, sur leurs parties privatives, telles que résultant de l’état des lieux lors de la mise en copropriété du groupe d’immeubles, même si </a:t>
            </a:r>
            <a:r>
              <a:rPr lang="fr-FR" sz="1200" i="1" dirty="0" smtClean="0">
                <a:latin typeface="Batang" pitchFamily="18" charset="-127"/>
                <a:ea typeface="Batang" pitchFamily="18" charset="-127"/>
              </a:rPr>
              <a:t>les </a:t>
            </a:r>
            <a:r>
              <a:rPr lang="fr-FR" sz="1200" i="1" dirty="0">
                <a:latin typeface="Batang" pitchFamily="18" charset="-127"/>
                <a:ea typeface="Batang" pitchFamily="18" charset="-127"/>
              </a:rPr>
              <a:t>distances sont inférieures à </a:t>
            </a:r>
            <a:r>
              <a:rPr lang="fr-FR" sz="1200" i="1" dirty="0" smtClean="0">
                <a:latin typeface="Batang" pitchFamily="18" charset="-127"/>
                <a:ea typeface="Batang" pitchFamily="18" charset="-127"/>
              </a:rPr>
              <a:t>celles</a:t>
            </a:r>
          </a:p>
          <a:p>
            <a:pPr algn="just"/>
            <a:r>
              <a:rPr lang="fr-FR" sz="1200" i="1" dirty="0" smtClean="0">
                <a:latin typeface="Batang" pitchFamily="18" charset="-127"/>
                <a:ea typeface="Batang" pitchFamily="18" charset="-127"/>
              </a:rPr>
              <a:t>prévues </a:t>
            </a:r>
            <a:r>
              <a:rPr lang="fr-FR" sz="1200" i="1" dirty="0">
                <a:latin typeface="Batang" pitchFamily="18" charset="-127"/>
                <a:ea typeface="Batang" pitchFamily="18" charset="-127"/>
              </a:rPr>
              <a:t>par le code civil.</a:t>
            </a:r>
          </a:p>
        </p:txBody>
      </p:sp>
    </p:spTree>
    <p:extLst>
      <p:ext uri="{BB962C8B-B14F-4D97-AF65-F5344CB8AC3E}">
        <p14:creationId xmlns:p14="http://schemas.microsoft.com/office/powerpoint/2010/main" val="3739410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1168796" y="1038394"/>
            <a:ext cx="5888038" cy="653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cs typeface="Times New Roman" pitchFamily="18" charset="0"/>
              </a:rPr>
              <a:t>Chaque copropriétaire pourra modifier si bon lui semble la disposition intérieure de son </a:t>
            </a:r>
            <a:r>
              <a:rPr lang="fr-FR" altLang="fr-FR" sz="1200" i="1" dirty="0" smtClean="0">
                <a:latin typeface="Batang" pitchFamily="18" charset="-127"/>
                <a:ea typeface="Batang" pitchFamily="18" charset="-127"/>
                <a:cs typeface="Times New Roman" pitchFamily="18" charset="0"/>
              </a:rPr>
              <a:t>appartement. Mais les modifications sur les murs porteurs sont interdites.</a:t>
            </a:r>
            <a:endParaRPr lang="fr-FR" altLang="fr-FR" sz="1200" i="1" dirty="0">
              <a:latin typeface="Batang" pitchFamily="18" charset="-127"/>
              <a:ea typeface="Batang" pitchFamily="18" charset="-127"/>
              <a:cs typeface="Times New Roman" pitchFamily="18" charset="0"/>
            </a:endParaRPr>
          </a:p>
        </p:txBody>
      </p:sp>
      <p:sp>
        <p:nvSpPr>
          <p:cNvPr id="13315" name="Text Box 10"/>
          <p:cNvSpPr txBox="1">
            <a:spLocks noChangeArrowheads="1"/>
          </p:cNvSpPr>
          <p:nvPr/>
        </p:nvSpPr>
        <p:spPr bwMode="auto">
          <a:xfrm>
            <a:off x="450974" y="2502702"/>
            <a:ext cx="773212" cy="284376"/>
          </a:xfrm>
          <a:prstGeom prst="rect">
            <a:avLst/>
          </a:prstGeom>
          <a:solidFill>
            <a:srgbClr val="FFFF00"/>
          </a:solidFill>
          <a:ln>
            <a:solidFill>
              <a:srgbClr val="FF0000"/>
            </a:solidFill>
          </a:ln>
          <a:effectLst/>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b="1" spc="100" dirty="0" smtClean="0">
                <a:latin typeface="+mj-lt"/>
                <a:ea typeface="Batang" pitchFamily="18" charset="-127"/>
              </a:rPr>
              <a:t>SOLS</a:t>
            </a:r>
            <a:endParaRPr lang="fr-FR" altLang="fr-FR" sz="1200" b="1" spc="100" dirty="0">
              <a:latin typeface="+mj-lt"/>
              <a:ea typeface="Batang" pitchFamily="18" charset="-127"/>
            </a:endParaRPr>
          </a:p>
        </p:txBody>
      </p:sp>
      <p:pic>
        <p:nvPicPr>
          <p:cNvPr id="13316" name="Picture 13" descr="BIT050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762" y="1560017"/>
            <a:ext cx="6207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4"/>
          <p:cNvSpPr>
            <a:spLocks noChangeArrowheads="1"/>
          </p:cNvSpPr>
          <p:nvPr/>
        </p:nvSpPr>
        <p:spPr bwMode="auto">
          <a:xfrm>
            <a:off x="1166813" y="1693843"/>
            <a:ext cx="5273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rPr>
              <a:t>Il devra prendre toutes les mesures nécessaires pour ne pas nuire à la solidité de l'immeuble et il sera responsable de tous </a:t>
            </a:r>
            <a:r>
              <a:rPr lang="fr-FR" altLang="fr-FR" sz="1200" i="1" dirty="0" smtClean="0">
                <a:latin typeface="Batang" pitchFamily="18" charset="-127"/>
                <a:ea typeface="Batang" pitchFamily="18" charset="-127"/>
              </a:rPr>
              <a:t>dommages résultant de </a:t>
            </a:r>
            <a:r>
              <a:rPr lang="fr-FR" altLang="fr-FR" sz="1200" i="1" dirty="0">
                <a:latin typeface="Batang" pitchFamily="18" charset="-127"/>
                <a:ea typeface="Batang" pitchFamily="18" charset="-127"/>
              </a:rPr>
              <a:t>ces </a:t>
            </a:r>
            <a:r>
              <a:rPr lang="fr-FR" altLang="fr-FR" sz="1200" i="1" dirty="0" smtClean="0">
                <a:latin typeface="Batang" pitchFamily="18" charset="-127"/>
                <a:ea typeface="Batang" pitchFamily="18" charset="-127"/>
              </a:rPr>
              <a:t>travaux.</a:t>
            </a:r>
            <a:endParaRPr lang="fr-FR" altLang="fr-FR" sz="1200" i="1" strike="sngStrike" dirty="0">
              <a:solidFill>
                <a:srgbClr val="00B050"/>
              </a:solidFill>
              <a:latin typeface="Batang" pitchFamily="18" charset="-127"/>
              <a:ea typeface="Batang" pitchFamily="18" charset="-127"/>
            </a:endParaRPr>
          </a:p>
        </p:txBody>
      </p:sp>
      <p:pic>
        <p:nvPicPr>
          <p:cNvPr id="13318" name="Picture 15" descr="A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23" y="999183"/>
            <a:ext cx="80803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p:cNvGrpSpPr/>
          <p:nvPr/>
        </p:nvGrpSpPr>
        <p:grpSpPr>
          <a:xfrm>
            <a:off x="6254750" y="2922410"/>
            <a:ext cx="811213" cy="833305"/>
            <a:chOff x="6254750" y="2357045"/>
            <a:chExt cx="811213" cy="833305"/>
          </a:xfrm>
        </p:grpSpPr>
        <p:pic>
          <p:nvPicPr>
            <p:cNvPr id="13319" name="Picture 16" descr="BIT040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8600" y="2357045"/>
              <a:ext cx="4873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8" descr="chaussur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4750" y="286650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2" name="Rectangle 19"/>
          <p:cNvSpPr>
            <a:spLocks noChangeArrowheads="1"/>
          </p:cNvSpPr>
          <p:nvPr/>
        </p:nvSpPr>
        <p:spPr bwMode="auto">
          <a:xfrm>
            <a:off x="361404" y="2858178"/>
            <a:ext cx="58933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u="sng" dirty="0">
                <a:latin typeface="Batang" pitchFamily="18" charset="-127"/>
                <a:ea typeface="Batang" pitchFamily="18" charset="-127"/>
              </a:rPr>
              <a:t>Au </a:t>
            </a:r>
            <a:r>
              <a:rPr lang="fr-FR" altLang="fr-FR" sz="1200" b="1" i="1" u="sng" dirty="0" smtClean="0">
                <a:latin typeface="Batang" pitchFamily="18" charset="-127"/>
                <a:ea typeface="Batang" pitchFamily="18" charset="-127"/>
              </a:rPr>
              <a:t>quotidien</a:t>
            </a:r>
            <a:r>
              <a:rPr lang="fr-FR" altLang="fr-FR" sz="1200" b="1" i="1" dirty="0" smtClean="0">
                <a:latin typeface="Batang" pitchFamily="18" charset="-127"/>
                <a:ea typeface="Batang" pitchFamily="18" charset="-127"/>
              </a:rPr>
              <a:t> :  </a:t>
            </a:r>
            <a:r>
              <a:rPr lang="fr-FR" altLang="fr-FR" sz="1200" i="1" dirty="0" smtClean="0">
                <a:latin typeface="Batang" pitchFamily="18" charset="-127"/>
                <a:ea typeface="Batang" pitchFamily="18" charset="-127"/>
              </a:rPr>
              <a:t>L’isolation des sols est conforme (tests acoustiques) mais à la limite des tolérances.</a:t>
            </a:r>
            <a:endParaRPr lang="fr-FR" altLang="fr-FR" sz="1200" i="1" dirty="0">
              <a:latin typeface="Batang" pitchFamily="18" charset="-127"/>
              <a:ea typeface="Batang" pitchFamily="18" charset="-127"/>
            </a:endParaRPr>
          </a:p>
          <a:p>
            <a:pPr algn="just" eaLnBrk="1" hangingPunct="1">
              <a:spcBef>
                <a:spcPct val="0"/>
              </a:spcBef>
              <a:buFontTx/>
              <a:buNone/>
            </a:pPr>
            <a:r>
              <a:rPr lang="fr-FR" altLang="fr-FR" sz="1200" i="1" dirty="0" smtClean="0">
                <a:latin typeface="Batang" pitchFamily="18" charset="-127"/>
                <a:ea typeface="Batang" pitchFamily="18" charset="-127"/>
              </a:rPr>
              <a:t>De ce fait, prendre </a:t>
            </a:r>
            <a:r>
              <a:rPr lang="fr-FR" altLang="fr-FR" sz="1200" i="1" dirty="0">
                <a:latin typeface="Batang" pitchFamily="18" charset="-127"/>
                <a:ea typeface="Batang" pitchFamily="18" charset="-127"/>
              </a:rPr>
              <a:t>certaines précautions, si possible pas de chaussures </a:t>
            </a:r>
            <a:r>
              <a:rPr lang="fr-FR" altLang="fr-FR" sz="1200" i="1" dirty="0" smtClean="0">
                <a:latin typeface="Batang" pitchFamily="18" charset="-127"/>
                <a:ea typeface="Batang" pitchFamily="18" charset="-127"/>
              </a:rPr>
              <a:t>bruyantes à talons, </a:t>
            </a:r>
            <a:r>
              <a:rPr lang="fr-FR" altLang="fr-FR" sz="1200" i="1" dirty="0">
                <a:latin typeface="Batang" pitchFamily="18" charset="-127"/>
                <a:ea typeface="Batang" pitchFamily="18" charset="-127"/>
              </a:rPr>
              <a:t>pas de billes ou autres jouets sonores. Garnir les pieds des chaises de patins en feutre ou autre</a:t>
            </a:r>
            <a:r>
              <a:rPr lang="fr-FR" altLang="fr-FR" sz="1200" i="1" dirty="0" smtClean="0">
                <a:latin typeface="Batang" pitchFamily="18" charset="-127"/>
                <a:ea typeface="Batang" pitchFamily="18" charset="-127"/>
              </a:rPr>
              <a:t>. Pour les lave-linge, mettre un tapis anti-vibrations. Pour la musique, penser </a:t>
            </a:r>
            <a:r>
              <a:rPr lang="fr-FR" altLang="fr-FR" sz="1200" i="1" dirty="0">
                <a:latin typeface="Batang" pitchFamily="18" charset="-127"/>
                <a:ea typeface="Batang" pitchFamily="18" charset="-127"/>
              </a:rPr>
              <a:t>à</a:t>
            </a:r>
            <a:r>
              <a:rPr lang="fr-FR" altLang="fr-FR" sz="1200" i="1" dirty="0" smtClean="0">
                <a:latin typeface="Batang" pitchFamily="18" charset="-127"/>
                <a:ea typeface="Batang" pitchFamily="18" charset="-127"/>
              </a:rPr>
              <a:t> isoler les enceintes du sol (vibrations, les basses notamment).</a:t>
            </a:r>
            <a:endParaRPr lang="fr-FR" altLang="fr-FR" sz="1200" i="1" dirty="0">
              <a:latin typeface="Batang" pitchFamily="18" charset="-127"/>
              <a:ea typeface="Batang" pitchFamily="18" charset="-127"/>
            </a:endParaRPr>
          </a:p>
        </p:txBody>
      </p:sp>
      <p:sp>
        <p:nvSpPr>
          <p:cNvPr id="13323" name="Rectangle 7"/>
          <p:cNvSpPr>
            <a:spLocks noChangeArrowheads="1"/>
          </p:cNvSpPr>
          <p:nvPr/>
        </p:nvSpPr>
        <p:spPr bwMode="auto">
          <a:xfrm>
            <a:off x="344488" y="542616"/>
            <a:ext cx="2823914"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TRAVAUX DE MODIFICATION</a:t>
            </a:r>
          </a:p>
        </p:txBody>
      </p:sp>
      <p:sp>
        <p:nvSpPr>
          <p:cNvPr id="13324" name="Rectangle 2"/>
          <p:cNvSpPr>
            <a:spLocks noChangeArrowheads="1"/>
          </p:cNvSpPr>
          <p:nvPr/>
        </p:nvSpPr>
        <p:spPr bwMode="auto">
          <a:xfrm>
            <a:off x="3131781" y="551007"/>
            <a:ext cx="2680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smtClean="0">
                <a:solidFill>
                  <a:srgbClr val="3333CC"/>
                </a:solidFill>
                <a:latin typeface="Batang" pitchFamily="18" charset="-127"/>
                <a:ea typeface="Batang" pitchFamily="18" charset="-127"/>
              </a:rPr>
              <a:t>(voir pages 128, 129, 130  du  RC)</a:t>
            </a:r>
            <a:endParaRPr lang="fr-FR" altLang="fr-FR" sz="1200" b="1" i="1" dirty="0">
              <a:solidFill>
                <a:srgbClr val="3333CC"/>
              </a:solidFill>
              <a:latin typeface="Batang" pitchFamily="18" charset="-127"/>
              <a:ea typeface="Batang" pitchFamily="18" charset="-127"/>
            </a:endParaRPr>
          </a:p>
        </p:txBody>
      </p:sp>
      <p:sp>
        <p:nvSpPr>
          <p:cNvPr id="13325" name="Rectangle 5"/>
          <p:cNvSpPr>
            <a:spLocks noChangeArrowheads="1"/>
          </p:cNvSpPr>
          <p:nvPr/>
        </p:nvSpPr>
        <p:spPr bwMode="auto">
          <a:xfrm>
            <a:off x="300516" y="4884486"/>
            <a:ext cx="6789738" cy="200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a:spcBef>
                <a:spcPct val="0"/>
              </a:spcBef>
              <a:buFontTx/>
              <a:buNone/>
            </a:pPr>
            <a:r>
              <a:rPr lang="fr-FR" altLang="fr-FR" sz="1200" i="1" dirty="0">
                <a:latin typeface="Batang" pitchFamily="18" charset="-127"/>
                <a:ea typeface="Batang" pitchFamily="18" charset="-127"/>
                <a:cs typeface="Times New Roman" pitchFamily="18" charset="0"/>
              </a:rPr>
              <a:t>Les copropriétaires </a:t>
            </a:r>
            <a:r>
              <a:rPr lang="fr-FR" altLang="fr-FR" sz="1200" i="1" dirty="0" smtClean="0">
                <a:latin typeface="Batang" pitchFamily="18" charset="-127"/>
                <a:ea typeface="Batang" pitchFamily="18" charset="-127"/>
                <a:cs typeface="Times New Roman" pitchFamily="18" charset="0"/>
              </a:rPr>
              <a:t>devront subir </a:t>
            </a:r>
            <a:r>
              <a:rPr lang="fr-FR" altLang="fr-FR" sz="1200" i="1" dirty="0">
                <a:latin typeface="Batang" pitchFamily="18" charset="-127"/>
                <a:ea typeface="Batang" pitchFamily="18" charset="-127"/>
                <a:cs typeface="Times New Roman" pitchFamily="18" charset="0"/>
              </a:rPr>
              <a:t>sans indemnité l'exécution des </a:t>
            </a:r>
            <a:r>
              <a:rPr lang="fr-FR" altLang="fr-FR" sz="1200" i="1" dirty="0" smtClean="0">
                <a:latin typeface="Batang" pitchFamily="18" charset="-127"/>
                <a:ea typeface="Batang" pitchFamily="18" charset="-127"/>
                <a:cs typeface="Times New Roman" pitchFamily="18" charset="0"/>
              </a:rPr>
              <a:t>réparations et ou d’entretien des équipements ou parties communes qu'elle </a:t>
            </a:r>
            <a:r>
              <a:rPr lang="fr-FR" altLang="fr-FR" sz="1200" i="1" dirty="0">
                <a:latin typeface="Batang" pitchFamily="18" charset="-127"/>
                <a:ea typeface="Batang" pitchFamily="18" charset="-127"/>
                <a:cs typeface="Times New Roman" pitchFamily="18" charset="0"/>
              </a:rPr>
              <a:t>qu'en soit la durée et, si besoin, </a:t>
            </a:r>
            <a:r>
              <a:rPr lang="fr-FR" altLang="fr-FR" sz="1200" i="1" dirty="0" smtClean="0">
                <a:latin typeface="Batang" pitchFamily="18" charset="-127"/>
                <a:ea typeface="Batang" pitchFamily="18" charset="-127"/>
                <a:cs typeface="Times New Roman" pitchFamily="18" charset="0"/>
              </a:rPr>
              <a:t>est livrer </a:t>
            </a:r>
            <a:r>
              <a:rPr lang="fr-FR" altLang="fr-FR" sz="1200" i="1" dirty="0">
                <a:latin typeface="Batang" pitchFamily="18" charset="-127"/>
                <a:ea typeface="Batang" pitchFamily="18" charset="-127"/>
                <a:cs typeface="Times New Roman" pitchFamily="18" charset="0"/>
              </a:rPr>
              <a:t>accès aux architectes, entrepreneurs et ouvriers chargés de surveiller, conduire ou faire des travaux. </a:t>
            </a:r>
            <a:endParaRPr lang="fr-FR" altLang="fr-FR" sz="1200" i="1" dirty="0" smtClean="0">
              <a:latin typeface="Batang" pitchFamily="18" charset="-127"/>
              <a:ea typeface="Batang" pitchFamily="18" charset="-127"/>
              <a:cs typeface="Times New Roman" pitchFamily="18" charset="0"/>
            </a:endParaRPr>
          </a:p>
          <a:p>
            <a:pPr algn="just">
              <a:spcBef>
                <a:spcPct val="0"/>
              </a:spcBef>
              <a:buFontTx/>
              <a:buNone/>
            </a:pPr>
            <a:endParaRPr lang="fr-FR" altLang="fr-FR" sz="400" i="1" dirty="0">
              <a:latin typeface="Batang" pitchFamily="18" charset="-127"/>
              <a:ea typeface="Batang" pitchFamily="18" charset="-127"/>
              <a:cs typeface="Times New Roman" pitchFamily="18" charset="0"/>
            </a:endParaRPr>
          </a:p>
          <a:p>
            <a:pPr algn="just" eaLnBrk="1" hangingPunct="1">
              <a:spcBef>
                <a:spcPct val="0"/>
              </a:spcBef>
              <a:buFontTx/>
              <a:buNone/>
            </a:pPr>
            <a:r>
              <a:rPr lang="fr-FR" altLang="fr-FR" sz="1200" i="1" u="sng" dirty="0">
                <a:latin typeface="Batang" pitchFamily="18" charset="-127"/>
                <a:ea typeface="Batang" pitchFamily="18" charset="-127"/>
                <a:cs typeface="Times New Roman" pitchFamily="18" charset="0"/>
              </a:rPr>
              <a:t>Libre </a:t>
            </a:r>
            <a:r>
              <a:rPr lang="fr-FR" altLang="fr-FR" sz="1200" i="1" u="sng" dirty="0" smtClean="0">
                <a:latin typeface="Batang" pitchFamily="18" charset="-127"/>
                <a:ea typeface="Batang" pitchFamily="18" charset="-127"/>
                <a:cs typeface="Times New Roman" pitchFamily="18" charset="0"/>
              </a:rPr>
              <a:t>accès </a:t>
            </a:r>
            <a:r>
              <a:rPr lang="fr-FR" altLang="fr-FR" sz="1200" b="1" i="1" dirty="0" smtClean="0">
                <a:latin typeface="Batang" pitchFamily="18" charset="-127"/>
                <a:ea typeface="Batang" pitchFamily="18" charset="-127"/>
              </a:rPr>
              <a:t>(</a:t>
            </a:r>
            <a:r>
              <a:rPr lang="fr-FR" altLang="fr-FR" sz="1200" b="1" i="1" dirty="0" smtClean="0">
                <a:solidFill>
                  <a:srgbClr val="3333CC"/>
                </a:solidFill>
                <a:latin typeface="Batang" pitchFamily="18" charset="-127"/>
                <a:ea typeface="Batang" pitchFamily="18" charset="-127"/>
              </a:rPr>
              <a:t>voir page 134  </a:t>
            </a:r>
            <a:r>
              <a:rPr lang="fr-FR" altLang="fr-FR" sz="1200" b="1" i="1" dirty="0">
                <a:solidFill>
                  <a:srgbClr val="3333CC"/>
                </a:solidFill>
                <a:latin typeface="Batang" pitchFamily="18" charset="-127"/>
                <a:ea typeface="Batang" pitchFamily="18" charset="-127"/>
              </a:rPr>
              <a:t>du </a:t>
            </a:r>
            <a:r>
              <a:rPr lang="fr-FR" altLang="fr-FR" sz="1200" b="1" i="1" dirty="0" smtClean="0">
                <a:solidFill>
                  <a:srgbClr val="3333CC"/>
                </a:solidFill>
                <a:latin typeface="Batang" pitchFamily="18" charset="-127"/>
                <a:ea typeface="Batang" pitchFamily="18" charset="-127"/>
              </a:rPr>
              <a:t> RC</a:t>
            </a:r>
            <a:r>
              <a:rPr lang="fr-FR" altLang="fr-FR" sz="1200" b="1" i="1" dirty="0">
                <a:solidFill>
                  <a:srgbClr val="3333CC"/>
                </a:solidFill>
                <a:latin typeface="Batang" pitchFamily="18" charset="-127"/>
                <a:ea typeface="Batang" pitchFamily="18" charset="-127"/>
              </a:rPr>
              <a:t>)</a:t>
            </a:r>
            <a:endParaRPr lang="fr-FR" altLang="fr-FR" sz="1200" i="1" u="sng" dirty="0" smtClean="0">
              <a:solidFill>
                <a:srgbClr val="3333CC"/>
              </a:solidFill>
              <a:latin typeface="Batang" pitchFamily="18" charset="-127"/>
              <a:ea typeface="Batang" pitchFamily="18" charset="-127"/>
              <a:cs typeface="Times New Roman" pitchFamily="18" charset="0"/>
            </a:endParaRPr>
          </a:p>
          <a:p>
            <a:pPr algn="just" eaLnBrk="1" hangingPunct="1">
              <a:spcBef>
                <a:spcPct val="0"/>
              </a:spcBef>
              <a:buNone/>
            </a:pPr>
            <a:r>
              <a:rPr lang="en-US" sz="1200" i="1" dirty="0" smtClean="0">
                <a:latin typeface="Batang" panose="02030600000101010101" pitchFamily="18" charset="-127"/>
                <a:ea typeface="Batang" panose="02030600000101010101" pitchFamily="18" charset="-127"/>
              </a:rPr>
              <a:t>Tout </a:t>
            </a:r>
            <a:r>
              <a:rPr lang="en-US" sz="1200" i="1" dirty="0">
                <a:latin typeface="Batang" panose="02030600000101010101" pitchFamily="18" charset="-127"/>
                <a:ea typeface="Batang" panose="02030600000101010101" pitchFamily="18" charset="-127"/>
              </a:rPr>
              <a:t>copropriétaire possédant un local dans lequel se trouvent des éléments tels que gaines, trappes, regards, compteurs, canalisations communes, câbles électriques ou téléphoniques, devra en tout temps laisser le libre accès aux entreprises et administrations spécialisées pour leur entretien, leurs réparations, le relevage des compteurs ou encore la réalisation de nouveaux  branchements</a:t>
            </a:r>
            <a:r>
              <a:rPr lang="en-US" sz="1200" i="1" dirty="0" smtClean="0">
                <a:latin typeface="Batang" panose="02030600000101010101" pitchFamily="18" charset="-127"/>
                <a:ea typeface="Batang" panose="02030600000101010101" pitchFamily="18" charset="-127"/>
              </a:rPr>
              <a:t>.</a:t>
            </a:r>
            <a:endParaRPr lang="fr-FR" sz="1000" i="1" dirty="0">
              <a:latin typeface="Batang" panose="02030600000101010101" pitchFamily="18" charset="-127"/>
              <a:ea typeface="Batang" panose="02030600000101010101" pitchFamily="18" charset="-127"/>
            </a:endParaRPr>
          </a:p>
        </p:txBody>
      </p:sp>
      <p:sp>
        <p:nvSpPr>
          <p:cNvPr id="13326" name="Text Box 10"/>
          <p:cNvSpPr txBox="1">
            <a:spLocks noChangeArrowheads="1"/>
          </p:cNvSpPr>
          <p:nvPr/>
        </p:nvSpPr>
        <p:spPr bwMode="auto">
          <a:xfrm>
            <a:off x="234950" y="6880548"/>
            <a:ext cx="4110038"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50000"/>
              </a:spcBef>
              <a:buFontTx/>
              <a:buNone/>
            </a:pPr>
            <a:r>
              <a:rPr lang="fr-FR" altLang="fr-FR" sz="1200" b="1" i="1" u="sng" dirty="0">
                <a:solidFill>
                  <a:srgbClr val="3333CC"/>
                </a:solidFill>
                <a:latin typeface="Batang" pitchFamily="18" charset="-127"/>
                <a:ea typeface="Batang" pitchFamily="18" charset="-127"/>
              </a:rPr>
              <a:t>Travaux effectués par un </a:t>
            </a:r>
            <a:r>
              <a:rPr lang="fr-FR" altLang="fr-FR" sz="1200" b="1" i="1" u="sng" dirty="0" smtClean="0">
                <a:solidFill>
                  <a:srgbClr val="3333CC"/>
                </a:solidFill>
                <a:latin typeface="Batang" pitchFamily="18" charset="-127"/>
                <a:ea typeface="Batang" pitchFamily="18" charset="-127"/>
              </a:rPr>
              <a:t>résident </a:t>
            </a:r>
            <a:r>
              <a:rPr lang="fr-FR" altLang="fr-FR" sz="1200" b="1" i="1" u="sng" dirty="0">
                <a:solidFill>
                  <a:srgbClr val="3333CC"/>
                </a:solidFill>
                <a:latin typeface="Batang" pitchFamily="18" charset="-127"/>
                <a:ea typeface="Batang" pitchFamily="18" charset="-127"/>
              </a:rPr>
              <a:t>dans son lot</a:t>
            </a:r>
          </a:p>
        </p:txBody>
      </p:sp>
      <p:sp>
        <p:nvSpPr>
          <p:cNvPr id="13327" name="Rectangle 12"/>
          <p:cNvSpPr>
            <a:spLocks noChangeArrowheads="1"/>
          </p:cNvSpPr>
          <p:nvPr/>
        </p:nvSpPr>
        <p:spPr bwMode="auto">
          <a:xfrm>
            <a:off x="296239" y="4648300"/>
            <a:ext cx="67468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50000"/>
              </a:spcBef>
              <a:buFontTx/>
              <a:buNone/>
            </a:pPr>
            <a:r>
              <a:rPr lang="fr-FR" altLang="fr-FR" sz="1200" b="1" i="1" u="sng" dirty="0">
                <a:solidFill>
                  <a:srgbClr val="3333CC"/>
                </a:solidFill>
                <a:latin typeface="Batang" pitchFamily="18" charset="-127"/>
                <a:ea typeface="Batang" pitchFamily="18" charset="-127"/>
              </a:rPr>
              <a:t>Travaux effectués par une société mandatée par le syndic </a:t>
            </a:r>
          </a:p>
        </p:txBody>
      </p:sp>
      <p:sp>
        <p:nvSpPr>
          <p:cNvPr id="13328" name="Text Box 13"/>
          <p:cNvSpPr txBox="1">
            <a:spLocks noChangeArrowheads="1"/>
          </p:cNvSpPr>
          <p:nvPr/>
        </p:nvSpPr>
        <p:spPr bwMode="auto">
          <a:xfrm>
            <a:off x="234950" y="7192173"/>
            <a:ext cx="6765925" cy="111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b="1" i="1" dirty="0">
                <a:latin typeface="Batang" pitchFamily="18" charset="-127"/>
                <a:ea typeface="Batang" pitchFamily="18" charset="-127"/>
              </a:rPr>
              <a:t>Lorsque vous effectuez des travaux</a:t>
            </a:r>
            <a:r>
              <a:rPr lang="fr-FR" altLang="fr-FR" sz="1200" i="1" dirty="0">
                <a:latin typeface="Batang" pitchFamily="18" charset="-127"/>
                <a:ea typeface="Batang" pitchFamily="18" charset="-127"/>
              </a:rPr>
              <a:t> et qu’ils occasionnent des gravats, ceux-ci </a:t>
            </a:r>
            <a:r>
              <a:rPr lang="fr-FR" altLang="fr-FR" sz="1200" i="1" u="sng" dirty="0">
                <a:latin typeface="Batang" pitchFamily="18" charset="-127"/>
                <a:ea typeface="Batang" pitchFamily="18" charset="-127"/>
              </a:rPr>
              <a:t>ne doivent pas</a:t>
            </a:r>
            <a:r>
              <a:rPr lang="fr-FR" altLang="fr-FR" sz="1200" i="1" dirty="0">
                <a:latin typeface="Batang" pitchFamily="18" charset="-127"/>
                <a:ea typeface="Batang" pitchFamily="18" charset="-127"/>
              </a:rPr>
              <a:t> être stockés ou jetés dans les conteneurs de la résidence. Vous devez vous charger de les </a:t>
            </a:r>
            <a:r>
              <a:rPr lang="fr-FR" altLang="fr-FR" sz="1200" i="1" dirty="0" smtClean="0">
                <a:latin typeface="Batang" pitchFamily="18" charset="-127"/>
                <a:ea typeface="Batang" pitchFamily="18" charset="-127"/>
              </a:rPr>
              <a:t>évacuer, en </a:t>
            </a:r>
            <a:r>
              <a:rPr lang="fr-FR" altLang="fr-FR" sz="1200" i="1" dirty="0">
                <a:latin typeface="Batang" pitchFamily="18" charset="-127"/>
                <a:ea typeface="Batang" pitchFamily="18" charset="-127"/>
              </a:rPr>
              <a:t>les portant vous-même </a:t>
            </a:r>
            <a:r>
              <a:rPr lang="fr-FR" altLang="fr-FR" sz="1200" i="1" dirty="0" smtClean="0">
                <a:latin typeface="Batang" pitchFamily="18" charset="-127"/>
                <a:ea typeface="Batang" pitchFamily="18" charset="-127"/>
              </a:rPr>
              <a:t>en déchetterie,</a:t>
            </a:r>
            <a:endParaRPr lang="fr-FR" altLang="fr-FR" sz="1200" i="1" strike="sngStrike" dirty="0">
              <a:solidFill>
                <a:srgbClr val="00B050"/>
              </a:solidFill>
              <a:latin typeface="Batang" pitchFamily="18" charset="-127"/>
              <a:ea typeface="Batang" pitchFamily="18" charset="-127"/>
            </a:endParaRPr>
          </a:p>
          <a:p>
            <a:pPr algn="just" eaLnBrk="1" hangingPunct="1">
              <a:spcBef>
                <a:spcPct val="50000"/>
              </a:spcBef>
              <a:buFontTx/>
              <a:buNone/>
            </a:pPr>
            <a:r>
              <a:rPr lang="fr-FR" altLang="fr-FR" sz="1200" b="1" i="1" dirty="0">
                <a:latin typeface="Batang" pitchFamily="18" charset="-127"/>
                <a:ea typeface="Batang" pitchFamily="18" charset="-127"/>
              </a:rPr>
              <a:t>Lorsque vous faites faire des travaux par une société</a:t>
            </a:r>
            <a:r>
              <a:rPr lang="fr-FR" altLang="fr-FR" sz="1200" i="1" dirty="0">
                <a:latin typeface="Batang" pitchFamily="18" charset="-127"/>
                <a:ea typeface="Batang" pitchFamily="18" charset="-127"/>
              </a:rPr>
              <a:t>, tous les gravats occasionnés doivent être enlevés par celle-ci</a:t>
            </a:r>
            <a:r>
              <a:rPr lang="fr-FR" altLang="fr-FR" sz="1200" i="1" dirty="0" smtClean="0">
                <a:latin typeface="Batang" pitchFamily="18" charset="-127"/>
                <a:ea typeface="Batang" pitchFamily="18" charset="-127"/>
              </a:rPr>
              <a:t>.</a:t>
            </a:r>
            <a:endParaRPr lang="fr-FR" altLang="fr-FR" sz="1200" i="1" dirty="0">
              <a:latin typeface="Batang" pitchFamily="18" charset="-127"/>
              <a:ea typeface="Batang" pitchFamily="18" charset="-127"/>
            </a:endParaRPr>
          </a:p>
        </p:txBody>
      </p:sp>
      <p:pic>
        <p:nvPicPr>
          <p:cNvPr id="13329" name="Picture 15" descr="EV02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498" y="8566611"/>
            <a:ext cx="7477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Rectangle 17"/>
          <p:cNvSpPr>
            <a:spLocks noChangeArrowheads="1"/>
          </p:cNvSpPr>
          <p:nvPr/>
        </p:nvSpPr>
        <p:spPr bwMode="auto">
          <a:xfrm>
            <a:off x="1109644" y="8532862"/>
            <a:ext cx="594632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u="sng" dirty="0">
                <a:solidFill>
                  <a:srgbClr val="3333CC"/>
                </a:solidFill>
                <a:latin typeface="Batang" pitchFamily="18" charset="-127"/>
                <a:ea typeface="Batang" pitchFamily="18" charset="-127"/>
              </a:rPr>
              <a:t>Propreté lors de travaux ou de manipulation de </a:t>
            </a:r>
            <a:r>
              <a:rPr lang="fr-FR" altLang="fr-FR" sz="1200" b="1" i="1" u="sng" dirty="0" smtClean="0">
                <a:solidFill>
                  <a:srgbClr val="3333CC"/>
                </a:solidFill>
                <a:latin typeface="Batang" pitchFamily="18" charset="-127"/>
                <a:ea typeface="Batang" pitchFamily="18" charset="-127"/>
              </a:rPr>
              <a:t>matériaux</a:t>
            </a:r>
            <a:r>
              <a:rPr lang="fr-FR" altLang="fr-FR" sz="1200" i="1" u="sng" dirty="0" smtClean="0">
                <a:solidFill>
                  <a:srgbClr val="3333CC"/>
                </a:solidFill>
                <a:latin typeface="Batang" pitchFamily="18" charset="-127"/>
                <a:ea typeface="Batang" pitchFamily="18" charset="-127"/>
              </a:rPr>
              <a:t>.</a:t>
            </a:r>
          </a:p>
          <a:p>
            <a:pPr algn="just" eaLnBrk="1" hangingPunct="1">
              <a:spcBef>
                <a:spcPct val="0"/>
              </a:spcBef>
              <a:buFontTx/>
              <a:buNone/>
            </a:pPr>
            <a:endParaRPr lang="fr-FR" altLang="fr-FR" sz="800" i="1" dirty="0">
              <a:solidFill>
                <a:srgbClr val="3333CC"/>
              </a:solidFill>
              <a:latin typeface="Batang" pitchFamily="18" charset="-127"/>
              <a:ea typeface="Batang" pitchFamily="18" charset="-127"/>
            </a:endParaRPr>
          </a:p>
          <a:p>
            <a:pPr algn="just" eaLnBrk="1" hangingPunct="1">
              <a:spcBef>
                <a:spcPct val="0"/>
              </a:spcBef>
              <a:buFontTx/>
              <a:buNone/>
            </a:pPr>
            <a:r>
              <a:rPr lang="fr-FR" altLang="fr-FR" sz="1200" i="1" dirty="0">
                <a:latin typeface="Batang" pitchFamily="18" charset="-127"/>
                <a:ea typeface="Batang" pitchFamily="18" charset="-127"/>
              </a:rPr>
              <a:t>Les halls, ascenseurs, paliers et autres espaces communs doivent rester propres. </a:t>
            </a:r>
          </a:p>
          <a:p>
            <a:pPr algn="just" eaLnBrk="1" hangingPunct="1">
              <a:spcBef>
                <a:spcPct val="0"/>
              </a:spcBef>
              <a:buFontTx/>
              <a:buNone/>
            </a:pPr>
            <a:r>
              <a:rPr lang="fr-FR" altLang="fr-FR" sz="1200" i="1" dirty="0">
                <a:latin typeface="Batang" pitchFamily="18" charset="-127"/>
                <a:ea typeface="Batang" pitchFamily="18" charset="-127"/>
              </a:rPr>
              <a:t>Il vous incombe de les nettoyer s’ils sont salis par vous-même ou par une société travaillant pour </a:t>
            </a:r>
            <a:r>
              <a:rPr lang="fr-FR" altLang="fr-FR" sz="1200" i="1" dirty="0" smtClean="0">
                <a:latin typeface="Batang" pitchFamily="18" charset="-127"/>
                <a:ea typeface="Batang" pitchFamily="18" charset="-127"/>
              </a:rPr>
              <a:t>vous.</a:t>
            </a:r>
            <a:endParaRPr lang="fr-FR" altLang="fr-FR" sz="1200" i="1" dirty="0">
              <a:latin typeface="Batang" pitchFamily="18" charset="-127"/>
              <a:ea typeface="Batang" pitchFamily="18" charset="-127"/>
            </a:endParaRPr>
          </a:p>
        </p:txBody>
      </p:sp>
      <p:sp>
        <p:nvSpPr>
          <p:cNvPr id="13331" name="Rectangle 7"/>
          <p:cNvSpPr>
            <a:spLocks noChangeArrowheads="1"/>
          </p:cNvSpPr>
          <p:nvPr/>
        </p:nvSpPr>
        <p:spPr bwMode="auto">
          <a:xfrm>
            <a:off x="397843" y="4365620"/>
            <a:ext cx="2692784" cy="264992"/>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RÉPARATIONS - TRAVAUX</a:t>
            </a:r>
          </a:p>
        </p:txBody>
      </p:sp>
      <p:sp>
        <p:nvSpPr>
          <p:cNvPr id="13334" name="Espace réservé du numéro de diapositive 2"/>
          <p:cNvSpPr>
            <a:spLocks noGrp="1"/>
          </p:cNvSpPr>
          <p:nvPr>
            <p:ph type="sldNum" sz="quarter" idx="12"/>
          </p:nvPr>
        </p:nvSpPr>
        <p:spPr>
          <a:xfrm>
            <a:off x="5521325" y="9664700"/>
            <a:ext cx="1679575" cy="723900"/>
          </a:xfrm>
          <a:noFill/>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endParaRPr lang="fr-FR" altLang="fr-FR" sz="1500" smtClean="0"/>
          </a:p>
          <a:p>
            <a:pPr algn="ctr" eaLnBrk="1" hangingPunct="1">
              <a:spcBef>
                <a:spcPct val="0"/>
              </a:spcBef>
              <a:buFontTx/>
              <a:buNone/>
            </a:pPr>
            <a:fld id="{9AC0A96B-1FBA-493F-8297-95B6F65DC30D}" type="slidenum">
              <a:rPr lang="fr-FR" altLang="fr-FR" sz="1500" smtClean="0"/>
              <a:pPr algn="ctr" eaLnBrk="1" hangingPunct="1">
                <a:spcBef>
                  <a:spcPct val="0"/>
                </a:spcBef>
                <a:buFontTx/>
                <a:buNone/>
              </a:pPr>
              <a:t>11</a:t>
            </a:fld>
            <a:endParaRPr lang="fr-FR" altLang="fr-FR" sz="1500" smtClean="0"/>
          </a:p>
        </p:txBody>
      </p:sp>
      <p:sp>
        <p:nvSpPr>
          <p:cNvPr id="2" name="Rectangle 1"/>
          <p:cNvSpPr/>
          <p:nvPr/>
        </p:nvSpPr>
        <p:spPr>
          <a:xfrm>
            <a:off x="3055963" y="4364960"/>
            <a:ext cx="2630848" cy="276999"/>
          </a:xfrm>
          <a:prstGeom prst="rect">
            <a:avLst/>
          </a:prstGeom>
        </p:spPr>
        <p:txBody>
          <a:bodyPr wrap="none">
            <a:spAutoFit/>
          </a:bodyPr>
          <a:lstStyle/>
          <a:p>
            <a:pPr eaLnBrk="1" hangingPunct="1">
              <a:spcBef>
                <a:spcPct val="50000"/>
              </a:spcBef>
              <a:buFontTx/>
              <a:buNone/>
            </a:pPr>
            <a:r>
              <a:rPr lang="fr-FR" altLang="fr-FR" sz="1200" b="1" i="1" dirty="0" smtClean="0">
                <a:solidFill>
                  <a:srgbClr val="3333CC"/>
                </a:solidFill>
                <a:latin typeface="Batang" pitchFamily="18" charset="-127"/>
                <a:ea typeface="Batang" pitchFamily="18" charset="-127"/>
                <a:cs typeface="Times New Roman" pitchFamily="18" charset="0"/>
              </a:rPr>
              <a:t>(voir pages 126, 128, 134 du  RC</a:t>
            </a:r>
            <a:r>
              <a:rPr lang="fr-FR" altLang="fr-FR" sz="1200" b="1" i="1" dirty="0">
                <a:solidFill>
                  <a:srgbClr val="3333CC"/>
                </a:solidFill>
                <a:latin typeface="Batang" pitchFamily="18" charset="-127"/>
                <a:ea typeface="Batang" pitchFamily="18" charset="-127"/>
                <a:cs typeface="Times New Roman" pitchFamily="18" charset="0"/>
              </a:rPr>
              <a:t>)</a:t>
            </a:r>
            <a:endParaRPr lang="fr-FR" altLang="fr-FR" sz="1200" b="1" i="1" u="sng" dirty="0">
              <a:solidFill>
                <a:srgbClr val="3333CC"/>
              </a:solidFill>
              <a:latin typeface="Batang" pitchFamily="18" charset="-127"/>
              <a:ea typeface="Batang" pitchFamily="18" charset="-127"/>
            </a:endParaRPr>
          </a:p>
        </p:txBody>
      </p:sp>
    </p:spTree>
    <p:extLst>
      <p:ext uri="{BB962C8B-B14F-4D97-AF65-F5344CB8AC3E}">
        <p14:creationId xmlns:p14="http://schemas.microsoft.com/office/powerpoint/2010/main" val="2910983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03213" y="730037"/>
            <a:ext cx="6648450" cy="653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a:spcBef>
                <a:spcPct val="0"/>
              </a:spcBef>
              <a:buFontTx/>
              <a:buNone/>
            </a:pPr>
            <a:r>
              <a:rPr lang="fr-FR" altLang="fr-FR" sz="1200" i="1" dirty="0">
                <a:latin typeface="Batang" pitchFamily="18" charset="-127"/>
                <a:ea typeface="Batang" pitchFamily="18" charset="-127"/>
                <a:cs typeface="Times New Roman" pitchFamily="18" charset="0"/>
              </a:rPr>
              <a:t>Les copropriétaires qui aggraveraient les charges générales ou spéciales, par leur fait, celui de leur locataire, ou de </a:t>
            </a:r>
            <a:r>
              <a:rPr lang="fr-FR" altLang="fr-FR" sz="1200" i="1" dirty="0" smtClean="0">
                <a:latin typeface="Batang" pitchFamily="18" charset="-127"/>
                <a:ea typeface="Batang" pitchFamily="18" charset="-127"/>
                <a:cs typeface="Times New Roman" pitchFamily="18" charset="0"/>
              </a:rPr>
              <a:t>personnes</a:t>
            </a:r>
            <a:r>
              <a:rPr lang="fr-FR" altLang="fr-FR" sz="1200" i="1" dirty="0" smtClean="0">
                <a:solidFill>
                  <a:srgbClr val="00B050"/>
                </a:solidFill>
                <a:latin typeface="Batang" pitchFamily="18" charset="-127"/>
                <a:ea typeface="Batang" pitchFamily="18" charset="-127"/>
                <a:cs typeface="Times New Roman" pitchFamily="18" charset="0"/>
              </a:rPr>
              <a:t> </a:t>
            </a:r>
            <a:r>
              <a:rPr lang="fr-FR" altLang="fr-FR" sz="1200" i="1" dirty="0" smtClean="0">
                <a:latin typeface="Batang" pitchFamily="18" charset="-127"/>
                <a:ea typeface="Batang" pitchFamily="18" charset="-127"/>
                <a:cs typeface="Times New Roman" pitchFamily="18" charset="0"/>
              </a:rPr>
              <a:t>à </a:t>
            </a:r>
            <a:r>
              <a:rPr lang="fr-FR" altLang="fr-FR" sz="1200" i="1" dirty="0">
                <a:latin typeface="Batang" pitchFamily="18" charset="-127"/>
                <a:ea typeface="Batang" pitchFamily="18" charset="-127"/>
                <a:cs typeface="Times New Roman" pitchFamily="18" charset="0"/>
              </a:rPr>
              <a:t>leur service, supporteraient seuls les frais </a:t>
            </a:r>
            <a:r>
              <a:rPr lang="fr-FR" altLang="fr-FR" sz="1200" i="1" dirty="0" smtClean="0">
                <a:latin typeface="Batang" pitchFamily="18" charset="-127"/>
                <a:ea typeface="Batang" pitchFamily="18" charset="-127"/>
                <a:cs typeface="Times New Roman" pitchFamily="18" charset="0"/>
              </a:rPr>
              <a:t>occasionnés.</a:t>
            </a:r>
          </a:p>
        </p:txBody>
      </p:sp>
      <p:sp>
        <p:nvSpPr>
          <p:cNvPr id="14339" name="Text Box 5"/>
          <p:cNvSpPr txBox="1">
            <a:spLocks noChangeArrowheads="1"/>
          </p:cNvSpPr>
          <p:nvPr/>
        </p:nvSpPr>
        <p:spPr bwMode="auto">
          <a:xfrm>
            <a:off x="1223378" y="1963291"/>
            <a:ext cx="58372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i="1" dirty="0">
                <a:latin typeface="Batang" pitchFamily="18" charset="-127"/>
                <a:ea typeface="Batang" pitchFamily="18" charset="-127"/>
              </a:rPr>
              <a:t>L’accès piéton au </a:t>
            </a:r>
            <a:r>
              <a:rPr lang="fr-FR" altLang="fr-FR" sz="1200" i="1" dirty="0" smtClean="0">
                <a:latin typeface="Batang" pitchFamily="18" charset="-127"/>
                <a:ea typeface="Batang" pitchFamily="18" charset="-127"/>
              </a:rPr>
              <a:t>garage </a:t>
            </a:r>
            <a:r>
              <a:rPr lang="fr-FR" altLang="fr-FR" sz="1200" i="1" dirty="0">
                <a:latin typeface="Batang" pitchFamily="18" charset="-127"/>
                <a:ea typeface="Batang" pitchFamily="18" charset="-127"/>
              </a:rPr>
              <a:t>doit se faire uniquement par les </a:t>
            </a:r>
            <a:r>
              <a:rPr lang="fr-FR" altLang="fr-FR" sz="1200" i="1" dirty="0" smtClean="0">
                <a:latin typeface="Batang" pitchFamily="18" charset="-127"/>
                <a:ea typeface="Batang" pitchFamily="18" charset="-127"/>
              </a:rPr>
              <a:t>portes </a:t>
            </a:r>
            <a:r>
              <a:rPr lang="fr-FR" altLang="fr-FR" sz="1200" i="1" dirty="0">
                <a:latin typeface="Batang" pitchFamily="18" charset="-127"/>
                <a:ea typeface="Batang" pitchFamily="18" charset="-127"/>
              </a:rPr>
              <a:t>réservées à cet usage. Le fonctionnement de la </a:t>
            </a:r>
            <a:r>
              <a:rPr lang="fr-FR" altLang="fr-FR" sz="1200" i="1" dirty="0" smtClean="0">
                <a:latin typeface="Batang" pitchFamily="18" charset="-127"/>
                <a:ea typeface="Batang" pitchFamily="18" charset="-127"/>
              </a:rPr>
              <a:t>porte de garage </a:t>
            </a:r>
            <a:r>
              <a:rPr lang="fr-FR" altLang="fr-FR" sz="1200" i="1" dirty="0">
                <a:latin typeface="Batang" pitchFamily="18" charset="-127"/>
                <a:ea typeface="Batang" pitchFamily="18" charset="-127"/>
              </a:rPr>
              <a:t>automatique est réservée au passage des véhicules et ce, pour 2 raisons :</a:t>
            </a:r>
          </a:p>
          <a:p>
            <a:pPr algn="just" eaLnBrk="1" hangingPunct="1">
              <a:spcBef>
                <a:spcPct val="50000"/>
              </a:spcBef>
              <a:buFontTx/>
              <a:buChar char="-"/>
            </a:pPr>
            <a:r>
              <a:rPr lang="fr-FR" altLang="fr-FR" sz="1200" i="1" dirty="0">
                <a:latin typeface="Batang" pitchFamily="18" charset="-127"/>
                <a:ea typeface="Batang" pitchFamily="18" charset="-127"/>
              </a:rPr>
              <a:t> En contrevenant aux règles de sécurité, un piéton accidenté à cet endroit </a:t>
            </a:r>
            <a:r>
              <a:rPr lang="fr-FR" altLang="fr-FR" sz="1200" i="1" dirty="0" smtClean="0">
                <a:latin typeface="Batang" pitchFamily="18" charset="-127"/>
                <a:ea typeface="Batang" pitchFamily="18" charset="-127"/>
              </a:rPr>
              <a:t>n’aura aucun recours </a:t>
            </a:r>
            <a:r>
              <a:rPr lang="fr-FR" altLang="fr-FR" sz="1200" i="1" dirty="0">
                <a:latin typeface="Batang" pitchFamily="18" charset="-127"/>
                <a:ea typeface="Batang" pitchFamily="18" charset="-127"/>
              </a:rPr>
              <a:t>possible auprès </a:t>
            </a:r>
            <a:r>
              <a:rPr lang="fr-FR" altLang="fr-FR" sz="1200" i="1" dirty="0" smtClean="0">
                <a:latin typeface="Batang" pitchFamily="18" charset="-127"/>
                <a:ea typeface="Batang" pitchFamily="18" charset="-127"/>
              </a:rPr>
              <a:t>du syndicat des copropriétaires. </a:t>
            </a:r>
            <a:endParaRPr lang="fr-FR" altLang="fr-FR" sz="1200" i="1" dirty="0">
              <a:latin typeface="Batang" pitchFamily="18" charset="-127"/>
              <a:ea typeface="Batang" pitchFamily="18" charset="-127"/>
            </a:endParaRPr>
          </a:p>
          <a:p>
            <a:pPr algn="just" eaLnBrk="1" hangingPunct="1">
              <a:spcBef>
                <a:spcPct val="50000"/>
              </a:spcBef>
              <a:buFontTx/>
              <a:buChar char="-"/>
            </a:pPr>
            <a:r>
              <a:rPr lang="fr-FR" altLang="fr-FR" sz="1200" i="1" dirty="0">
                <a:latin typeface="Batang" pitchFamily="18" charset="-127"/>
                <a:ea typeface="Batang" pitchFamily="18" charset="-127"/>
              </a:rPr>
              <a:t> Il y a augmentation inutile de l’usure des mécanismes de la grande porte.</a:t>
            </a:r>
          </a:p>
        </p:txBody>
      </p:sp>
      <p:sp>
        <p:nvSpPr>
          <p:cNvPr id="14340" name="Text Box 6"/>
          <p:cNvSpPr txBox="1">
            <a:spLocks noChangeArrowheads="1"/>
          </p:cNvSpPr>
          <p:nvPr/>
        </p:nvSpPr>
        <p:spPr bwMode="auto">
          <a:xfrm>
            <a:off x="303213" y="1431925"/>
            <a:ext cx="92097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50000"/>
              </a:spcBef>
              <a:buFontTx/>
              <a:buNone/>
            </a:pPr>
            <a:r>
              <a:rPr lang="fr-FR" altLang="fr-FR" sz="1200" b="1" i="1" u="sng" spc="100" dirty="0">
                <a:latin typeface="Batang" pitchFamily="18" charset="-127"/>
                <a:ea typeface="Batang" pitchFamily="18" charset="-127"/>
              </a:rPr>
              <a:t>GARAGE</a:t>
            </a:r>
          </a:p>
        </p:txBody>
      </p:sp>
      <p:sp>
        <p:nvSpPr>
          <p:cNvPr id="14343" name="Text Box 11"/>
          <p:cNvSpPr txBox="1">
            <a:spLocks noChangeArrowheads="1"/>
          </p:cNvSpPr>
          <p:nvPr/>
        </p:nvSpPr>
        <p:spPr bwMode="auto">
          <a:xfrm>
            <a:off x="2262890" y="8399879"/>
            <a:ext cx="2489688" cy="276999"/>
          </a:xfrm>
          <a:prstGeom prst="rect">
            <a:avLst/>
          </a:prstGeom>
          <a:solidFill>
            <a:srgbClr val="92D050"/>
          </a:solidFill>
          <a:ln>
            <a:noFill/>
          </a:ln>
          <a:effectLs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50000"/>
              </a:spcBef>
              <a:buFontTx/>
              <a:buNone/>
            </a:pPr>
            <a:r>
              <a:rPr lang="fr-FR" altLang="fr-FR" sz="1200" b="1" i="1" u="sng" spc="100" dirty="0" smtClean="0">
                <a:latin typeface="Batang" pitchFamily="18" charset="-127"/>
                <a:ea typeface="Batang" pitchFamily="18" charset="-127"/>
              </a:rPr>
              <a:t>ASSEMBLÉE GÉNÉRALE</a:t>
            </a:r>
            <a:endParaRPr lang="fr-FR" altLang="fr-FR" sz="1200" b="1" i="1" u="sng" spc="100" dirty="0">
              <a:latin typeface="Batang" pitchFamily="18" charset="-127"/>
              <a:ea typeface="Batang" pitchFamily="18" charset="-127"/>
            </a:endParaRPr>
          </a:p>
        </p:txBody>
      </p:sp>
      <p:sp>
        <p:nvSpPr>
          <p:cNvPr id="14344" name="Text Box 12"/>
          <p:cNvSpPr txBox="1">
            <a:spLocks noChangeArrowheads="1"/>
          </p:cNvSpPr>
          <p:nvPr/>
        </p:nvSpPr>
        <p:spPr bwMode="auto">
          <a:xfrm>
            <a:off x="303213" y="8844121"/>
            <a:ext cx="6730660" cy="984885"/>
          </a:xfrm>
          <a:prstGeom prst="rect">
            <a:avLst/>
          </a:prstGeom>
          <a:solidFill>
            <a:srgbClr val="FFFF00"/>
          </a:solidFill>
          <a:ln>
            <a:solidFill>
              <a:srgbClr val="FF0000"/>
            </a:solidFill>
          </a:ln>
          <a:effectLst>
            <a:innerShdw blurRad="63500" dist="50800" dir="13500000">
              <a:prstClr val="black">
                <a:alpha val="50000"/>
              </a:prstClr>
            </a:innerShdw>
          </a:effectLs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ts val="0"/>
              </a:spcBef>
              <a:buFontTx/>
              <a:buNone/>
            </a:pPr>
            <a:endParaRPr lang="fr-FR" altLang="fr-FR" sz="800" b="1" i="1" dirty="0" smtClean="0">
              <a:latin typeface="Batang" pitchFamily="18" charset="-127"/>
              <a:ea typeface="Batang" pitchFamily="18" charset="-127"/>
            </a:endParaRPr>
          </a:p>
          <a:p>
            <a:pPr algn="just" eaLnBrk="1" hangingPunct="1">
              <a:spcBef>
                <a:spcPts val="0"/>
              </a:spcBef>
              <a:buFontTx/>
              <a:buNone/>
            </a:pPr>
            <a:r>
              <a:rPr lang="fr-FR" altLang="fr-FR" sz="1400" b="1" i="1" dirty="0" smtClean="0">
                <a:latin typeface="Batang" pitchFamily="18" charset="-127"/>
                <a:ea typeface="Batang" pitchFamily="18" charset="-127"/>
              </a:rPr>
              <a:t>Ne </a:t>
            </a:r>
            <a:r>
              <a:rPr lang="fr-FR" altLang="fr-FR" sz="1400" b="1" i="1" dirty="0">
                <a:latin typeface="Batang" pitchFamily="18" charset="-127"/>
                <a:ea typeface="Batang" pitchFamily="18" charset="-127"/>
              </a:rPr>
              <a:t>pas se présenter ou ne pas donner son pouvoir </a:t>
            </a:r>
            <a:r>
              <a:rPr lang="fr-FR" altLang="fr-FR" sz="1400" b="1" i="1" dirty="0" smtClean="0">
                <a:latin typeface="Batang" pitchFamily="18" charset="-127"/>
                <a:ea typeface="Batang" pitchFamily="18" charset="-127"/>
              </a:rPr>
              <a:t>pourra si le quorum est non atteint alourdir </a:t>
            </a:r>
            <a:r>
              <a:rPr lang="fr-FR" altLang="fr-FR" sz="1400" b="1" i="1" dirty="0">
                <a:latin typeface="Batang" pitchFamily="18" charset="-127"/>
                <a:ea typeface="Batang" pitchFamily="18" charset="-127"/>
              </a:rPr>
              <a:t>les dépenses à la charge de tous, si cela conduit à l’obligation de procéder à une 2</a:t>
            </a:r>
            <a:r>
              <a:rPr lang="fr-FR" altLang="fr-FR" sz="1400" b="1" i="1" baseline="30000" dirty="0">
                <a:latin typeface="Batang" pitchFamily="18" charset="-127"/>
                <a:ea typeface="Batang" pitchFamily="18" charset="-127"/>
              </a:rPr>
              <a:t>ème</a:t>
            </a:r>
            <a:r>
              <a:rPr lang="fr-FR" altLang="fr-FR" sz="1400" b="1" i="1" dirty="0">
                <a:latin typeface="Batang" pitchFamily="18" charset="-127"/>
                <a:ea typeface="Batang" pitchFamily="18" charset="-127"/>
              </a:rPr>
              <a:t> </a:t>
            </a:r>
            <a:r>
              <a:rPr lang="fr-FR" altLang="fr-FR" sz="1400" b="1" i="1" dirty="0" smtClean="0">
                <a:latin typeface="Batang" pitchFamily="18" charset="-127"/>
                <a:ea typeface="Batang" pitchFamily="18" charset="-127"/>
              </a:rPr>
              <a:t>assemblée.</a:t>
            </a:r>
          </a:p>
          <a:p>
            <a:pPr algn="just" eaLnBrk="1" hangingPunct="1">
              <a:spcBef>
                <a:spcPts val="0"/>
              </a:spcBef>
              <a:buFontTx/>
              <a:buNone/>
            </a:pPr>
            <a:endParaRPr lang="fr-FR" altLang="fr-FR" sz="800" b="1" i="1" dirty="0">
              <a:latin typeface="Batang" pitchFamily="18" charset="-127"/>
              <a:ea typeface="Batang" pitchFamily="18" charset="-127"/>
            </a:endParaRPr>
          </a:p>
        </p:txBody>
      </p:sp>
      <p:pic>
        <p:nvPicPr>
          <p:cNvPr id="14349" name="Picture 19" descr="BIT041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643" y="2005451"/>
            <a:ext cx="9001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Rectangle 7"/>
          <p:cNvSpPr>
            <a:spLocks noChangeArrowheads="1"/>
          </p:cNvSpPr>
          <p:nvPr/>
        </p:nvSpPr>
        <p:spPr bwMode="auto">
          <a:xfrm>
            <a:off x="380801" y="336553"/>
            <a:ext cx="2928689"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AGGRAVATION DES DÉPENSES</a:t>
            </a:r>
          </a:p>
        </p:txBody>
      </p:sp>
      <p:sp>
        <p:nvSpPr>
          <p:cNvPr id="14352" name="Rectangle 1"/>
          <p:cNvSpPr>
            <a:spLocks noChangeArrowheads="1"/>
          </p:cNvSpPr>
          <p:nvPr/>
        </p:nvSpPr>
        <p:spPr bwMode="auto">
          <a:xfrm>
            <a:off x="3283271" y="347665"/>
            <a:ext cx="18245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smtClean="0">
                <a:solidFill>
                  <a:srgbClr val="3333CC"/>
                </a:solidFill>
                <a:latin typeface="Batang" pitchFamily="18" charset="-127"/>
                <a:ea typeface="Batang" pitchFamily="18" charset="-127"/>
                <a:cs typeface="Times New Roman" pitchFamily="18" charset="0"/>
              </a:rPr>
              <a:t>(voir </a:t>
            </a:r>
            <a:r>
              <a:rPr lang="fr-FR" altLang="fr-FR" sz="1200" b="1" i="1" dirty="0">
                <a:solidFill>
                  <a:srgbClr val="3333CC"/>
                </a:solidFill>
                <a:latin typeface="Batang" pitchFamily="18" charset="-127"/>
                <a:ea typeface="Batang" pitchFamily="18" charset="-127"/>
                <a:cs typeface="Times New Roman" pitchFamily="18" charset="0"/>
              </a:rPr>
              <a:t>page </a:t>
            </a:r>
            <a:r>
              <a:rPr lang="fr-FR" altLang="fr-FR" sz="1200" b="1" i="1" dirty="0" smtClean="0">
                <a:solidFill>
                  <a:srgbClr val="3333CC"/>
                </a:solidFill>
                <a:latin typeface="Batang" pitchFamily="18" charset="-127"/>
                <a:ea typeface="Batang" pitchFamily="18" charset="-127"/>
                <a:cs typeface="Times New Roman" pitchFamily="18" charset="0"/>
              </a:rPr>
              <a:t>140 du  RC)</a:t>
            </a:r>
            <a:endParaRPr lang="fr-FR" altLang="fr-FR" sz="1200" b="1" i="1" dirty="0">
              <a:solidFill>
                <a:srgbClr val="3333CC"/>
              </a:solidFill>
              <a:latin typeface="Batang" pitchFamily="18" charset="-127"/>
              <a:ea typeface="Batang" pitchFamily="18" charset="-127"/>
              <a:cs typeface="Times New Roman" pitchFamily="18" charset="0"/>
            </a:endParaRPr>
          </a:p>
        </p:txBody>
      </p:sp>
      <p:sp>
        <p:nvSpPr>
          <p:cNvPr id="14356" name="Espace réservé du numéro de diapositive 2"/>
          <p:cNvSpPr>
            <a:spLocks noGrp="1"/>
          </p:cNvSpPr>
          <p:nvPr>
            <p:ph type="sldNum" sz="quarter" idx="12"/>
          </p:nvPr>
        </p:nvSpPr>
        <p:spPr>
          <a:xfrm>
            <a:off x="5443454" y="9709162"/>
            <a:ext cx="1679575" cy="723900"/>
          </a:xfrm>
          <a:noFill/>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endParaRPr lang="fr-FR" altLang="fr-FR" sz="1500" smtClean="0"/>
          </a:p>
          <a:p>
            <a:pPr algn="ctr" eaLnBrk="1" hangingPunct="1">
              <a:spcBef>
                <a:spcPct val="0"/>
              </a:spcBef>
              <a:buFontTx/>
              <a:buNone/>
            </a:pPr>
            <a:fld id="{AAE83085-178E-4E3E-A3B1-9BE3756AD5A7}" type="slidenum">
              <a:rPr lang="fr-FR" altLang="fr-FR" sz="1500" smtClean="0"/>
              <a:pPr algn="ctr" eaLnBrk="1" hangingPunct="1">
                <a:spcBef>
                  <a:spcPct val="0"/>
                </a:spcBef>
                <a:buFontTx/>
                <a:buNone/>
              </a:pPr>
              <a:t>12</a:t>
            </a:fld>
            <a:endParaRPr lang="fr-FR" altLang="fr-FR" sz="1500" smtClean="0"/>
          </a:p>
        </p:txBody>
      </p:sp>
      <p:sp>
        <p:nvSpPr>
          <p:cNvPr id="11" name="Rectangle 2"/>
          <p:cNvSpPr>
            <a:spLocks noChangeArrowheads="1"/>
          </p:cNvSpPr>
          <p:nvPr/>
        </p:nvSpPr>
        <p:spPr bwMode="auto">
          <a:xfrm>
            <a:off x="576114" y="4068366"/>
            <a:ext cx="6192688" cy="1761704"/>
          </a:xfrm>
          <a:prstGeom prst="rect">
            <a:avLst/>
          </a:prstGeom>
          <a:solidFill>
            <a:srgbClr val="FFFF00"/>
          </a:solidFill>
          <a:ln w="12700">
            <a:solidFill>
              <a:srgbClr val="FF0000"/>
            </a:solidFill>
          </a:ln>
          <a:effectLst/>
          <a:extLst/>
        </p:spPr>
        <p:txBody>
          <a:bodyPr wrap="square"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a:spcBef>
                <a:spcPct val="0"/>
              </a:spcBef>
              <a:buFontTx/>
              <a:buNone/>
            </a:pPr>
            <a:endParaRPr lang="fr-FR" altLang="fr-FR" sz="1200" b="1" i="1" dirty="0" smtClean="0">
              <a:latin typeface="Batang" pitchFamily="18" charset="-127"/>
              <a:ea typeface="Batang" pitchFamily="18" charset="-127"/>
              <a:cs typeface="Times New Roman" pitchFamily="18" charset="0"/>
            </a:endParaRPr>
          </a:p>
          <a:p>
            <a:pPr algn="just">
              <a:spcBef>
                <a:spcPct val="0"/>
              </a:spcBef>
              <a:buFontTx/>
              <a:buNone/>
            </a:pPr>
            <a:r>
              <a:rPr lang="fr-FR" altLang="fr-FR" sz="1200" b="1" i="1" dirty="0" smtClean="0">
                <a:latin typeface="Batang" pitchFamily="18" charset="-127"/>
                <a:ea typeface="Batang" pitchFamily="18" charset="-127"/>
                <a:cs typeface="Times New Roman" pitchFamily="18" charset="0"/>
              </a:rPr>
              <a:t>Les </a:t>
            </a:r>
            <a:r>
              <a:rPr lang="fr-FR" altLang="fr-FR" sz="1200" b="1" i="1" dirty="0">
                <a:latin typeface="Batang" pitchFamily="18" charset="-127"/>
                <a:ea typeface="Batang" pitchFamily="18" charset="-127"/>
                <a:cs typeface="Times New Roman" pitchFamily="18" charset="0"/>
              </a:rPr>
              <a:t>copropriétaires qui </a:t>
            </a:r>
            <a:r>
              <a:rPr lang="fr-FR" altLang="fr-FR" sz="1200" b="1" i="1" dirty="0" smtClean="0">
                <a:latin typeface="Batang" pitchFamily="18" charset="-127"/>
                <a:ea typeface="Batang" pitchFamily="18" charset="-127"/>
                <a:cs typeface="Times New Roman" pitchFamily="18" charset="0"/>
              </a:rPr>
              <a:t>ne respecteraient pas le règlement intérieur :</a:t>
            </a:r>
          </a:p>
          <a:p>
            <a:pPr algn="just">
              <a:spcBef>
                <a:spcPct val="0"/>
              </a:spcBef>
              <a:buFontTx/>
              <a:buNone/>
            </a:pPr>
            <a:endParaRPr lang="fr-FR" altLang="fr-FR" sz="1200" b="1" i="1" dirty="0">
              <a:latin typeface="Batang" pitchFamily="18" charset="-127"/>
              <a:ea typeface="Batang" pitchFamily="18" charset="-127"/>
              <a:cs typeface="Times New Roman" pitchFamily="18" charset="0"/>
            </a:endParaRPr>
          </a:p>
          <a:p>
            <a:pPr marL="171450" indent="-171450" algn="just">
              <a:spcBef>
                <a:spcPct val="0"/>
              </a:spcBef>
              <a:buFontTx/>
              <a:buChar char="-"/>
            </a:pPr>
            <a:r>
              <a:rPr lang="fr-FR" altLang="fr-FR" sz="1200" b="1" i="1" dirty="0" smtClean="0">
                <a:latin typeface="Batang" pitchFamily="18" charset="-127"/>
                <a:ea typeface="Batang" pitchFamily="18" charset="-127"/>
                <a:cs typeface="Times New Roman" pitchFamily="18" charset="0"/>
              </a:rPr>
              <a:t>Lettre recommandé avec AR émanant du Syndic</a:t>
            </a:r>
          </a:p>
          <a:p>
            <a:pPr marL="171450" indent="-171450" algn="just">
              <a:spcBef>
                <a:spcPct val="0"/>
              </a:spcBef>
              <a:buFontTx/>
              <a:buChar char="-"/>
            </a:pPr>
            <a:r>
              <a:rPr lang="fr-FR" altLang="fr-FR" sz="1200" b="1" i="1" dirty="0" smtClean="0">
                <a:latin typeface="Batang" pitchFamily="18" charset="-127"/>
                <a:ea typeface="Batang" pitchFamily="18" charset="-127"/>
                <a:cs typeface="Times New Roman" pitchFamily="18" charset="0"/>
              </a:rPr>
              <a:t>Constat d’huissier mandé par le syndic</a:t>
            </a:r>
          </a:p>
          <a:p>
            <a:pPr marL="171450" indent="-171450" algn="just">
              <a:spcBef>
                <a:spcPct val="0"/>
              </a:spcBef>
              <a:buFontTx/>
              <a:buChar char="-"/>
            </a:pPr>
            <a:r>
              <a:rPr lang="fr-FR" altLang="fr-FR" sz="1200" b="1" i="1" dirty="0" smtClean="0">
                <a:latin typeface="Batang" pitchFamily="18" charset="-127"/>
                <a:ea typeface="Batang" pitchFamily="18" charset="-127"/>
                <a:cs typeface="Times New Roman" pitchFamily="18" charset="0"/>
              </a:rPr>
              <a:t>Référé auprès du tribunal d’instance pour remise en état avec pénalités.</a:t>
            </a:r>
          </a:p>
          <a:p>
            <a:pPr algn="just">
              <a:spcBef>
                <a:spcPct val="0"/>
              </a:spcBef>
              <a:buNone/>
            </a:pPr>
            <a:endParaRPr lang="fr-FR" altLang="fr-FR" sz="1200" b="1" i="1" dirty="0" smtClean="0">
              <a:latin typeface="Batang" pitchFamily="18" charset="-127"/>
              <a:ea typeface="Batang" pitchFamily="18" charset="-127"/>
              <a:cs typeface="Times New Roman" pitchFamily="18" charset="0"/>
            </a:endParaRPr>
          </a:p>
          <a:p>
            <a:pPr algn="just">
              <a:spcBef>
                <a:spcPct val="0"/>
              </a:spcBef>
              <a:buNone/>
            </a:pPr>
            <a:r>
              <a:rPr lang="fr-FR" altLang="fr-FR" sz="1200" b="1" i="1" dirty="0" smtClean="0">
                <a:latin typeface="Batang" pitchFamily="18" charset="-127"/>
                <a:ea typeface="Batang" pitchFamily="18" charset="-127"/>
                <a:cs typeface="Times New Roman" pitchFamily="18" charset="0"/>
              </a:rPr>
              <a:t>Les dépenses occasionnées seront à la charge du contrevenant</a:t>
            </a:r>
          </a:p>
          <a:p>
            <a:pPr algn="just">
              <a:spcBef>
                <a:spcPct val="0"/>
              </a:spcBef>
              <a:buNone/>
            </a:pPr>
            <a:endParaRPr lang="fr-FR" altLang="fr-FR" sz="1200" b="1" i="1" dirty="0" smtClean="0">
              <a:latin typeface="Batang" pitchFamily="18" charset="-127"/>
              <a:ea typeface="Batang" pitchFamily="18" charset="-127"/>
              <a:cs typeface="Times New Roman" pitchFamily="18" charset="0"/>
            </a:endParaRPr>
          </a:p>
        </p:txBody>
      </p:sp>
      <p:sp>
        <p:nvSpPr>
          <p:cNvPr id="12" name="Rectangle 7"/>
          <p:cNvSpPr>
            <a:spLocks noChangeArrowheads="1"/>
          </p:cNvSpPr>
          <p:nvPr/>
        </p:nvSpPr>
        <p:spPr bwMode="auto">
          <a:xfrm>
            <a:off x="483541" y="3515529"/>
            <a:ext cx="2684861"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smtClean="0">
                <a:latin typeface="+mj-lt"/>
                <a:ea typeface="Batang" pitchFamily="18" charset="-127"/>
              </a:rPr>
              <a:t>REMISE EN ÉTAT (Procédure)</a:t>
            </a:r>
            <a:endParaRPr lang="fr-FR" altLang="fr-FR" sz="1200" b="1" spc="100" dirty="0">
              <a:latin typeface="+mj-lt"/>
              <a:ea typeface="Batang" pitchFamily="18" charset="-127"/>
            </a:endParaRPr>
          </a:p>
        </p:txBody>
      </p:sp>
      <p:sp>
        <p:nvSpPr>
          <p:cNvPr id="13" name="Rectangle 7"/>
          <p:cNvSpPr>
            <a:spLocks noChangeArrowheads="1"/>
          </p:cNvSpPr>
          <p:nvPr/>
        </p:nvSpPr>
        <p:spPr bwMode="auto">
          <a:xfrm>
            <a:off x="483540" y="6097415"/>
            <a:ext cx="2309361"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smtClean="0">
                <a:latin typeface="+mj-lt"/>
                <a:ea typeface="Batang" pitchFamily="18" charset="-127"/>
              </a:rPr>
              <a:t>VIDÉO SURVEILLANCE</a:t>
            </a:r>
            <a:endParaRPr lang="fr-FR" altLang="fr-FR" sz="1200" b="1" spc="100" dirty="0">
              <a:latin typeface="+mj-lt"/>
              <a:ea typeface="Batang" pitchFamily="18" charset="-127"/>
            </a:endParaRPr>
          </a:p>
        </p:txBody>
      </p:sp>
      <p:sp>
        <p:nvSpPr>
          <p:cNvPr id="14" name="Rectangle 2"/>
          <p:cNvSpPr>
            <a:spLocks noChangeArrowheads="1"/>
          </p:cNvSpPr>
          <p:nvPr/>
        </p:nvSpPr>
        <p:spPr bwMode="auto">
          <a:xfrm>
            <a:off x="572199" y="6725559"/>
            <a:ext cx="6192688" cy="1281572"/>
          </a:xfrm>
          <a:prstGeom prst="rect">
            <a:avLst/>
          </a:prstGeom>
          <a:solidFill>
            <a:srgbClr val="FFFF00"/>
          </a:solidFill>
          <a:ln w="12700">
            <a:solidFill>
              <a:srgbClr val="FF0000"/>
            </a:solidFill>
          </a:ln>
          <a:effectLst/>
          <a:extLst/>
        </p:spPr>
        <p:txBody>
          <a:bodyPr wrap="square"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a:spcBef>
                <a:spcPct val="0"/>
              </a:spcBef>
              <a:buFontTx/>
              <a:buNone/>
            </a:pPr>
            <a:r>
              <a:rPr lang="fr-FR" altLang="fr-FR" sz="1200" b="1" i="1" dirty="0" smtClean="0">
                <a:latin typeface="Batang" pitchFamily="18" charset="-127"/>
                <a:ea typeface="Batang" pitchFamily="18" charset="-127"/>
                <a:cs typeface="Times New Roman" pitchFamily="18" charset="0"/>
              </a:rPr>
              <a:t>La résidence est dotée de caméras dans les halls d’entrées les descentes d’accès parking piétons extérieures et dans le parking. La déclaration auprès de la CNIL effectuée et l’affichage obligatoire.</a:t>
            </a:r>
          </a:p>
          <a:p>
            <a:pPr>
              <a:buNone/>
            </a:pPr>
            <a:r>
              <a:rPr lang="fr-FR" sz="1200" b="1" i="1" dirty="0" smtClean="0">
                <a:latin typeface="Batang" panose="02030600000101010101" pitchFamily="18" charset="-127"/>
                <a:ea typeface="Batang" panose="02030600000101010101" pitchFamily="18" charset="-127"/>
              </a:rPr>
              <a:t>« Cet </a:t>
            </a:r>
            <a:r>
              <a:rPr lang="fr-FR" sz="1200" b="1" i="1" dirty="0">
                <a:latin typeface="Batang" panose="02030600000101010101" pitchFamily="18" charset="-127"/>
                <a:ea typeface="Batang" panose="02030600000101010101" pitchFamily="18" charset="-127"/>
              </a:rPr>
              <a:t>immeuble est placé sous vidéosurveillance pour des raisons de sécurité des biens et des </a:t>
            </a:r>
            <a:r>
              <a:rPr lang="fr-FR" sz="1200" b="1" i="1" dirty="0" smtClean="0">
                <a:latin typeface="Batang" panose="02030600000101010101" pitchFamily="18" charset="-127"/>
                <a:ea typeface="Batang" panose="02030600000101010101" pitchFamily="18" charset="-127"/>
              </a:rPr>
              <a:t>personnes »</a:t>
            </a:r>
            <a:endParaRPr lang="fr-FR" sz="1200" i="1" dirty="0">
              <a:latin typeface="Batang" panose="02030600000101010101" pitchFamily="18" charset="-127"/>
              <a:ea typeface="Batang" panose="02030600000101010101" pitchFamily="18" charset="-127"/>
            </a:endParaRPr>
          </a:p>
          <a:p>
            <a:pPr>
              <a:buNone/>
            </a:pPr>
            <a:r>
              <a:rPr lang="fr-FR" sz="1200" b="1" i="1" dirty="0" smtClean="0">
                <a:latin typeface="Batang" panose="02030600000101010101" pitchFamily="18" charset="-127"/>
                <a:ea typeface="Batang" panose="02030600000101010101" pitchFamily="18" charset="-127"/>
              </a:rPr>
              <a:t>« Vous </a:t>
            </a:r>
            <a:r>
              <a:rPr lang="fr-FR" sz="1200" b="1" i="1" dirty="0">
                <a:latin typeface="Batang" panose="02030600000101010101" pitchFamily="18" charset="-127"/>
                <a:ea typeface="Batang" panose="02030600000101010101" pitchFamily="18" charset="-127"/>
              </a:rPr>
              <a:t>pouvez exercer votre droit d’accès aux images </a:t>
            </a:r>
            <a:r>
              <a:rPr lang="fr-FR" sz="1200" b="1" i="1" dirty="0" smtClean="0">
                <a:latin typeface="Batang" panose="02030600000101010101" pitchFamily="18" charset="-127"/>
                <a:ea typeface="Batang" panose="02030600000101010101" pitchFamily="18" charset="-127"/>
              </a:rPr>
              <a:t> auprès du Syndic »</a:t>
            </a:r>
            <a:endParaRPr lang="fr-FR" altLang="fr-FR" sz="1200" b="1" i="1" dirty="0" smtClean="0">
              <a:latin typeface="Batang" pitchFamily="18" charset="-127"/>
              <a:ea typeface="Batang" pitchFamily="18" charset="-127"/>
              <a:cs typeface="Times New Roman" pitchFamily="18" charset="0"/>
            </a:endParaRPr>
          </a:p>
        </p:txBody>
      </p:sp>
    </p:spTree>
    <p:extLst>
      <p:ext uri="{BB962C8B-B14F-4D97-AF65-F5344CB8AC3E}">
        <p14:creationId xmlns:p14="http://schemas.microsoft.com/office/powerpoint/2010/main" val="3873509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282991" y="395625"/>
            <a:ext cx="3461475"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LOCATION OU OCCUPATION D’UN LOT</a:t>
            </a:r>
          </a:p>
        </p:txBody>
      </p:sp>
      <p:sp>
        <p:nvSpPr>
          <p:cNvPr id="15363" name="Rectangle 2"/>
          <p:cNvSpPr>
            <a:spLocks noChangeArrowheads="1"/>
          </p:cNvSpPr>
          <p:nvPr/>
        </p:nvSpPr>
        <p:spPr bwMode="auto">
          <a:xfrm>
            <a:off x="282991" y="852375"/>
            <a:ext cx="5477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rPr>
              <a:t>Le copropriétaire qui consentira une location ou occupation à quelque titre que ce </a:t>
            </a:r>
            <a:r>
              <a:rPr lang="fr-FR" altLang="fr-FR" sz="1200" i="1" dirty="0" smtClean="0">
                <a:latin typeface="Batang" pitchFamily="18" charset="-127"/>
                <a:ea typeface="Batang" pitchFamily="18" charset="-127"/>
              </a:rPr>
              <a:t>soit </a:t>
            </a:r>
            <a:r>
              <a:rPr lang="fr-FR" altLang="fr-FR" sz="1200" i="1" dirty="0">
                <a:latin typeface="Batang" pitchFamily="18" charset="-127"/>
                <a:ea typeface="Batang" pitchFamily="18" charset="-127"/>
              </a:rPr>
              <a:t>devra s’assurer que le bénéficiaire a bien connaissance du règlement de </a:t>
            </a:r>
            <a:r>
              <a:rPr lang="fr-FR" altLang="fr-FR" sz="1200" i="1" dirty="0" smtClean="0">
                <a:latin typeface="Batang" pitchFamily="18" charset="-127"/>
                <a:ea typeface="Batang" pitchFamily="18" charset="-127"/>
              </a:rPr>
              <a:t>copropriété.</a:t>
            </a:r>
            <a:endParaRPr lang="fr-FR" altLang="fr-FR" sz="1200" i="1" dirty="0">
              <a:latin typeface="Batang" pitchFamily="18" charset="-127"/>
              <a:ea typeface="Batang" pitchFamily="18" charset="-127"/>
            </a:endParaRPr>
          </a:p>
        </p:txBody>
      </p:sp>
      <p:pic>
        <p:nvPicPr>
          <p:cNvPr id="15365" name="Picture 12" descr="objet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041" y="852375"/>
            <a:ext cx="1396145" cy="559577"/>
          </a:xfrm>
          <a:prstGeom prst="rect">
            <a:avLst/>
          </a:prstGeom>
          <a:solidFill>
            <a:schemeClr val="accent1">
              <a:lumMod val="90000"/>
            </a:schemeClr>
          </a:solidFill>
          <a:ln>
            <a:noFill/>
          </a:ln>
          <a:extLst/>
        </p:spPr>
      </p:pic>
      <p:sp>
        <p:nvSpPr>
          <p:cNvPr id="15366" name="Text Box 18"/>
          <p:cNvSpPr txBox="1">
            <a:spLocks noChangeArrowheads="1"/>
          </p:cNvSpPr>
          <p:nvPr/>
        </p:nvSpPr>
        <p:spPr bwMode="auto">
          <a:xfrm rot="-355892">
            <a:off x="5809594" y="832890"/>
            <a:ext cx="63876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50000"/>
              </a:spcBef>
              <a:buFontTx/>
              <a:buNone/>
            </a:pPr>
            <a:r>
              <a:rPr lang="fr-FR" altLang="fr-FR" sz="900" i="1" dirty="0">
                <a:latin typeface="Batang" pitchFamily="18" charset="-127"/>
                <a:ea typeface="Batang" pitchFamily="18" charset="-127"/>
              </a:rPr>
              <a:t>  Contrat</a:t>
            </a:r>
          </a:p>
        </p:txBody>
      </p:sp>
      <p:sp>
        <p:nvSpPr>
          <p:cNvPr id="15367" name="Text Box 19"/>
          <p:cNvSpPr txBox="1">
            <a:spLocks noChangeArrowheads="1"/>
          </p:cNvSpPr>
          <p:nvPr/>
        </p:nvSpPr>
        <p:spPr bwMode="auto">
          <a:xfrm rot="-246934">
            <a:off x="6327651" y="849452"/>
            <a:ext cx="618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50000"/>
              </a:spcBef>
              <a:buFontTx/>
              <a:buNone/>
            </a:pPr>
            <a:r>
              <a:rPr lang="fr-FR" altLang="fr-FR" sz="900" i="1" dirty="0">
                <a:latin typeface="Batang" pitchFamily="18" charset="-127"/>
                <a:ea typeface="Batang" pitchFamily="18" charset="-127"/>
              </a:rPr>
              <a:t>d</a:t>
            </a:r>
            <a:r>
              <a:rPr lang="fr-FR" altLang="fr-FR" sz="900" i="1" dirty="0" smtClean="0">
                <a:latin typeface="Batang" pitchFamily="18" charset="-127"/>
                <a:ea typeface="Batang" pitchFamily="18" charset="-127"/>
              </a:rPr>
              <a:t>e </a:t>
            </a:r>
            <a:r>
              <a:rPr lang="fr-FR" altLang="fr-FR" sz="900" i="1" dirty="0">
                <a:latin typeface="Batang" pitchFamily="18" charset="-127"/>
                <a:ea typeface="Batang" pitchFamily="18" charset="-127"/>
              </a:rPr>
              <a:t>location</a:t>
            </a:r>
          </a:p>
        </p:txBody>
      </p:sp>
      <p:sp>
        <p:nvSpPr>
          <p:cNvPr id="15368" name="ZoneTexte 8"/>
          <p:cNvSpPr txBox="1">
            <a:spLocks noChangeArrowheads="1"/>
          </p:cNvSpPr>
          <p:nvPr/>
        </p:nvSpPr>
        <p:spPr bwMode="auto">
          <a:xfrm>
            <a:off x="3710558" y="395625"/>
            <a:ext cx="2988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i="1" dirty="0" smtClean="0">
                <a:solidFill>
                  <a:srgbClr val="3333CC"/>
                </a:solidFill>
                <a:latin typeface="Batang" pitchFamily="18" charset="-127"/>
                <a:ea typeface="Batang" pitchFamily="18" charset="-127"/>
              </a:rPr>
              <a:t>(voir page 184 </a:t>
            </a:r>
            <a:r>
              <a:rPr lang="fr-FR" altLang="fr-FR" sz="1200" b="1" i="1" dirty="0">
                <a:solidFill>
                  <a:srgbClr val="3333CC"/>
                </a:solidFill>
                <a:latin typeface="Batang" pitchFamily="18" charset="-127"/>
                <a:ea typeface="Batang" pitchFamily="18" charset="-127"/>
              </a:rPr>
              <a:t>du </a:t>
            </a:r>
            <a:r>
              <a:rPr lang="fr-FR" altLang="fr-FR" sz="1200" b="1" i="1" dirty="0" smtClean="0">
                <a:solidFill>
                  <a:srgbClr val="3333CC"/>
                </a:solidFill>
                <a:latin typeface="Batang" pitchFamily="18" charset="-127"/>
                <a:ea typeface="Batang" pitchFamily="18" charset="-127"/>
              </a:rPr>
              <a:t> RC</a:t>
            </a:r>
            <a:r>
              <a:rPr lang="fr-FR" altLang="fr-FR" sz="1200" b="1" i="1" dirty="0">
                <a:solidFill>
                  <a:srgbClr val="3333CC"/>
                </a:solidFill>
                <a:latin typeface="Batang" pitchFamily="18" charset="-127"/>
                <a:ea typeface="Batang" pitchFamily="18" charset="-127"/>
              </a:rPr>
              <a:t>)</a:t>
            </a:r>
          </a:p>
        </p:txBody>
      </p:sp>
      <p:sp>
        <p:nvSpPr>
          <p:cNvPr id="15374" name="ZoneTexte 1"/>
          <p:cNvSpPr txBox="1">
            <a:spLocks noChangeArrowheads="1"/>
          </p:cNvSpPr>
          <p:nvPr/>
        </p:nvSpPr>
        <p:spPr bwMode="auto">
          <a:xfrm>
            <a:off x="215881" y="4716438"/>
            <a:ext cx="677862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rPr>
              <a:t>Conformément au </a:t>
            </a:r>
            <a:r>
              <a:rPr lang="fr-FR" altLang="fr-FR" sz="1200" i="1" u="sng" dirty="0">
                <a:latin typeface="Batang" pitchFamily="18" charset="-127"/>
                <a:ea typeface="Batang" pitchFamily="18" charset="-127"/>
              </a:rPr>
              <a:t>permis de construire</a:t>
            </a:r>
            <a:r>
              <a:rPr lang="fr-FR" altLang="fr-FR" sz="1200" i="1" dirty="0">
                <a:latin typeface="Batang" pitchFamily="18" charset="-127"/>
                <a:ea typeface="Batang" pitchFamily="18" charset="-127"/>
              </a:rPr>
              <a:t> de la résidence et comme </a:t>
            </a:r>
            <a:r>
              <a:rPr lang="fr-FR" altLang="fr-FR" sz="1200" i="1" dirty="0" smtClean="0">
                <a:latin typeface="Batang" pitchFamily="18" charset="-127"/>
                <a:ea typeface="Batang" pitchFamily="18" charset="-127"/>
              </a:rPr>
              <a:t>stipulé </a:t>
            </a:r>
            <a:r>
              <a:rPr lang="fr-FR" altLang="fr-FR" sz="1200" i="1" dirty="0">
                <a:latin typeface="Batang" pitchFamily="18" charset="-127"/>
                <a:ea typeface="Batang" pitchFamily="18" charset="-127"/>
              </a:rPr>
              <a:t>à la </a:t>
            </a:r>
            <a:r>
              <a:rPr lang="fr-FR" altLang="fr-FR" sz="1200" i="1" dirty="0" smtClean="0">
                <a:latin typeface="Batang" pitchFamily="18" charset="-127"/>
                <a:ea typeface="Batang" pitchFamily="18" charset="-127"/>
              </a:rPr>
              <a:t>page 7/204</a:t>
            </a:r>
          </a:p>
          <a:p>
            <a:pPr algn="just" eaLnBrk="1" hangingPunct="1">
              <a:spcBef>
                <a:spcPct val="0"/>
              </a:spcBef>
              <a:buFontTx/>
              <a:buNone/>
            </a:pPr>
            <a:r>
              <a:rPr lang="fr-FR" altLang="fr-FR" sz="1200" i="1" dirty="0" smtClean="0">
                <a:latin typeface="Batang" pitchFamily="18" charset="-127"/>
                <a:ea typeface="Batang" pitchFamily="18" charset="-127"/>
              </a:rPr>
              <a:t>article 2 (description) </a:t>
            </a:r>
            <a:r>
              <a:rPr lang="fr-FR" altLang="fr-FR" sz="1200" i="1" dirty="0">
                <a:latin typeface="Batang" pitchFamily="18" charset="-127"/>
                <a:ea typeface="Batang" pitchFamily="18" charset="-127"/>
              </a:rPr>
              <a:t>du règlement de copropriété, il doit y avoir au </a:t>
            </a:r>
            <a:r>
              <a:rPr lang="fr-FR" altLang="fr-FR" sz="1200" i="1" u="sng" dirty="0">
                <a:latin typeface="Batang" pitchFamily="18" charset="-127"/>
                <a:ea typeface="Batang" pitchFamily="18" charset="-127"/>
              </a:rPr>
              <a:t>minimum </a:t>
            </a:r>
            <a:r>
              <a:rPr lang="fr-FR" altLang="fr-FR" sz="1200" i="1" u="sng" dirty="0" smtClean="0">
                <a:latin typeface="Batang" pitchFamily="18" charset="-127"/>
                <a:ea typeface="Batang" pitchFamily="18" charset="-127"/>
              </a:rPr>
              <a:t>180  emplacements réservés </a:t>
            </a:r>
            <a:r>
              <a:rPr lang="fr-FR" altLang="fr-FR" sz="1200" i="1" u="sng" dirty="0">
                <a:latin typeface="Batang" pitchFamily="18" charset="-127"/>
                <a:ea typeface="Batang" pitchFamily="18" charset="-127"/>
              </a:rPr>
              <a:t>pour le stationnement des </a:t>
            </a:r>
            <a:r>
              <a:rPr lang="fr-FR" altLang="fr-FR" sz="1200" i="1" u="sng" dirty="0" smtClean="0">
                <a:latin typeface="Batang" pitchFamily="18" charset="-127"/>
                <a:ea typeface="Batang" pitchFamily="18" charset="-127"/>
              </a:rPr>
              <a:t>véhicules,  minimum 1 par </a:t>
            </a:r>
            <a:r>
              <a:rPr lang="fr-FR" altLang="fr-FR" sz="1200" i="1" u="sng" dirty="0">
                <a:latin typeface="Batang" pitchFamily="18" charset="-127"/>
                <a:ea typeface="Batang" pitchFamily="18" charset="-127"/>
              </a:rPr>
              <a:t>logement. </a:t>
            </a:r>
          </a:p>
        </p:txBody>
      </p:sp>
      <p:sp>
        <p:nvSpPr>
          <p:cNvPr id="15377" name="Rectangle 4"/>
          <p:cNvSpPr>
            <a:spLocks noChangeArrowheads="1"/>
          </p:cNvSpPr>
          <p:nvPr/>
        </p:nvSpPr>
        <p:spPr bwMode="auto">
          <a:xfrm>
            <a:off x="283684" y="6660654"/>
            <a:ext cx="6673132" cy="3046988"/>
          </a:xfrm>
          <a:prstGeom prst="rect">
            <a:avLst/>
          </a:prstGeom>
          <a:solidFill>
            <a:schemeClr val="bg1">
              <a:lumMod val="85000"/>
            </a:schemeClr>
          </a:solidFill>
          <a:ln w="12700">
            <a:solidFill>
              <a:srgbClr val="FF0000"/>
            </a:solidFill>
            <a:miter lim="800000"/>
            <a:headEnd/>
            <a:tailEnd/>
          </a:ln>
          <a:effectLst>
            <a:innerShdw blurRad="63500" dist="50800" dir="2700000">
              <a:prstClr val="black">
                <a:alpha val="50000"/>
              </a:prstClr>
            </a:innerShdw>
          </a:effectLs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endParaRPr lang="fr-FR" altLang="fr-FR" sz="1200" b="1" i="1" dirty="0" smtClean="0">
              <a:latin typeface="Batang" pitchFamily="18" charset="-127"/>
              <a:ea typeface="Batang" pitchFamily="18" charset="-127"/>
            </a:endParaRPr>
          </a:p>
          <a:p>
            <a:pPr algn="just" eaLnBrk="1" hangingPunct="1">
              <a:spcBef>
                <a:spcPct val="0"/>
              </a:spcBef>
              <a:buFontTx/>
              <a:buNone/>
            </a:pPr>
            <a:r>
              <a:rPr lang="fr-FR" altLang="fr-FR" sz="1200" b="1" i="1" dirty="0" smtClean="0">
                <a:latin typeface="Batang" pitchFamily="18" charset="-127"/>
                <a:ea typeface="Batang" pitchFamily="18" charset="-127"/>
              </a:rPr>
              <a:t>Art</a:t>
            </a:r>
            <a:r>
              <a:rPr lang="fr-FR" altLang="fr-FR" sz="1200" b="1" i="1" dirty="0">
                <a:latin typeface="Batang" pitchFamily="18" charset="-127"/>
                <a:ea typeface="Batang" pitchFamily="18" charset="-127"/>
              </a:rPr>
              <a:t>. 8-1.</a:t>
            </a:r>
            <a:r>
              <a:rPr lang="fr-FR" altLang="fr-FR" sz="1200" i="1" dirty="0">
                <a:latin typeface="Batang" pitchFamily="18" charset="-127"/>
                <a:ea typeface="Batang" pitchFamily="18" charset="-127"/>
              </a:rPr>
              <a:t> – Le règlement de copropriété des immeubles dont le permis de construire a été délivré conformément à un plan local </a:t>
            </a:r>
            <a:r>
              <a:rPr lang="fr-FR" altLang="fr-FR" sz="1200" i="1" dirty="0" smtClean="0">
                <a:latin typeface="Batang" pitchFamily="18" charset="-127"/>
                <a:ea typeface="Batang" pitchFamily="18" charset="-127"/>
              </a:rPr>
              <a:t>d’urbanisme (PLU) </a:t>
            </a:r>
            <a:r>
              <a:rPr lang="fr-FR" altLang="fr-FR" sz="1200" i="1" dirty="0">
                <a:latin typeface="Batang" pitchFamily="18" charset="-127"/>
                <a:ea typeface="Batang" pitchFamily="18" charset="-127"/>
              </a:rPr>
              <a:t>ou d’autres documents d’urbanisme imposant la réalisation d’aires de stationnement peut prévoir une clause attribuant un droit de priorité aux copropriétaires à l’occasion de la vente de lots exclusivement à usage de stationnement au sein de la copropriété.</a:t>
            </a:r>
          </a:p>
          <a:p>
            <a:pPr algn="just" eaLnBrk="1" hangingPunct="1">
              <a:spcBef>
                <a:spcPct val="0"/>
              </a:spcBef>
              <a:buFontTx/>
              <a:buNone/>
            </a:pPr>
            <a:endParaRPr lang="fr-FR" altLang="fr-FR" sz="1200" i="1" dirty="0">
              <a:latin typeface="Batang" pitchFamily="18" charset="-127"/>
              <a:ea typeface="Batang" pitchFamily="18" charset="-127"/>
            </a:endParaRPr>
          </a:p>
          <a:p>
            <a:pPr algn="just" eaLnBrk="1" hangingPunct="1">
              <a:spcBef>
                <a:spcPct val="0"/>
              </a:spcBef>
              <a:buFontTx/>
              <a:buNone/>
            </a:pPr>
            <a:r>
              <a:rPr lang="fr-FR" altLang="fr-FR" sz="1200" i="1" dirty="0">
                <a:latin typeface="Batang" pitchFamily="18" charset="-127"/>
                <a:ea typeface="Batang" pitchFamily="18" charset="-127"/>
              </a:rPr>
              <a:t>« Dans ce cas, </a:t>
            </a:r>
            <a:r>
              <a:rPr lang="fr-FR" altLang="fr-FR" sz="1200" i="1" u="sng" dirty="0">
                <a:latin typeface="Batang" pitchFamily="18" charset="-127"/>
                <a:ea typeface="Batang" pitchFamily="18" charset="-127"/>
              </a:rPr>
              <a:t>le vendeur doit préalablement à la conclusion de toute vente</a:t>
            </a:r>
            <a:r>
              <a:rPr lang="fr-FR" altLang="fr-FR" sz="1200" i="1" dirty="0">
                <a:latin typeface="Batang" pitchFamily="18" charset="-127"/>
                <a:ea typeface="Batang" pitchFamily="18" charset="-127"/>
              </a:rPr>
              <a:t> d’un ou plusieurs lots à usage de stationnement, </a:t>
            </a:r>
            <a:r>
              <a:rPr lang="fr-FR" altLang="fr-FR" sz="1200" i="1" u="sng" dirty="0">
                <a:latin typeface="Batang" pitchFamily="18" charset="-127"/>
                <a:ea typeface="Batang" pitchFamily="18" charset="-127"/>
              </a:rPr>
              <a:t>faire connaître au syndic</a:t>
            </a:r>
            <a:r>
              <a:rPr lang="fr-FR" altLang="fr-FR" sz="1200" i="1" dirty="0">
                <a:latin typeface="Batang" pitchFamily="18" charset="-127"/>
                <a:ea typeface="Batang" pitchFamily="18" charset="-127"/>
              </a:rPr>
              <a:t> par lettre recommandée avec demande d’avis de réception </a:t>
            </a:r>
            <a:r>
              <a:rPr lang="fr-FR" altLang="fr-FR" sz="1200" i="1" u="sng" dirty="0">
                <a:latin typeface="Batang" pitchFamily="18" charset="-127"/>
                <a:ea typeface="Batang" pitchFamily="18" charset="-127"/>
              </a:rPr>
              <a:t>son intention de vendre, en indiquant le prix</a:t>
            </a:r>
            <a:r>
              <a:rPr lang="fr-FR" altLang="fr-FR" sz="1200" i="1" dirty="0">
                <a:latin typeface="Batang" pitchFamily="18" charset="-127"/>
                <a:ea typeface="Batang" pitchFamily="18" charset="-127"/>
              </a:rPr>
              <a:t> et les conditions de la vente</a:t>
            </a:r>
            <a:r>
              <a:rPr lang="fr-FR" altLang="fr-FR" sz="1200" i="1" dirty="0" smtClean="0">
                <a:latin typeface="Batang" pitchFamily="18" charset="-127"/>
                <a:ea typeface="Batang" pitchFamily="18" charset="-127"/>
              </a:rPr>
              <a:t>.</a:t>
            </a:r>
          </a:p>
          <a:p>
            <a:pPr algn="just" eaLnBrk="1" hangingPunct="1">
              <a:spcBef>
                <a:spcPct val="0"/>
              </a:spcBef>
              <a:buFontTx/>
              <a:buNone/>
            </a:pPr>
            <a:endParaRPr lang="fr-FR" altLang="fr-FR" sz="1200" i="1" dirty="0">
              <a:latin typeface="Batang" pitchFamily="18" charset="-127"/>
              <a:ea typeface="Batang" pitchFamily="18" charset="-127"/>
            </a:endParaRPr>
          </a:p>
          <a:p>
            <a:pPr algn="just" eaLnBrk="1" hangingPunct="1">
              <a:spcBef>
                <a:spcPct val="0"/>
              </a:spcBef>
              <a:buFontTx/>
              <a:buNone/>
            </a:pPr>
            <a:r>
              <a:rPr lang="fr-FR" altLang="fr-FR" sz="1200" i="1" dirty="0">
                <a:latin typeface="Batang" pitchFamily="18" charset="-127"/>
                <a:ea typeface="Batang" pitchFamily="18" charset="-127"/>
              </a:rPr>
              <a:t>« Cette information est transmise sans délai à chaque copropriétaire par le syndic par lettre recommandée avec demande d’avis de réception, aux frais du vendeur. Elle vaut offre de vente pendant une durée de deux mois à compter de sa notification. </a:t>
            </a:r>
            <a:endParaRPr lang="fr-FR" altLang="fr-FR" sz="1200" i="1" dirty="0" smtClean="0">
              <a:latin typeface="Batang" pitchFamily="18" charset="-127"/>
              <a:ea typeface="Batang" pitchFamily="18" charset="-127"/>
            </a:endParaRPr>
          </a:p>
          <a:p>
            <a:pPr algn="just" eaLnBrk="1" hangingPunct="1">
              <a:spcBef>
                <a:spcPct val="0"/>
              </a:spcBef>
              <a:buFontTx/>
              <a:buNone/>
            </a:pPr>
            <a:endParaRPr lang="fr-FR" altLang="fr-FR" sz="1200" i="1" dirty="0">
              <a:latin typeface="Batang" pitchFamily="18" charset="-127"/>
              <a:ea typeface="Batang" pitchFamily="18" charset="-127"/>
            </a:endParaRPr>
          </a:p>
        </p:txBody>
      </p:sp>
      <p:sp>
        <p:nvSpPr>
          <p:cNvPr id="15380" name="Espace réservé du numéro de diapositive 2"/>
          <p:cNvSpPr>
            <a:spLocks noGrp="1"/>
          </p:cNvSpPr>
          <p:nvPr>
            <p:ph type="sldNum" sz="quarter" idx="12"/>
          </p:nvPr>
        </p:nvSpPr>
        <p:spPr>
          <a:xfrm>
            <a:off x="5580063" y="9694863"/>
            <a:ext cx="1679575" cy="723900"/>
          </a:xfrm>
          <a:noFill/>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endParaRPr lang="fr-FR" altLang="fr-FR" sz="1500" smtClean="0"/>
          </a:p>
          <a:p>
            <a:pPr algn="ctr" eaLnBrk="1" hangingPunct="1">
              <a:spcBef>
                <a:spcPct val="0"/>
              </a:spcBef>
              <a:buFontTx/>
              <a:buNone/>
            </a:pPr>
            <a:fld id="{2372698C-532F-403F-8524-1848EB5CE70A}" type="slidenum">
              <a:rPr lang="fr-FR" altLang="fr-FR" sz="1500" smtClean="0"/>
              <a:pPr algn="ctr" eaLnBrk="1" hangingPunct="1">
                <a:spcBef>
                  <a:spcPct val="0"/>
                </a:spcBef>
                <a:buFontTx/>
                <a:buNone/>
              </a:pPr>
              <a:t>13</a:t>
            </a:fld>
            <a:endParaRPr lang="fr-FR" altLang="fr-FR" sz="1500" smtClean="0"/>
          </a:p>
        </p:txBody>
      </p:sp>
      <p:sp>
        <p:nvSpPr>
          <p:cNvPr id="2" name="Rectangle 1"/>
          <p:cNvSpPr/>
          <p:nvPr/>
        </p:nvSpPr>
        <p:spPr>
          <a:xfrm>
            <a:off x="243412" y="1700797"/>
            <a:ext cx="6703244" cy="461665"/>
          </a:xfrm>
          <a:prstGeom prst="rect">
            <a:avLst/>
          </a:prstGeom>
        </p:spPr>
        <p:txBody>
          <a:bodyPr wrap="square">
            <a:spAutoFit/>
          </a:bodyPr>
          <a:lstStyle/>
          <a:p>
            <a:pPr lvl="0" algn="just"/>
            <a:r>
              <a:rPr lang="fr-FR" altLang="fr-FR" sz="1200" i="1" dirty="0">
                <a:latin typeface="Batang" pitchFamily="18" charset="-127"/>
                <a:ea typeface="Batang" pitchFamily="18" charset="-127"/>
              </a:rPr>
              <a:t>Le propriétaire devra aviser </a:t>
            </a:r>
            <a:r>
              <a:rPr lang="fr-FR" altLang="fr-FR" sz="1200" i="1" dirty="0" smtClean="0">
                <a:latin typeface="Batang" pitchFamily="18" charset="-127"/>
                <a:ea typeface="Batang" pitchFamily="18" charset="-127"/>
              </a:rPr>
              <a:t>le </a:t>
            </a:r>
            <a:r>
              <a:rPr lang="fr-FR" altLang="fr-FR" sz="1200" i="1" dirty="0">
                <a:latin typeface="Batang" pitchFamily="18" charset="-127"/>
                <a:ea typeface="Batang" pitchFamily="18" charset="-127"/>
              </a:rPr>
              <a:t>syndic </a:t>
            </a:r>
            <a:r>
              <a:rPr lang="fr-FR" altLang="fr-FR" sz="1200" i="1" dirty="0" smtClean="0">
                <a:latin typeface="Batang" pitchFamily="18" charset="-127"/>
                <a:ea typeface="Batang" pitchFamily="18" charset="-127"/>
              </a:rPr>
              <a:t>(qui renseignera le Conseil </a:t>
            </a:r>
            <a:r>
              <a:rPr lang="fr-FR" altLang="fr-FR" sz="1200" i="1" dirty="0">
                <a:latin typeface="Batang" pitchFamily="18" charset="-127"/>
                <a:ea typeface="Batang" pitchFamily="18" charset="-127"/>
              </a:rPr>
              <a:t>S</a:t>
            </a:r>
            <a:r>
              <a:rPr lang="fr-FR" altLang="fr-FR" sz="1200" i="1" dirty="0" smtClean="0">
                <a:latin typeface="Batang" pitchFamily="18" charset="-127"/>
                <a:ea typeface="Batang" pitchFamily="18" charset="-127"/>
              </a:rPr>
              <a:t>yndical) de </a:t>
            </a:r>
            <a:r>
              <a:rPr lang="fr-FR" altLang="fr-FR" sz="1200" i="1" dirty="0">
                <a:latin typeface="Batang" pitchFamily="18" charset="-127"/>
                <a:ea typeface="Batang" pitchFamily="18" charset="-127"/>
              </a:rPr>
              <a:t>la location par lui consentie en précisant le nom du futur </a:t>
            </a:r>
            <a:r>
              <a:rPr lang="fr-FR" altLang="fr-FR" sz="1200" i="1" dirty="0" smtClean="0">
                <a:latin typeface="Batang" pitchFamily="18" charset="-127"/>
                <a:ea typeface="Batang" pitchFamily="18" charset="-127"/>
              </a:rPr>
              <a:t>occupant.</a:t>
            </a:r>
            <a:endParaRPr lang="fr-FR" altLang="fr-FR" sz="1200" i="1" dirty="0">
              <a:latin typeface="Batang" pitchFamily="18" charset="-127"/>
              <a:ea typeface="Batang" pitchFamily="18" charset="-127"/>
            </a:endParaRPr>
          </a:p>
        </p:txBody>
      </p:sp>
      <p:sp>
        <p:nvSpPr>
          <p:cNvPr id="4" name="ZoneTexte 3"/>
          <p:cNvSpPr txBox="1"/>
          <p:nvPr/>
        </p:nvSpPr>
        <p:spPr>
          <a:xfrm>
            <a:off x="223275" y="2550969"/>
            <a:ext cx="6793949" cy="1692771"/>
          </a:xfrm>
          <a:prstGeom prst="rect">
            <a:avLst/>
          </a:prstGeom>
          <a:solidFill>
            <a:srgbClr val="FFFF00"/>
          </a:solidFill>
          <a:ln>
            <a:solidFill>
              <a:schemeClr val="tx1">
                <a:lumMod val="65000"/>
                <a:lumOff val="35000"/>
              </a:schemeClr>
            </a:solidFill>
          </a:ln>
        </p:spPr>
        <p:txBody>
          <a:bodyPr wrap="square" rtlCol="0">
            <a:spAutoFit/>
          </a:bodyPr>
          <a:lstStyle/>
          <a:p>
            <a:pPr algn="just"/>
            <a:endParaRPr lang="fr-FR" sz="1200" b="1" i="1" u="sng" dirty="0" smtClean="0">
              <a:latin typeface="Batang" pitchFamily="18" charset="-127"/>
              <a:ea typeface="Batang" pitchFamily="18" charset="-127"/>
            </a:endParaRPr>
          </a:p>
          <a:p>
            <a:pPr algn="just"/>
            <a:r>
              <a:rPr lang="fr-FR" sz="1200" b="1" i="1" u="sng" dirty="0" smtClean="0">
                <a:latin typeface="Batang" pitchFamily="18" charset="-127"/>
                <a:ea typeface="Batang" pitchFamily="18" charset="-127"/>
              </a:rPr>
              <a:t>Copropriétaire </a:t>
            </a:r>
            <a:r>
              <a:rPr lang="fr-FR" sz="1200" b="1" i="1" u="sng" dirty="0">
                <a:latin typeface="Batang" pitchFamily="18" charset="-127"/>
                <a:ea typeface="Batang" pitchFamily="18" charset="-127"/>
              </a:rPr>
              <a:t>bailleur : </a:t>
            </a:r>
            <a:endParaRPr lang="fr-FR" sz="1200" b="1" i="1" u="sng" dirty="0" smtClean="0">
              <a:latin typeface="Batang" pitchFamily="18" charset="-127"/>
              <a:ea typeface="Batang" pitchFamily="18" charset="-127"/>
            </a:endParaRPr>
          </a:p>
          <a:p>
            <a:pPr algn="just"/>
            <a:endParaRPr lang="fr-FR" sz="800" b="1" i="1" u="sng" dirty="0">
              <a:latin typeface="Batang" pitchFamily="18" charset="-127"/>
              <a:ea typeface="Batang" pitchFamily="18" charset="-127"/>
            </a:endParaRPr>
          </a:p>
          <a:p>
            <a:pPr algn="just"/>
            <a:r>
              <a:rPr lang="fr-FR" sz="1200" b="1" i="1" dirty="0" smtClean="0">
                <a:latin typeface="Batang" pitchFamily="18" charset="-127"/>
                <a:ea typeface="Batang" pitchFamily="18" charset="-127"/>
              </a:rPr>
              <a:t>A charge à ces derniers de pourvoir auprès de leur locataire un exemplaire de ce condensé, disponible sur le </a:t>
            </a:r>
            <a:r>
              <a:rPr lang="fr-FR" sz="1200" b="1" i="1" dirty="0">
                <a:latin typeface="Batang" pitchFamily="18" charset="-127"/>
                <a:ea typeface="Batang" pitchFamily="18" charset="-127"/>
              </a:rPr>
              <a:t>s</a:t>
            </a:r>
            <a:r>
              <a:rPr lang="fr-FR" sz="1200" b="1" i="1" dirty="0" smtClean="0">
                <a:latin typeface="Batang" pitchFamily="18" charset="-127"/>
                <a:ea typeface="Batang" pitchFamily="18" charset="-127"/>
              </a:rPr>
              <a:t>ite Internet.</a:t>
            </a:r>
          </a:p>
          <a:p>
            <a:pPr algn="just"/>
            <a:endParaRPr lang="fr-FR" sz="1200" b="1" i="1" dirty="0" smtClean="0">
              <a:latin typeface="Batang" pitchFamily="18" charset="-127"/>
              <a:ea typeface="Batang" pitchFamily="18" charset="-127"/>
            </a:endParaRPr>
          </a:p>
          <a:p>
            <a:pPr algn="just"/>
            <a:r>
              <a:rPr lang="fr-FR" sz="1200" b="1" i="1" dirty="0" smtClean="0">
                <a:latin typeface="Batang" pitchFamily="18" charset="-127"/>
                <a:ea typeface="Batang" pitchFamily="18" charset="-127"/>
              </a:rPr>
              <a:t>Demander à leur locataire d’entrer en contact avec le Conseil Syndical pour permettre la mise à jour des boîtes aux lettres et des platines d’interphone.</a:t>
            </a:r>
          </a:p>
          <a:p>
            <a:pPr algn="just"/>
            <a:endParaRPr lang="fr-FR" sz="1200" b="1" i="1" dirty="0">
              <a:latin typeface="Batang" pitchFamily="18" charset="-127"/>
              <a:ea typeface="Batang" pitchFamily="18" charset="-127"/>
            </a:endParaRPr>
          </a:p>
        </p:txBody>
      </p:sp>
    </p:spTree>
    <p:extLst>
      <p:ext uri="{BB962C8B-B14F-4D97-AF65-F5344CB8AC3E}">
        <p14:creationId xmlns:p14="http://schemas.microsoft.com/office/powerpoint/2010/main" val="275391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27025" y="1089523"/>
            <a:ext cx="6651625" cy="458563"/>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lIns="88368" tIns="44184" rIns="88368" bIns="44184">
            <a:spAutoFit/>
          </a:bodyPr>
          <a:lstStyle/>
          <a:p>
            <a:pPr algn="ctr">
              <a:defRPr/>
            </a:pPr>
            <a:r>
              <a:rPr lang="fr-FR" sz="1200" b="1" i="1" dirty="0">
                <a:latin typeface="+mj-lt"/>
                <a:ea typeface="Batang" panose="02030600000101010101" pitchFamily="18" charset="-127"/>
              </a:rPr>
              <a:t>LES 3 </a:t>
            </a:r>
            <a:r>
              <a:rPr lang="fr-FR" sz="1200" b="1" i="1" dirty="0" smtClean="0">
                <a:latin typeface="+mj-lt"/>
                <a:ea typeface="Batang" panose="02030600000101010101" pitchFamily="18" charset="-127"/>
              </a:rPr>
              <a:t>ENTITÉS </a:t>
            </a:r>
            <a:r>
              <a:rPr lang="fr-FR" sz="1200" b="1" i="1" dirty="0">
                <a:latin typeface="+mj-lt"/>
                <a:ea typeface="Batang" panose="02030600000101010101" pitchFamily="18" charset="-127"/>
              </a:rPr>
              <a:t>D’UNE </a:t>
            </a:r>
            <a:r>
              <a:rPr lang="fr-FR" sz="1200" b="1" i="1" dirty="0" smtClean="0">
                <a:latin typeface="+mj-lt"/>
                <a:ea typeface="Batang" panose="02030600000101010101" pitchFamily="18" charset="-127"/>
              </a:rPr>
              <a:t>COPROPRIÉTÉ, INDÉPENDANTES </a:t>
            </a:r>
            <a:r>
              <a:rPr lang="fr-FR" sz="1200" b="1" i="1" dirty="0">
                <a:latin typeface="+mj-lt"/>
                <a:ea typeface="Batang" panose="02030600000101010101" pitchFamily="18" charset="-127"/>
              </a:rPr>
              <a:t>LES UNES DES AUTRES MAIS TOUTES SOUMISES  AUX </a:t>
            </a:r>
            <a:r>
              <a:rPr lang="fr-FR" sz="1200" b="1" i="1" dirty="0" smtClean="0">
                <a:latin typeface="+mj-lt"/>
                <a:ea typeface="Batang" panose="02030600000101010101" pitchFamily="18" charset="-127"/>
              </a:rPr>
              <a:t>RÉGLES </a:t>
            </a:r>
            <a:r>
              <a:rPr lang="fr-FR" sz="1200" b="1" i="1" dirty="0">
                <a:latin typeface="+mj-lt"/>
                <a:ea typeface="Batang" panose="02030600000101010101" pitchFamily="18" charset="-127"/>
              </a:rPr>
              <a:t>DE LA LOI, </a:t>
            </a:r>
            <a:r>
              <a:rPr lang="fr-FR" sz="1200" b="1" i="1" dirty="0" smtClean="0">
                <a:latin typeface="+mj-lt"/>
                <a:ea typeface="Batang" panose="02030600000101010101" pitchFamily="18" charset="-127"/>
              </a:rPr>
              <a:t>IMPOSÉES </a:t>
            </a:r>
            <a:r>
              <a:rPr lang="fr-FR" sz="1200" b="1" i="1" dirty="0">
                <a:latin typeface="+mj-lt"/>
                <a:ea typeface="Batang" panose="02030600000101010101" pitchFamily="18" charset="-127"/>
              </a:rPr>
              <a:t>PAR LE </a:t>
            </a:r>
            <a:r>
              <a:rPr lang="fr-FR" sz="1200" b="1" i="1" dirty="0" smtClean="0">
                <a:latin typeface="+mj-lt"/>
                <a:ea typeface="Batang" panose="02030600000101010101" pitchFamily="18" charset="-127"/>
              </a:rPr>
              <a:t>LÉGISLATEUR.</a:t>
            </a:r>
            <a:endParaRPr lang="fr-FR" sz="1200" b="1" i="1" dirty="0">
              <a:latin typeface="+mj-lt"/>
              <a:ea typeface="Batang" panose="02030600000101010101" pitchFamily="18" charset="-127"/>
            </a:endParaRPr>
          </a:p>
        </p:txBody>
      </p:sp>
      <p:sp>
        <p:nvSpPr>
          <p:cNvPr id="16387" name="ZoneTexte 2"/>
          <p:cNvSpPr txBox="1">
            <a:spLocks noChangeArrowheads="1"/>
          </p:cNvSpPr>
          <p:nvPr/>
        </p:nvSpPr>
        <p:spPr bwMode="auto">
          <a:xfrm>
            <a:off x="330598" y="1800311"/>
            <a:ext cx="6711948" cy="827895"/>
          </a:xfrm>
          <a:prstGeom prst="rect">
            <a:avLst/>
          </a:prstGeom>
          <a:solidFill>
            <a:srgbClr val="FFC000"/>
          </a:solidFill>
          <a:ln w="9525">
            <a:noFill/>
            <a:miter lim="800000"/>
            <a:headEnd/>
            <a:tailEnd/>
          </a:ln>
          <a:extLst/>
        </p:spPr>
        <p:txBody>
          <a:bodyPr wrap="square" lIns="88368" tIns="44184" rIns="88368" bIns="44184">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a:solidFill>
                  <a:schemeClr val="tx2"/>
                </a:solidFill>
                <a:latin typeface="Batang" pitchFamily="18" charset="-127"/>
                <a:ea typeface="Batang" pitchFamily="18" charset="-127"/>
              </a:rPr>
              <a:t>LE SYNDICAT DES </a:t>
            </a:r>
            <a:r>
              <a:rPr lang="fr-FR" altLang="fr-FR" sz="1200" b="1" i="1" dirty="0" smtClean="0">
                <a:solidFill>
                  <a:schemeClr val="tx2"/>
                </a:solidFill>
                <a:latin typeface="Batang" pitchFamily="18" charset="-127"/>
                <a:ea typeface="Batang" pitchFamily="18" charset="-127"/>
              </a:rPr>
              <a:t>COPROPRIÉTAIRES  </a:t>
            </a:r>
            <a:r>
              <a:rPr lang="fr-FR" altLang="fr-FR" sz="1200" b="1" i="1" dirty="0">
                <a:solidFill>
                  <a:schemeClr val="tx2"/>
                </a:solidFill>
                <a:latin typeface="Batang" pitchFamily="18" charset="-127"/>
                <a:ea typeface="Batang" pitchFamily="18" charset="-127"/>
              </a:rPr>
              <a:t>(SDC </a:t>
            </a:r>
            <a:r>
              <a:rPr lang="fr-FR" altLang="fr-FR" sz="1200" b="1" i="1" dirty="0" smtClean="0">
                <a:solidFill>
                  <a:schemeClr val="tx2"/>
                </a:solidFill>
                <a:latin typeface="Batang" pitchFamily="18" charset="-127"/>
                <a:ea typeface="Batang" pitchFamily="18" charset="-127"/>
              </a:rPr>
              <a:t> Cott’Age) </a:t>
            </a:r>
            <a:r>
              <a:rPr lang="fr-FR" altLang="fr-FR" sz="1200" b="1" i="1" dirty="0">
                <a:solidFill>
                  <a:schemeClr val="tx2"/>
                </a:solidFill>
                <a:latin typeface="Batang" pitchFamily="18" charset="-127"/>
                <a:ea typeface="Batang" pitchFamily="18" charset="-127"/>
              </a:rPr>
              <a:t>Entité de décision</a:t>
            </a:r>
          </a:p>
          <a:p>
            <a:pPr algn="just" eaLnBrk="1" hangingPunct="1">
              <a:spcBef>
                <a:spcPct val="0"/>
              </a:spcBef>
              <a:buFontTx/>
              <a:buNone/>
            </a:pPr>
            <a:r>
              <a:rPr lang="fr-FR" altLang="fr-FR" sz="1200" i="1" dirty="0">
                <a:solidFill>
                  <a:schemeClr val="tx2"/>
                </a:solidFill>
                <a:latin typeface="Batang" pitchFamily="18" charset="-127"/>
                <a:ea typeface="Batang" pitchFamily="18" charset="-127"/>
              </a:rPr>
              <a:t>Ce sont tous les copropriétaires. Ils se prononcent en votant les résolutions portées dans l’ordre du jour de l’AG. Ils élisent les membres du Conseil Syndical qui les représentent  pour défendre leurs </a:t>
            </a:r>
            <a:r>
              <a:rPr lang="fr-FR" altLang="fr-FR" sz="1200" i="1" dirty="0" smtClean="0">
                <a:solidFill>
                  <a:schemeClr val="tx2"/>
                </a:solidFill>
                <a:latin typeface="Batang" pitchFamily="18" charset="-127"/>
                <a:ea typeface="Batang" pitchFamily="18" charset="-127"/>
              </a:rPr>
              <a:t>intérêts.</a:t>
            </a:r>
            <a:endParaRPr lang="fr-FR" altLang="fr-FR" sz="1200" i="1" dirty="0">
              <a:solidFill>
                <a:schemeClr val="tx2"/>
              </a:solidFill>
              <a:latin typeface="Batang" pitchFamily="18" charset="-127"/>
              <a:ea typeface="Batang" pitchFamily="18" charset="-127"/>
            </a:endParaRPr>
          </a:p>
        </p:txBody>
      </p:sp>
      <p:sp>
        <p:nvSpPr>
          <p:cNvPr id="16388" name="Rectangle 3"/>
          <p:cNvSpPr>
            <a:spLocks noChangeArrowheads="1"/>
          </p:cNvSpPr>
          <p:nvPr/>
        </p:nvSpPr>
        <p:spPr bwMode="auto">
          <a:xfrm>
            <a:off x="328215" y="3924350"/>
            <a:ext cx="6716713" cy="1012561"/>
          </a:xfrm>
          <a:prstGeom prst="rect">
            <a:avLst/>
          </a:prstGeom>
          <a:solidFill>
            <a:srgbClr val="FFC000"/>
          </a:solidFill>
          <a:ln w="9525">
            <a:noFill/>
            <a:miter lim="800000"/>
            <a:headEnd/>
            <a:tailEnd/>
          </a:ln>
          <a:extLst/>
        </p:spPr>
        <p:txBody>
          <a:bodyPr wrap="square" lIns="88368" tIns="44184" rIns="88368" bIns="44184">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a:solidFill>
                  <a:schemeClr val="tx2"/>
                </a:solidFill>
                <a:latin typeface="Batang" pitchFamily="18" charset="-127"/>
                <a:ea typeface="Batang" pitchFamily="18" charset="-127"/>
              </a:rPr>
              <a:t>LE SYNDIC Entité d’exécution</a:t>
            </a:r>
          </a:p>
          <a:p>
            <a:pPr algn="just" eaLnBrk="1" hangingPunct="1">
              <a:spcBef>
                <a:spcPct val="0"/>
              </a:spcBef>
              <a:buFontTx/>
              <a:buNone/>
            </a:pPr>
            <a:r>
              <a:rPr lang="fr-FR" altLang="fr-FR" sz="1200" i="1" dirty="0" smtClean="0">
                <a:solidFill>
                  <a:schemeClr val="tx2"/>
                </a:solidFill>
                <a:latin typeface="Batang" pitchFamily="18" charset="-127"/>
                <a:ea typeface="Batang" pitchFamily="18" charset="-127"/>
              </a:rPr>
              <a:t>Désigné </a:t>
            </a:r>
            <a:r>
              <a:rPr lang="fr-FR" altLang="fr-FR" sz="1200" i="1" dirty="0">
                <a:solidFill>
                  <a:schemeClr val="tx2"/>
                </a:solidFill>
                <a:latin typeface="Batang" pitchFamily="18" charset="-127"/>
                <a:ea typeface="Batang" pitchFamily="18" charset="-127"/>
              </a:rPr>
              <a:t>lors </a:t>
            </a:r>
            <a:r>
              <a:rPr lang="fr-FR" altLang="fr-FR" sz="1200" i="1" dirty="0" smtClean="0">
                <a:solidFill>
                  <a:schemeClr val="tx2"/>
                </a:solidFill>
                <a:latin typeface="Batang" pitchFamily="18" charset="-127"/>
                <a:ea typeface="Batang" pitchFamily="18" charset="-127"/>
              </a:rPr>
              <a:t>d’assemblée générale </a:t>
            </a:r>
            <a:r>
              <a:rPr lang="fr-FR" altLang="fr-FR" sz="1200" i="1" dirty="0">
                <a:solidFill>
                  <a:schemeClr val="tx2"/>
                </a:solidFill>
                <a:latin typeface="Batang" pitchFamily="18" charset="-127"/>
                <a:ea typeface="Batang" pitchFamily="18" charset="-127"/>
              </a:rPr>
              <a:t>pour assurer la gestion de la copropriété, selon toutes les lois dictées par le législateur pour cette profession</a:t>
            </a:r>
            <a:r>
              <a:rPr lang="fr-FR" altLang="fr-FR" sz="1200" i="1" dirty="0" smtClean="0">
                <a:solidFill>
                  <a:schemeClr val="tx2"/>
                </a:solidFill>
                <a:latin typeface="Batang" pitchFamily="18" charset="-127"/>
                <a:ea typeface="Batang" pitchFamily="18" charset="-127"/>
              </a:rPr>
              <a:t>. Il </a:t>
            </a:r>
            <a:r>
              <a:rPr lang="fr-FR" altLang="fr-FR" sz="1200" i="1" dirty="0">
                <a:solidFill>
                  <a:schemeClr val="tx2"/>
                </a:solidFill>
                <a:latin typeface="Batang" pitchFamily="18" charset="-127"/>
                <a:ea typeface="Batang" pitchFamily="18" charset="-127"/>
              </a:rPr>
              <a:t>exécute les décisions d’AG et les directives données par le Conseil Syndical et fait respecter le règlement </a:t>
            </a:r>
            <a:r>
              <a:rPr lang="fr-FR" altLang="fr-FR" sz="1200" i="1" dirty="0" smtClean="0">
                <a:solidFill>
                  <a:schemeClr val="tx2"/>
                </a:solidFill>
                <a:latin typeface="Batang" pitchFamily="18" charset="-127"/>
                <a:ea typeface="Batang" pitchFamily="18" charset="-127"/>
              </a:rPr>
              <a:t>de</a:t>
            </a:r>
          </a:p>
          <a:p>
            <a:pPr algn="just" eaLnBrk="1" hangingPunct="1">
              <a:spcBef>
                <a:spcPct val="0"/>
              </a:spcBef>
              <a:buFontTx/>
              <a:buNone/>
            </a:pPr>
            <a:r>
              <a:rPr lang="fr-FR" altLang="fr-FR" sz="1200" i="1" dirty="0">
                <a:solidFill>
                  <a:schemeClr val="tx2"/>
                </a:solidFill>
                <a:latin typeface="Batang" pitchFamily="18" charset="-127"/>
                <a:ea typeface="Batang" pitchFamily="18" charset="-127"/>
              </a:rPr>
              <a:t>c</a:t>
            </a:r>
            <a:r>
              <a:rPr lang="fr-FR" altLang="fr-FR" sz="1200" i="1" dirty="0" smtClean="0">
                <a:solidFill>
                  <a:schemeClr val="tx2"/>
                </a:solidFill>
                <a:latin typeface="Batang" pitchFamily="18" charset="-127"/>
                <a:ea typeface="Batang" pitchFamily="18" charset="-127"/>
              </a:rPr>
              <a:t>opropriété.</a:t>
            </a:r>
            <a:endParaRPr lang="fr-FR" altLang="fr-FR" sz="1200" i="1" dirty="0">
              <a:solidFill>
                <a:schemeClr val="tx2"/>
              </a:solidFill>
              <a:latin typeface="Batang" pitchFamily="18" charset="-127"/>
              <a:ea typeface="Batang" pitchFamily="18" charset="-127"/>
            </a:endParaRPr>
          </a:p>
        </p:txBody>
      </p:sp>
      <p:sp>
        <p:nvSpPr>
          <p:cNvPr id="12" name="Rectangle 3"/>
          <p:cNvSpPr txBox="1">
            <a:spLocks noChangeArrowheads="1"/>
          </p:cNvSpPr>
          <p:nvPr/>
        </p:nvSpPr>
        <p:spPr bwMode="auto">
          <a:xfrm>
            <a:off x="356637" y="2844230"/>
            <a:ext cx="6700197" cy="829327"/>
          </a:xfrm>
          <a:prstGeom prst="rect">
            <a:avLst/>
          </a:prstGeom>
          <a:solidFill>
            <a:schemeClr val="accent1"/>
          </a:solidFill>
          <a:ln w="9525">
            <a:noFill/>
            <a:miter lim="800000"/>
            <a:headEnd/>
            <a:tailEnd/>
          </a:ln>
          <a:effectLst/>
          <a:extLst/>
        </p:spPr>
        <p:txBody>
          <a:bodyPr lIns="98746" tIns="49373" rIns="98746" bIns="49373"/>
          <a:lstStyle>
            <a:lvl1pPr marL="0" indent="0" algn="ctr" defTabSz="987425" rtl="0" eaLnBrk="0" fontAlgn="base" hangingPunct="0">
              <a:spcBef>
                <a:spcPct val="20000"/>
              </a:spcBef>
              <a:spcAft>
                <a:spcPct val="0"/>
              </a:spcAft>
              <a:buNone/>
              <a:defRPr sz="3500">
                <a:solidFill>
                  <a:schemeClr val="tx1"/>
                </a:solidFill>
                <a:latin typeface="+mn-lt"/>
                <a:ea typeface="+mn-ea"/>
                <a:cs typeface="+mn-cs"/>
              </a:defRPr>
            </a:lvl1pPr>
            <a:lvl2pPr marL="457200" indent="0" algn="ctr" defTabSz="987425" rtl="0" eaLnBrk="0" fontAlgn="base" hangingPunct="0">
              <a:spcBef>
                <a:spcPct val="20000"/>
              </a:spcBef>
              <a:spcAft>
                <a:spcPct val="0"/>
              </a:spcAft>
              <a:buNone/>
              <a:defRPr sz="3000">
                <a:solidFill>
                  <a:schemeClr val="tx1"/>
                </a:solidFill>
                <a:latin typeface="+mn-lt"/>
              </a:defRPr>
            </a:lvl2pPr>
            <a:lvl3pPr marL="914400" indent="0" algn="ctr" defTabSz="987425" rtl="0" eaLnBrk="0" fontAlgn="base" hangingPunct="0">
              <a:spcBef>
                <a:spcPct val="20000"/>
              </a:spcBef>
              <a:spcAft>
                <a:spcPct val="0"/>
              </a:spcAft>
              <a:buNone/>
              <a:defRPr sz="2600">
                <a:solidFill>
                  <a:schemeClr val="tx1"/>
                </a:solidFill>
                <a:latin typeface="+mn-lt"/>
              </a:defRPr>
            </a:lvl3pPr>
            <a:lvl4pPr marL="1371600" indent="0" algn="ctr" defTabSz="987425" rtl="0" eaLnBrk="0" fontAlgn="base" hangingPunct="0">
              <a:spcBef>
                <a:spcPct val="20000"/>
              </a:spcBef>
              <a:spcAft>
                <a:spcPct val="0"/>
              </a:spcAft>
              <a:buNone/>
              <a:defRPr sz="2200">
                <a:solidFill>
                  <a:schemeClr val="tx1"/>
                </a:solidFill>
                <a:latin typeface="+mn-lt"/>
              </a:defRPr>
            </a:lvl4pPr>
            <a:lvl5pPr marL="1828800" indent="0" algn="ctr" defTabSz="987425" rtl="0" eaLnBrk="0" fontAlgn="base" hangingPunct="0">
              <a:spcBef>
                <a:spcPct val="20000"/>
              </a:spcBef>
              <a:spcAft>
                <a:spcPct val="0"/>
              </a:spcAft>
              <a:buNone/>
              <a:defRPr sz="2200">
                <a:solidFill>
                  <a:schemeClr val="tx1"/>
                </a:solidFill>
                <a:latin typeface="+mn-lt"/>
              </a:defRPr>
            </a:lvl5pPr>
            <a:lvl6pPr marL="2286000" indent="0" algn="ctr" defTabSz="987425" rtl="0" fontAlgn="base">
              <a:spcBef>
                <a:spcPct val="20000"/>
              </a:spcBef>
              <a:spcAft>
                <a:spcPct val="0"/>
              </a:spcAft>
              <a:buNone/>
              <a:defRPr sz="2200">
                <a:solidFill>
                  <a:schemeClr val="tx1"/>
                </a:solidFill>
                <a:latin typeface="+mn-lt"/>
              </a:defRPr>
            </a:lvl6pPr>
            <a:lvl7pPr marL="2743200" indent="0" algn="ctr" defTabSz="987425" rtl="0" fontAlgn="base">
              <a:spcBef>
                <a:spcPct val="20000"/>
              </a:spcBef>
              <a:spcAft>
                <a:spcPct val="0"/>
              </a:spcAft>
              <a:buNone/>
              <a:defRPr sz="2200">
                <a:solidFill>
                  <a:schemeClr val="tx1"/>
                </a:solidFill>
                <a:latin typeface="+mn-lt"/>
              </a:defRPr>
            </a:lvl7pPr>
            <a:lvl8pPr marL="3200400" indent="0" algn="ctr" defTabSz="987425" rtl="0" fontAlgn="base">
              <a:spcBef>
                <a:spcPct val="20000"/>
              </a:spcBef>
              <a:spcAft>
                <a:spcPct val="0"/>
              </a:spcAft>
              <a:buNone/>
              <a:defRPr sz="2200">
                <a:solidFill>
                  <a:schemeClr val="tx1"/>
                </a:solidFill>
                <a:latin typeface="+mn-lt"/>
              </a:defRPr>
            </a:lvl8pPr>
            <a:lvl9pPr marL="3657600" indent="0" algn="ctr" defTabSz="987425" rtl="0" fontAlgn="base">
              <a:spcBef>
                <a:spcPct val="20000"/>
              </a:spcBef>
              <a:spcAft>
                <a:spcPct val="0"/>
              </a:spcAft>
              <a:buNone/>
              <a:defRPr sz="2200">
                <a:solidFill>
                  <a:schemeClr val="tx1"/>
                </a:solidFill>
                <a:latin typeface="+mn-lt"/>
              </a:defRPr>
            </a:lvl9pPr>
          </a:lstStyle>
          <a:p>
            <a:pPr marL="1588" indent="-1588" algn="just" eaLnBrk="1" hangingPunct="1">
              <a:spcBef>
                <a:spcPct val="0"/>
              </a:spcBef>
              <a:defRPr/>
            </a:pPr>
            <a:r>
              <a:rPr lang="fr-FR" altLang="fr-FR" sz="1200" b="1" i="1" dirty="0">
                <a:solidFill>
                  <a:srgbClr val="FF0000"/>
                </a:solidFill>
                <a:latin typeface="Batang" panose="02030600000101010101" pitchFamily="18" charset="-127"/>
                <a:ea typeface="Batang" panose="02030600000101010101" pitchFamily="18" charset="-127"/>
              </a:rPr>
              <a:t>LE CONSEIL SYNDICAL </a:t>
            </a:r>
            <a:r>
              <a:rPr lang="fr-FR" altLang="fr-FR" sz="1200" i="1" dirty="0">
                <a:solidFill>
                  <a:srgbClr val="FF0000"/>
                </a:solidFill>
                <a:latin typeface="Batang" panose="02030600000101010101" pitchFamily="18" charset="-127"/>
                <a:ea typeface="Batang" panose="02030600000101010101" pitchFamily="18" charset="-127"/>
              </a:rPr>
              <a:t>(</a:t>
            </a:r>
            <a:r>
              <a:rPr lang="fr-FR" altLang="fr-FR" sz="1200" b="1" i="1" dirty="0">
                <a:solidFill>
                  <a:srgbClr val="FF0000"/>
                </a:solidFill>
                <a:latin typeface="Batang" panose="02030600000101010101" pitchFamily="18" charset="-127"/>
                <a:ea typeface="Batang" panose="02030600000101010101" pitchFamily="18" charset="-127"/>
              </a:rPr>
              <a:t>CS</a:t>
            </a:r>
            <a:r>
              <a:rPr lang="fr-FR" altLang="fr-FR" sz="1200" i="1" dirty="0">
                <a:solidFill>
                  <a:srgbClr val="FF0000"/>
                </a:solidFill>
                <a:latin typeface="Batang" panose="02030600000101010101" pitchFamily="18" charset="-127"/>
                <a:ea typeface="Batang" panose="02030600000101010101" pitchFamily="18" charset="-127"/>
              </a:rPr>
              <a:t>) </a:t>
            </a:r>
            <a:r>
              <a:rPr lang="fr-FR" altLang="fr-FR" sz="1200" b="1" i="1" dirty="0">
                <a:solidFill>
                  <a:srgbClr val="FF0000"/>
                </a:solidFill>
                <a:latin typeface="Batang" panose="02030600000101010101" pitchFamily="18" charset="-127"/>
                <a:ea typeface="Batang" panose="02030600000101010101" pitchFamily="18" charset="-127"/>
              </a:rPr>
              <a:t>Entité de contrôle</a:t>
            </a:r>
          </a:p>
          <a:p>
            <a:pPr marL="1588" indent="-1588" algn="just" eaLnBrk="1" hangingPunct="1">
              <a:spcBef>
                <a:spcPct val="0"/>
              </a:spcBef>
              <a:defRPr/>
            </a:pPr>
            <a:r>
              <a:rPr lang="fr-FR" altLang="fr-FR" sz="1200" i="1" kern="0" dirty="0" smtClean="0">
                <a:solidFill>
                  <a:srgbClr val="FF0000"/>
                </a:solidFill>
                <a:latin typeface="Batang" panose="02030600000101010101" pitchFamily="18" charset="-127"/>
                <a:ea typeface="Batang" panose="02030600000101010101" pitchFamily="18" charset="-127"/>
              </a:rPr>
              <a:t>C’est une représentation légale des copropriétaires, élue lors de chaque AG. Ce rôle est défini par les articles 22 à 27 du décret du 17 mars 1967. Le CS rend compte chaque année de l'exécution de sa mission  par un </a:t>
            </a:r>
            <a:r>
              <a:rPr lang="fr-FR" altLang="fr-FR" sz="1200" i="1" kern="0" dirty="0">
                <a:solidFill>
                  <a:srgbClr val="FF0000"/>
                </a:solidFill>
                <a:latin typeface="Batang" panose="02030600000101010101" pitchFamily="18" charset="-127"/>
                <a:ea typeface="Batang" panose="02030600000101010101" pitchFamily="18" charset="-127"/>
              </a:rPr>
              <a:t>rapport </a:t>
            </a:r>
            <a:r>
              <a:rPr lang="fr-FR" altLang="fr-FR" sz="1200" i="1" kern="0" dirty="0" smtClean="0">
                <a:solidFill>
                  <a:srgbClr val="FF0000"/>
                </a:solidFill>
                <a:latin typeface="Batang" panose="02030600000101010101" pitchFamily="18" charset="-127"/>
                <a:ea typeface="Batang" panose="02030600000101010101" pitchFamily="18" charset="-127"/>
              </a:rPr>
              <a:t>d’activités.</a:t>
            </a:r>
          </a:p>
        </p:txBody>
      </p:sp>
      <p:sp>
        <p:nvSpPr>
          <p:cNvPr id="16391" name="Rectangle 7"/>
          <p:cNvSpPr>
            <a:spLocks noChangeArrowheads="1"/>
          </p:cNvSpPr>
          <p:nvPr/>
        </p:nvSpPr>
        <p:spPr bwMode="auto">
          <a:xfrm>
            <a:off x="327025" y="512314"/>
            <a:ext cx="1790547"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ORGANISATION </a:t>
            </a:r>
          </a:p>
        </p:txBody>
      </p:sp>
      <p:sp>
        <p:nvSpPr>
          <p:cNvPr id="16411" name="Espace réservé du numéro de diapositive 1"/>
          <p:cNvSpPr>
            <a:spLocks noGrp="1"/>
          </p:cNvSpPr>
          <p:nvPr>
            <p:ph type="sldNum" sz="quarter" idx="12"/>
          </p:nvPr>
        </p:nvSpPr>
        <p:spPr>
          <a:xfrm>
            <a:off x="5519738" y="9701213"/>
            <a:ext cx="1679575" cy="723900"/>
          </a:xfrm>
          <a:noFill/>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endParaRPr lang="fr-FR" altLang="fr-FR" sz="1500" smtClean="0"/>
          </a:p>
          <a:p>
            <a:pPr algn="ctr" eaLnBrk="1" hangingPunct="1">
              <a:spcBef>
                <a:spcPct val="0"/>
              </a:spcBef>
              <a:buFontTx/>
              <a:buNone/>
            </a:pPr>
            <a:fld id="{302F569A-FEA5-47AC-8648-BC04A1EB473E}" type="slidenum">
              <a:rPr lang="fr-FR" altLang="fr-FR" sz="1500" smtClean="0"/>
              <a:pPr algn="ctr" eaLnBrk="1" hangingPunct="1">
                <a:spcBef>
                  <a:spcPct val="0"/>
                </a:spcBef>
                <a:buFontTx/>
                <a:buNone/>
              </a:pPr>
              <a:t>14</a:t>
            </a:fld>
            <a:endParaRPr lang="fr-FR" altLang="fr-FR" sz="1500" smtClean="0"/>
          </a:p>
        </p:txBody>
      </p:sp>
      <p:sp>
        <p:nvSpPr>
          <p:cNvPr id="28" name="Rectangle 7"/>
          <p:cNvSpPr>
            <a:spLocks noChangeArrowheads="1"/>
          </p:cNvSpPr>
          <p:nvPr/>
        </p:nvSpPr>
        <p:spPr bwMode="auto">
          <a:xfrm>
            <a:off x="330048" y="5076478"/>
            <a:ext cx="1974258"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CONSEIL SYNDICAL</a:t>
            </a:r>
          </a:p>
        </p:txBody>
      </p:sp>
      <p:sp>
        <p:nvSpPr>
          <p:cNvPr id="11" name="Rectangle 5"/>
          <p:cNvSpPr>
            <a:spLocks noChangeArrowheads="1"/>
          </p:cNvSpPr>
          <p:nvPr/>
        </p:nvSpPr>
        <p:spPr bwMode="auto">
          <a:xfrm>
            <a:off x="321279" y="5408642"/>
            <a:ext cx="6735555" cy="139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a:spcBef>
                <a:spcPct val="0"/>
              </a:spcBef>
              <a:buFontTx/>
              <a:buNone/>
            </a:pPr>
            <a:r>
              <a:rPr lang="fr-FR" altLang="fr-FR" sz="1200" b="1" i="1" u="sng" dirty="0">
                <a:latin typeface="Batang" pitchFamily="18" charset="-127"/>
                <a:ea typeface="Batang" pitchFamily="18" charset="-127"/>
                <a:cs typeface="Times New Roman" pitchFamily="18" charset="0"/>
              </a:rPr>
              <a:t>Rôle et </a:t>
            </a:r>
            <a:r>
              <a:rPr lang="fr-FR" altLang="fr-FR" sz="1200" b="1" i="1" u="sng" dirty="0" smtClean="0">
                <a:latin typeface="Batang" pitchFamily="18" charset="-127"/>
                <a:ea typeface="Batang" pitchFamily="18" charset="-127"/>
                <a:cs typeface="Times New Roman" pitchFamily="18" charset="0"/>
              </a:rPr>
              <a:t>Attributions</a:t>
            </a:r>
            <a:r>
              <a:rPr lang="fr-FR" altLang="fr-FR" sz="1200" b="1" i="1" dirty="0" smtClean="0">
                <a:latin typeface="Batang" pitchFamily="18" charset="-127"/>
                <a:ea typeface="Batang" pitchFamily="18" charset="-127"/>
                <a:cs typeface="Times New Roman" pitchFamily="18" charset="0"/>
              </a:rPr>
              <a:t> </a:t>
            </a:r>
            <a:r>
              <a:rPr lang="fr-FR" altLang="fr-FR" sz="1200" i="1" dirty="0" smtClean="0">
                <a:latin typeface="Batang" pitchFamily="18" charset="-127"/>
                <a:ea typeface="Batang" pitchFamily="18" charset="-127"/>
                <a:cs typeface="Times New Roman" pitchFamily="18" charset="0"/>
              </a:rPr>
              <a:t>donnés par le législateur : Le </a:t>
            </a:r>
            <a:r>
              <a:rPr lang="fr-FR" altLang="fr-FR" sz="1200" i="1" dirty="0">
                <a:latin typeface="Batang" pitchFamily="18" charset="-127"/>
                <a:ea typeface="Batang" pitchFamily="18" charset="-127"/>
                <a:cs typeface="Times New Roman" pitchFamily="18" charset="0"/>
              </a:rPr>
              <a:t>c</a:t>
            </a:r>
            <a:r>
              <a:rPr lang="fr-FR" altLang="fr-FR" sz="1200" i="1" dirty="0" smtClean="0">
                <a:latin typeface="Batang" pitchFamily="18" charset="-127"/>
                <a:ea typeface="Batang" pitchFamily="18" charset="-127"/>
                <a:cs typeface="Times New Roman" pitchFamily="18" charset="0"/>
              </a:rPr>
              <a:t>onseil </a:t>
            </a:r>
            <a:r>
              <a:rPr lang="fr-FR" altLang="fr-FR" sz="1200" i="1" dirty="0">
                <a:latin typeface="Batang" pitchFamily="18" charset="-127"/>
                <a:ea typeface="Batang" pitchFamily="18" charset="-127"/>
                <a:cs typeface="Times New Roman" pitchFamily="18" charset="0"/>
              </a:rPr>
              <a:t>s</a:t>
            </a:r>
            <a:r>
              <a:rPr lang="fr-FR" altLang="fr-FR" sz="1200" i="1" dirty="0" smtClean="0">
                <a:latin typeface="Batang" pitchFamily="18" charset="-127"/>
                <a:ea typeface="Batang" pitchFamily="18" charset="-127"/>
                <a:cs typeface="Times New Roman" pitchFamily="18" charset="0"/>
              </a:rPr>
              <a:t>yndical </a:t>
            </a:r>
            <a:r>
              <a:rPr lang="fr-FR" altLang="fr-FR" sz="1200" i="1" dirty="0">
                <a:latin typeface="Batang" pitchFamily="18" charset="-127"/>
                <a:ea typeface="Batang" pitchFamily="18" charset="-127"/>
                <a:cs typeface="Times New Roman" pitchFamily="18" charset="0"/>
              </a:rPr>
              <a:t>est élu en </a:t>
            </a:r>
            <a:r>
              <a:rPr lang="fr-FR" altLang="fr-FR" sz="1200" i="1" dirty="0" smtClean="0">
                <a:latin typeface="Batang" pitchFamily="18" charset="-127"/>
                <a:ea typeface="Batang" pitchFamily="18" charset="-127"/>
                <a:cs typeface="Times New Roman" pitchFamily="18" charset="0"/>
              </a:rPr>
              <a:t>vu </a:t>
            </a:r>
            <a:r>
              <a:rPr lang="fr-FR" altLang="fr-FR" sz="1200" i="1" dirty="0">
                <a:latin typeface="Batang" pitchFamily="18" charset="-127"/>
                <a:ea typeface="Batang" pitchFamily="18" charset="-127"/>
                <a:cs typeface="Times New Roman" pitchFamily="18" charset="0"/>
              </a:rPr>
              <a:t>d'assister le syndic et de contrôler sa </a:t>
            </a:r>
            <a:r>
              <a:rPr lang="fr-FR" altLang="fr-FR" sz="1200" i="1" dirty="0" smtClean="0">
                <a:latin typeface="Batang" pitchFamily="18" charset="-127"/>
                <a:ea typeface="Batang" pitchFamily="18" charset="-127"/>
                <a:cs typeface="Times New Roman" pitchFamily="18" charset="0"/>
              </a:rPr>
              <a:t>gestion. Donner son </a:t>
            </a:r>
            <a:r>
              <a:rPr lang="fr-FR" altLang="fr-FR" sz="1200" i="1" dirty="0">
                <a:latin typeface="Batang" pitchFamily="18" charset="-127"/>
                <a:ea typeface="Batang" pitchFamily="18" charset="-127"/>
                <a:cs typeface="Times New Roman" pitchFamily="18" charset="0"/>
              </a:rPr>
              <a:t>avis au syndic ou à l'Assemblée Générale sur les questions pour lesquelles il est consulté ou dont il se saisit lui-même. </a:t>
            </a:r>
            <a:r>
              <a:rPr lang="fr-FR" altLang="fr-FR" sz="1200" i="1" dirty="0" smtClean="0">
                <a:latin typeface="Batang" pitchFamily="18" charset="-127"/>
                <a:ea typeface="Batang" pitchFamily="18" charset="-127"/>
                <a:cs typeface="Times New Roman" pitchFamily="18" charset="0"/>
              </a:rPr>
              <a:t>Contrôler la comptabilité, </a:t>
            </a:r>
            <a:r>
              <a:rPr lang="fr-FR" altLang="fr-FR" sz="1200" i="1" dirty="0">
                <a:latin typeface="Batang" pitchFamily="18" charset="-127"/>
                <a:ea typeface="Batang" pitchFamily="18" charset="-127"/>
                <a:cs typeface="Times New Roman" pitchFamily="18" charset="0"/>
              </a:rPr>
              <a:t>la répartition des dépenses, les conditions dans lesquelles sont passés et exécutés les marchés et tous les contrats</a:t>
            </a:r>
            <a:r>
              <a:rPr lang="fr-FR" altLang="fr-FR" sz="1200" i="1" dirty="0" smtClean="0">
                <a:latin typeface="Batang" pitchFamily="18" charset="-127"/>
                <a:ea typeface="Batang" pitchFamily="18" charset="-127"/>
                <a:cs typeface="Times New Roman" pitchFamily="18" charset="0"/>
              </a:rPr>
              <a:t>. </a:t>
            </a:r>
          </a:p>
          <a:p>
            <a:pPr algn="just">
              <a:spcBef>
                <a:spcPct val="0"/>
              </a:spcBef>
              <a:buFontTx/>
              <a:buNone/>
            </a:pPr>
            <a:r>
              <a:rPr lang="fr-FR" altLang="fr-FR" sz="1200" i="1" dirty="0" smtClean="0">
                <a:latin typeface="Batang" pitchFamily="18" charset="-127"/>
                <a:ea typeface="Batang" pitchFamily="18" charset="-127"/>
                <a:cs typeface="Times New Roman" pitchFamily="18" charset="0"/>
              </a:rPr>
              <a:t>Les </a:t>
            </a:r>
            <a:r>
              <a:rPr lang="fr-FR" altLang="fr-FR" sz="1200" i="1" dirty="0">
                <a:latin typeface="Batang" pitchFamily="18" charset="-127"/>
                <a:ea typeface="Batang" pitchFamily="18" charset="-127"/>
                <a:cs typeface="Times New Roman" pitchFamily="18" charset="0"/>
              </a:rPr>
              <a:t>fonctions de Président et des membres du Conseil Syndical ne donne pas lieu à rémunération</a:t>
            </a:r>
            <a:r>
              <a:rPr lang="fr-FR" altLang="fr-FR" sz="1200" i="1" dirty="0" smtClean="0">
                <a:latin typeface="Batang" pitchFamily="18" charset="-127"/>
                <a:ea typeface="Batang" pitchFamily="18" charset="-127"/>
                <a:cs typeface="Times New Roman" pitchFamily="18" charset="0"/>
              </a:rPr>
              <a:t>.</a:t>
            </a:r>
          </a:p>
        </p:txBody>
      </p:sp>
      <p:pic>
        <p:nvPicPr>
          <p:cNvPr id="17" name="Picture 13" descr="BIT08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372" y="7020694"/>
            <a:ext cx="560504" cy="29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5"/>
          <p:cNvSpPr>
            <a:spLocks noChangeArrowheads="1"/>
          </p:cNvSpPr>
          <p:nvPr/>
        </p:nvSpPr>
        <p:spPr bwMode="auto">
          <a:xfrm>
            <a:off x="277169" y="7383044"/>
            <a:ext cx="6740746"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a:latin typeface="Batang" pitchFamily="18" charset="-127"/>
                <a:ea typeface="Batang" pitchFamily="18" charset="-127"/>
              </a:rPr>
              <a:t>Vos questions</a:t>
            </a:r>
            <a:r>
              <a:rPr lang="fr-FR" altLang="fr-FR" sz="1200" i="1" dirty="0">
                <a:latin typeface="Batang" pitchFamily="18" charset="-127"/>
                <a:ea typeface="Batang" pitchFamily="18" charset="-127"/>
              </a:rPr>
              <a:t> : </a:t>
            </a:r>
          </a:p>
          <a:p>
            <a:pPr algn="just" eaLnBrk="1" hangingPunct="1">
              <a:spcBef>
                <a:spcPct val="0"/>
              </a:spcBef>
              <a:buFontTx/>
              <a:buNone/>
            </a:pPr>
            <a:r>
              <a:rPr lang="fr-FR" altLang="fr-FR" sz="1200" i="1" dirty="0">
                <a:latin typeface="Batang" pitchFamily="18" charset="-127"/>
                <a:ea typeface="Batang" pitchFamily="18" charset="-127"/>
              </a:rPr>
              <a:t>Pour les affaires courantes, le </a:t>
            </a:r>
            <a:r>
              <a:rPr lang="fr-FR" altLang="fr-FR" sz="1200" i="1" dirty="0" smtClean="0">
                <a:latin typeface="Batang" pitchFamily="18" charset="-127"/>
                <a:ea typeface="Batang" pitchFamily="18" charset="-127"/>
              </a:rPr>
              <a:t>Conseil </a:t>
            </a:r>
            <a:r>
              <a:rPr lang="fr-FR" altLang="fr-FR" sz="1200" i="1" dirty="0">
                <a:latin typeface="Batang" pitchFamily="18" charset="-127"/>
                <a:ea typeface="Batang" pitchFamily="18" charset="-127"/>
              </a:rPr>
              <a:t>S</a:t>
            </a:r>
            <a:r>
              <a:rPr lang="fr-FR" altLang="fr-FR" sz="1200" i="1" dirty="0" smtClean="0">
                <a:latin typeface="Batang" pitchFamily="18" charset="-127"/>
                <a:ea typeface="Batang" pitchFamily="18" charset="-127"/>
              </a:rPr>
              <a:t>yndical </a:t>
            </a:r>
            <a:r>
              <a:rPr lang="fr-FR" altLang="fr-FR" sz="1200" i="1" dirty="0">
                <a:latin typeface="Batang" pitchFamily="18" charset="-127"/>
                <a:ea typeface="Batang" pitchFamily="18" charset="-127"/>
              </a:rPr>
              <a:t>débattra de la question posée au cours du C</a:t>
            </a:r>
            <a:r>
              <a:rPr lang="fr-FR" altLang="fr-FR" sz="1200" i="1" dirty="0" smtClean="0">
                <a:latin typeface="Batang" pitchFamily="18" charset="-127"/>
                <a:ea typeface="Batang" pitchFamily="18" charset="-127"/>
              </a:rPr>
              <a:t>onseil Syndical </a:t>
            </a:r>
            <a:r>
              <a:rPr lang="fr-FR" altLang="fr-FR" sz="1200" i="1" dirty="0">
                <a:latin typeface="Batang" pitchFamily="18" charset="-127"/>
                <a:ea typeface="Batang" pitchFamily="18" charset="-127"/>
              </a:rPr>
              <a:t>suivant la réception de votre </a:t>
            </a:r>
            <a:r>
              <a:rPr lang="fr-FR" altLang="fr-FR" sz="1200" i="1" dirty="0" smtClean="0">
                <a:latin typeface="Batang" pitchFamily="18" charset="-127"/>
                <a:ea typeface="Batang" pitchFamily="18" charset="-127"/>
              </a:rPr>
              <a:t>courrier ou </a:t>
            </a:r>
            <a:r>
              <a:rPr lang="fr-FR" altLang="fr-FR" sz="1200" i="1" dirty="0">
                <a:latin typeface="Batang" pitchFamily="18" charset="-127"/>
                <a:ea typeface="Batang" pitchFamily="18" charset="-127"/>
              </a:rPr>
              <a:t>avec le syndic, avant de vous adresser ou de vous faire adresser par le </a:t>
            </a:r>
            <a:r>
              <a:rPr lang="fr-FR" altLang="fr-FR" sz="1200" i="1" dirty="0" smtClean="0">
                <a:latin typeface="Batang" pitchFamily="18" charset="-127"/>
                <a:ea typeface="Batang" pitchFamily="18" charset="-127"/>
              </a:rPr>
              <a:t>syndic une réponse (réunion mensuelle).</a:t>
            </a:r>
            <a:endParaRPr lang="fr-FR" altLang="fr-FR" sz="1200" i="1" dirty="0">
              <a:latin typeface="Batang" pitchFamily="18" charset="-127"/>
              <a:ea typeface="Batang" pitchFamily="18" charset="-127"/>
            </a:endParaRPr>
          </a:p>
        </p:txBody>
      </p:sp>
      <p:sp>
        <p:nvSpPr>
          <p:cNvPr id="21" name="Rectangle 7"/>
          <p:cNvSpPr>
            <a:spLocks noChangeArrowheads="1"/>
          </p:cNvSpPr>
          <p:nvPr/>
        </p:nvSpPr>
        <p:spPr bwMode="auto">
          <a:xfrm>
            <a:off x="1008162" y="9287956"/>
            <a:ext cx="4951750" cy="469042"/>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200" b="1" spc="100" dirty="0">
                <a:latin typeface="+mj-lt"/>
                <a:ea typeface="Batang" pitchFamily="18" charset="-127"/>
              </a:rPr>
              <a:t>AIDEZ VOTRE CONSEIL </a:t>
            </a:r>
            <a:r>
              <a:rPr lang="fr-FR" altLang="fr-FR" sz="1200" b="1" spc="100" dirty="0" smtClean="0">
                <a:latin typeface="+mj-lt"/>
                <a:ea typeface="Batang" pitchFamily="18" charset="-127"/>
              </a:rPr>
              <a:t>SYNDICAL – DEVENEZ </a:t>
            </a:r>
            <a:r>
              <a:rPr lang="fr-FR" altLang="fr-FR" sz="1200" b="1" spc="100" dirty="0">
                <a:latin typeface="+mj-lt"/>
                <a:ea typeface="Batang" pitchFamily="18" charset="-127"/>
              </a:rPr>
              <a:t>MEMBRE </a:t>
            </a:r>
            <a:r>
              <a:rPr lang="fr-FR" altLang="fr-FR" sz="1200" b="1" spc="100" dirty="0" smtClean="0">
                <a:latin typeface="+mj-lt"/>
                <a:ea typeface="Batang" pitchFamily="18" charset="-127"/>
              </a:rPr>
              <a:t/>
            </a:r>
            <a:br>
              <a:rPr lang="fr-FR" altLang="fr-FR" sz="1200" b="1" spc="100" dirty="0" smtClean="0">
                <a:latin typeface="+mj-lt"/>
                <a:ea typeface="Batang" pitchFamily="18" charset="-127"/>
              </a:rPr>
            </a:br>
            <a:r>
              <a:rPr lang="fr-FR" altLang="fr-FR" sz="1200" b="1" spc="100" dirty="0" smtClean="0">
                <a:latin typeface="+mj-lt"/>
                <a:ea typeface="Batang" pitchFamily="18" charset="-127"/>
              </a:rPr>
              <a:t>DU PROCHAIN CONSEIL SYNDICAL</a:t>
            </a:r>
            <a:endParaRPr lang="fr-FR" altLang="fr-FR" sz="1200" b="1" spc="100" dirty="0">
              <a:latin typeface="+mj-lt"/>
              <a:ea typeface="Batang" pitchFamily="18" charset="-127"/>
            </a:endParaRPr>
          </a:p>
        </p:txBody>
      </p:sp>
      <p:sp>
        <p:nvSpPr>
          <p:cNvPr id="13" name="Rectangle 7"/>
          <p:cNvSpPr>
            <a:spLocks noChangeArrowheads="1"/>
          </p:cNvSpPr>
          <p:nvPr/>
        </p:nvSpPr>
        <p:spPr bwMode="auto">
          <a:xfrm>
            <a:off x="352372" y="8396262"/>
            <a:ext cx="6560446" cy="653708"/>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200" b="1" spc="100" dirty="0" smtClean="0">
                <a:latin typeface="+mj-lt"/>
                <a:ea typeface="Batang" pitchFamily="18" charset="-127"/>
              </a:rPr>
              <a:t>RETROUVEZ CE CONDENSÉ (téléchargeable et/ou imprimable) AVEC LES RÉSOLUTIONS VOTÉES EN ASSEMBLÉE GÉNÉRALE SUR LE SITE INTERNET : cottage78.fr</a:t>
            </a:r>
            <a:endParaRPr lang="fr-FR" altLang="fr-FR" sz="1200" b="1" spc="100" dirty="0">
              <a:latin typeface="+mj-lt"/>
              <a:ea typeface="Batang" pitchFamily="18" charset="-127"/>
            </a:endParaRPr>
          </a:p>
        </p:txBody>
      </p:sp>
    </p:spTree>
    <p:extLst>
      <p:ext uri="{BB962C8B-B14F-4D97-AF65-F5344CB8AC3E}">
        <p14:creationId xmlns:p14="http://schemas.microsoft.com/office/powerpoint/2010/main" val="1261959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211811" y="1620094"/>
            <a:ext cx="5256584" cy="2131036"/>
          </a:xfrm>
          <a:prstGeom prst="rect">
            <a:avLst/>
          </a:prstGeom>
          <a:solidFill>
            <a:srgbClr val="FFFF00"/>
          </a:solidFill>
          <a:ln>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4400" b="1" spc="100" dirty="0" smtClean="0">
                <a:latin typeface="Batang" panose="02030600000101010101" pitchFamily="18" charset="-127"/>
                <a:ea typeface="Batang" panose="02030600000101010101" pitchFamily="18" charset="-127"/>
              </a:rPr>
              <a:t>LES</a:t>
            </a:r>
          </a:p>
          <a:p>
            <a:pPr algn="ctr" eaLnBrk="1" hangingPunct="1">
              <a:spcBef>
                <a:spcPct val="0"/>
              </a:spcBef>
              <a:buFontTx/>
              <a:buNone/>
            </a:pPr>
            <a:r>
              <a:rPr lang="fr-FR" altLang="fr-FR" sz="4400" b="1" spc="100" dirty="0" smtClean="0">
                <a:latin typeface="Batang" panose="02030600000101010101" pitchFamily="18" charset="-127"/>
                <a:ea typeface="Batang" panose="02030600000101010101" pitchFamily="18" charset="-127"/>
              </a:rPr>
              <a:t>ASSEMBLÉES </a:t>
            </a:r>
            <a:r>
              <a:rPr lang="fr-FR" altLang="fr-FR" sz="4400" b="1" spc="100" dirty="0">
                <a:latin typeface="Batang" panose="02030600000101010101" pitchFamily="18" charset="-127"/>
                <a:ea typeface="Batang" panose="02030600000101010101" pitchFamily="18" charset="-127"/>
              </a:rPr>
              <a:t>GÉNÉRALES</a:t>
            </a:r>
          </a:p>
        </p:txBody>
      </p:sp>
      <p:grpSp>
        <p:nvGrpSpPr>
          <p:cNvPr id="5" name="Groupe 4"/>
          <p:cNvGrpSpPr/>
          <p:nvPr/>
        </p:nvGrpSpPr>
        <p:grpSpPr>
          <a:xfrm>
            <a:off x="1943819" y="4609148"/>
            <a:ext cx="4752975" cy="1475442"/>
            <a:chOff x="1078065" y="6067151"/>
            <a:chExt cx="4752975" cy="1439863"/>
          </a:xfrm>
        </p:grpSpPr>
        <p:sp>
          <p:nvSpPr>
            <p:cNvPr id="7" name="AutoShape 20"/>
            <p:cNvSpPr>
              <a:spLocks noChangeArrowheads="1"/>
            </p:cNvSpPr>
            <p:nvPr/>
          </p:nvSpPr>
          <p:spPr bwMode="auto">
            <a:xfrm>
              <a:off x="1078065" y="6067151"/>
              <a:ext cx="4752975" cy="1439863"/>
            </a:xfrm>
            <a:prstGeom prst="horizontalScroll">
              <a:avLst>
                <a:gd name="adj" fmla="val 12500"/>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200" i="1">
                <a:latin typeface="Batang" pitchFamily="18" charset="-127"/>
                <a:ea typeface="Batang" pitchFamily="18" charset="-127"/>
              </a:endParaRPr>
            </a:p>
          </p:txBody>
        </p:sp>
        <p:grpSp>
          <p:nvGrpSpPr>
            <p:cNvPr id="8" name="Groupe 7"/>
            <p:cNvGrpSpPr/>
            <p:nvPr/>
          </p:nvGrpSpPr>
          <p:grpSpPr>
            <a:xfrm>
              <a:off x="4659311" y="6306069"/>
              <a:ext cx="855663" cy="962025"/>
              <a:chOff x="3989338" y="579116"/>
              <a:chExt cx="855663" cy="962025"/>
            </a:xfrm>
          </p:grpSpPr>
          <p:pic>
            <p:nvPicPr>
              <p:cNvPr id="10" name="Picture 19" descr="M-2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9338" y="579116"/>
                <a:ext cx="8382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4"/>
              <p:cNvSpPr txBox="1">
                <a:spLocks noChangeArrowheads="1"/>
              </p:cNvSpPr>
              <p:nvPr/>
            </p:nvSpPr>
            <p:spPr bwMode="auto">
              <a:xfrm rot="669893">
                <a:off x="4413201" y="1122041"/>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50000"/>
                  </a:spcBef>
                  <a:buFontTx/>
                  <a:buNone/>
                </a:pPr>
                <a:r>
                  <a:rPr lang="fr-FR" altLang="fr-FR" sz="1000" dirty="0"/>
                  <a:t>OUI</a:t>
                </a:r>
              </a:p>
            </p:txBody>
          </p:sp>
        </p:grpSp>
        <p:sp>
          <p:nvSpPr>
            <p:cNvPr id="9" name="Rectangle 23"/>
            <p:cNvSpPr>
              <a:spLocks noChangeArrowheads="1"/>
            </p:cNvSpPr>
            <p:nvPr/>
          </p:nvSpPr>
          <p:spPr bwMode="auto">
            <a:xfrm>
              <a:off x="3670465" y="6380032"/>
              <a:ext cx="929224" cy="40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i="1" u="sng" dirty="0" smtClean="0">
                  <a:solidFill>
                    <a:srgbClr val="FF0000"/>
                  </a:solidFill>
                  <a:latin typeface="Batang" pitchFamily="18" charset="-127"/>
                  <a:ea typeface="Batang" pitchFamily="18" charset="-127"/>
                </a:rPr>
                <a:t>ADOPTÉ</a:t>
              </a:r>
              <a:endParaRPr lang="fr-FR" altLang="fr-FR" sz="1200" b="1" i="1" u="sng" dirty="0">
                <a:solidFill>
                  <a:srgbClr val="FF0000"/>
                </a:solidFill>
                <a:latin typeface="Batang" pitchFamily="18" charset="-127"/>
                <a:ea typeface="Batang" pitchFamily="18" charset="-127"/>
              </a:endParaRPr>
            </a:p>
          </p:txBody>
        </p:sp>
      </p:grpSp>
      <p:grpSp>
        <p:nvGrpSpPr>
          <p:cNvPr id="13" name="Groupe 12"/>
          <p:cNvGrpSpPr/>
          <p:nvPr/>
        </p:nvGrpSpPr>
        <p:grpSpPr>
          <a:xfrm>
            <a:off x="432098" y="7020694"/>
            <a:ext cx="4752975" cy="1384117"/>
            <a:chOff x="496886" y="8078739"/>
            <a:chExt cx="4752975" cy="1343774"/>
          </a:xfrm>
        </p:grpSpPr>
        <p:grpSp>
          <p:nvGrpSpPr>
            <p:cNvPr id="15" name="Groupe 14"/>
            <p:cNvGrpSpPr/>
            <p:nvPr/>
          </p:nvGrpSpPr>
          <p:grpSpPr>
            <a:xfrm>
              <a:off x="496886" y="8078739"/>
              <a:ext cx="4752975" cy="1343774"/>
              <a:chOff x="957262" y="8084675"/>
              <a:chExt cx="4752975" cy="1560017"/>
            </a:xfrm>
          </p:grpSpPr>
          <p:sp>
            <p:nvSpPr>
              <p:cNvPr id="17" name="AutoShape 20"/>
              <p:cNvSpPr>
                <a:spLocks noChangeArrowheads="1"/>
              </p:cNvSpPr>
              <p:nvPr/>
            </p:nvSpPr>
            <p:spPr bwMode="auto">
              <a:xfrm>
                <a:off x="957262" y="8084675"/>
                <a:ext cx="4752975" cy="1560017"/>
              </a:xfrm>
              <a:prstGeom prst="horizontalScroll">
                <a:avLst>
                  <a:gd name="adj" fmla="val 12500"/>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200" i="1">
                  <a:latin typeface="Batang" pitchFamily="18" charset="-127"/>
                  <a:ea typeface="Batang" pitchFamily="18" charset="-127"/>
                </a:endParaRPr>
              </a:p>
            </p:txBody>
          </p:sp>
          <p:pic>
            <p:nvPicPr>
              <p:cNvPr id="18" name="Picture 16" descr="M-2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4062" y="8300575"/>
                <a:ext cx="95091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29"/>
              <p:cNvSpPr txBox="1">
                <a:spLocks noChangeArrowheads="1"/>
              </p:cNvSpPr>
              <p:nvPr/>
            </p:nvSpPr>
            <p:spPr bwMode="auto">
              <a:xfrm>
                <a:off x="3528135" y="8391015"/>
                <a:ext cx="919696" cy="31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i="1" dirty="0">
                    <a:solidFill>
                      <a:srgbClr val="0066FF"/>
                    </a:solidFill>
                    <a:latin typeface="Batang" pitchFamily="18" charset="-127"/>
                    <a:ea typeface="Batang" pitchFamily="18" charset="-127"/>
                  </a:rPr>
                  <a:t>R</a:t>
                </a:r>
                <a:r>
                  <a:rPr lang="fr-FR" altLang="fr-FR" sz="1200" b="1" i="1" dirty="0" smtClean="0">
                    <a:solidFill>
                      <a:srgbClr val="0066FF"/>
                    </a:solidFill>
                    <a:latin typeface="Batang" pitchFamily="18" charset="-127"/>
                    <a:ea typeface="Batang" pitchFamily="18" charset="-127"/>
                  </a:rPr>
                  <a:t>EFUSÉ</a:t>
                </a:r>
                <a:endParaRPr lang="fr-FR" altLang="fr-FR" sz="1200" b="1" i="1" dirty="0">
                  <a:solidFill>
                    <a:srgbClr val="0066FF"/>
                  </a:solidFill>
                  <a:latin typeface="Batang" pitchFamily="18" charset="-127"/>
                  <a:ea typeface="Batang" pitchFamily="18" charset="-127"/>
                </a:endParaRPr>
              </a:p>
            </p:txBody>
          </p:sp>
        </p:grpSp>
        <p:sp>
          <p:nvSpPr>
            <p:cNvPr id="16" name="ZoneTexte 31"/>
            <p:cNvSpPr txBox="1">
              <a:spLocks noChangeArrowheads="1"/>
            </p:cNvSpPr>
            <p:nvPr/>
          </p:nvSpPr>
          <p:spPr bwMode="auto">
            <a:xfrm rot="1117033">
              <a:off x="4496007" y="8668571"/>
              <a:ext cx="53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400" dirty="0">
                  <a:solidFill>
                    <a:srgbClr val="FF0000"/>
                  </a:solidFill>
                </a:rPr>
                <a:t>non</a:t>
              </a:r>
            </a:p>
          </p:txBody>
        </p:sp>
      </p:grpSp>
    </p:spTree>
    <p:extLst>
      <p:ext uri="{BB962C8B-B14F-4D97-AF65-F5344CB8AC3E}">
        <p14:creationId xmlns:p14="http://schemas.microsoft.com/office/powerpoint/2010/main" val="2271661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ZoneTexte 4"/>
          <p:cNvSpPr txBox="1">
            <a:spLocks noChangeArrowheads="1"/>
          </p:cNvSpPr>
          <p:nvPr/>
        </p:nvSpPr>
        <p:spPr bwMode="auto">
          <a:xfrm>
            <a:off x="360091" y="2547481"/>
            <a:ext cx="648072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marL="0" indent="0" eaLnBrk="1" hangingPunct="1">
              <a:spcBef>
                <a:spcPct val="0"/>
              </a:spcBef>
              <a:buNone/>
              <a:tabLst>
                <a:tab pos="185738" algn="l"/>
                <a:tab pos="714375" algn="l"/>
              </a:tabLst>
            </a:pPr>
            <a:r>
              <a:rPr lang="fr-FR" altLang="fr-FR" sz="1400" dirty="0" smtClean="0">
                <a:latin typeface="+mn-lt"/>
                <a:cs typeface="Arial" panose="020B0604020202020204" pitchFamily="34" charset="0"/>
              </a:rPr>
              <a:t>1. N°15. Clause d’aggravation des charges.</a:t>
            </a:r>
          </a:p>
          <a:p>
            <a:pPr marL="0" indent="0" eaLnBrk="1" hangingPunct="1">
              <a:spcBef>
                <a:spcPct val="0"/>
              </a:spcBef>
              <a:buNone/>
              <a:tabLst>
                <a:tab pos="185738" algn="l"/>
                <a:tab pos="714375" algn="l"/>
              </a:tabLst>
            </a:pPr>
            <a:endParaRPr lang="fr-FR" altLang="fr-FR" sz="1400" dirty="0" smtClean="0">
              <a:latin typeface="+mn-lt"/>
              <a:cs typeface="Arial" panose="020B0604020202020204" pitchFamily="34" charset="0"/>
            </a:endParaRPr>
          </a:p>
          <a:p>
            <a:pPr marL="0" indent="0" eaLnBrk="1" hangingPunct="1">
              <a:spcBef>
                <a:spcPct val="0"/>
              </a:spcBef>
              <a:buNone/>
              <a:tabLst>
                <a:tab pos="185738" algn="l"/>
                <a:tab pos="714375" algn="l"/>
              </a:tabLst>
            </a:pPr>
            <a:r>
              <a:rPr lang="fr-FR" altLang="fr-FR" sz="1400" dirty="0" smtClean="0">
                <a:latin typeface="+mn-lt"/>
                <a:cs typeface="Arial" panose="020B0604020202020204" pitchFamily="34" charset="0"/>
              </a:rPr>
              <a:t>2. N°16. Assurance Multirisques.</a:t>
            </a:r>
          </a:p>
          <a:p>
            <a:pPr marL="0" indent="0" eaLnBrk="1" hangingPunct="1">
              <a:spcBef>
                <a:spcPct val="0"/>
              </a:spcBef>
              <a:buNone/>
              <a:tabLst>
                <a:tab pos="185738" algn="l"/>
                <a:tab pos="714375" algn="l"/>
              </a:tabLst>
            </a:pPr>
            <a:endParaRPr lang="fr-FR" altLang="fr-FR" sz="1400" dirty="0">
              <a:latin typeface="+mn-lt"/>
              <a:cs typeface="Arial" panose="020B0604020202020204" pitchFamily="34" charset="0"/>
            </a:endParaRPr>
          </a:p>
          <a:p>
            <a:pPr marL="0" indent="0" algn="just">
              <a:spcBef>
                <a:spcPct val="0"/>
              </a:spcBef>
              <a:buFontTx/>
              <a:buNone/>
              <a:tabLst>
                <a:tab pos="185738" algn="l"/>
                <a:tab pos="714375" algn="l"/>
              </a:tabLst>
            </a:pPr>
            <a:r>
              <a:rPr lang="fr-FR" altLang="fr-FR" sz="1400" dirty="0" smtClean="0">
                <a:latin typeface="+mn-lt"/>
                <a:cs typeface="Arial" panose="020B0604020202020204" pitchFamily="34" charset="0"/>
              </a:rPr>
              <a:t>3.	N°19.</a:t>
            </a:r>
            <a:r>
              <a:rPr lang="fr-FR" altLang="fr-FR" sz="1400" dirty="0" smtClean="0">
                <a:latin typeface="+mn-lt"/>
                <a:ea typeface="Batang" pitchFamily="18" charset="-127"/>
                <a:cs typeface="Arial" panose="020B0604020202020204" pitchFamily="34" charset="0"/>
              </a:rPr>
              <a:t> </a:t>
            </a:r>
            <a:r>
              <a:rPr lang="fr-FR" altLang="fr-FR" sz="1400" dirty="0">
                <a:latin typeface="+mn-lt"/>
                <a:ea typeface="Batang" pitchFamily="18" charset="-127"/>
                <a:cs typeface="Arial" panose="020B0604020202020204" pitchFamily="34" charset="0"/>
              </a:rPr>
              <a:t>Autorisation permanente accordée à la Police et à la Gendarmerie </a:t>
            </a:r>
            <a:r>
              <a:rPr lang="fr-FR" altLang="fr-FR" sz="1400" dirty="0" smtClean="0">
                <a:latin typeface="+mn-lt"/>
                <a:ea typeface="Batang" pitchFamily="18" charset="-127"/>
                <a:cs typeface="Arial" panose="020B0604020202020204" pitchFamily="34" charset="0"/>
              </a:rPr>
              <a:t>  		Nationales </a:t>
            </a:r>
            <a:r>
              <a:rPr lang="fr-FR" altLang="fr-FR" sz="1400" dirty="0">
                <a:latin typeface="+mn-lt"/>
                <a:ea typeface="Batang" pitchFamily="18" charset="-127"/>
                <a:cs typeface="Arial" panose="020B0604020202020204" pitchFamily="34" charset="0"/>
              </a:rPr>
              <a:t>de pénétrer dans les parties communes de </a:t>
            </a:r>
            <a:r>
              <a:rPr lang="fr-FR" altLang="fr-FR" sz="1400" dirty="0" smtClean="0">
                <a:latin typeface="+mn-lt"/>
                <a:ea typeface="Batang" pitchFamily="18" charset="-127"/>
                <a:cs typeface="Arial" panose="020B0604020202020204" pitchFamily="34" charset="0"/>
              </a:rPr>
              <a:t>l’immeuble</a:t>
            </a:r>
            <a:r>
              <a:rPr lang="fr-FR" altLang="fr-FR" sz="1400" i="1" dirty="0" smtClean="0">
                <a:latin typeface="+mn-lt"/>
                <a:ea typeface="Batang" pitchFamily="18" charset="-127"/>
                <a:cs typeface="Arial" panose="020B0604020202020204" pitchFamily="34" charset="0"/>
              </a:rPr>
              <a:t>.</a:t>
            </a:r>
            <a:endParaRPr lang="fr-FR" altLang="fr-FR" sz="1400" dirty="0" smtClean="0">
              <a:latin typeface="+mn-lt"/>
              <a:cs typeface="Arial" panose="020B0604020202020204" pitchFamily="34" charset="0"/>
            </a:endParaRPr>
          </a:p>
          <a:p>
            <a:pPr marL="0" indent="0" eaLnBrk="1" hangingPunct="1">
              <a:spcBef>
                <a:spcPct val="0"/>
              </a:spcBef>
              <a:buFontTx/>
              <a:buAutoNum type="arabicPeriod"/>
              <a:tabLst>
                <a:tab pos="185738" algn="l"/>
                <a:tab pos="714375" algn="l"/>
              </a:tabLst>
            </a:pPr>
            <a:endParaRPr lang="fr-FR" altLang="fr-FR" sz="1400" dirty="0">
              <a:latin typeface="+mn-lt"/>
              <a:cs typeface="Arial" panose="020B0604020202020204" pitchFamily="34" charset="0"/>
            </a:endParaRPr>
          </a:p>
          <a:p>
            <a:pPr marL="0" indent="0" eaLnBrk="1" hangingPunct="1">
              <a:spcBef>
                <a:spcPct val="0"/>
              </a:spcBef>
              <a:buNone/>
              <a:tabLst>
                <a:tab pos="185738" algn="l"/>
                <a:tab pos="714375" algn="l"/>
              </a:tabLst>
            </a:pPr>
            <a:r>
              <a:rPr lang="fr-FR" altLang="fr-FR" sz="1400" dirty="0" smtClean="0">
                <a:latin typeface="+mn-lt"/>
                <a:cs typeface="Arial" panose="020B0604020202020204" pitchFamily="34" charset="0"/>
              </a:rPr>
              <a:t>4. N°</a:t>
            </a:r>
            <a:r>
              <a:rPr lang="fr-FR" altLang="fr-FR" sz="1400" dirty="0" smtClean="0">
                <a:latin typeface="+mn-lt"/>
                <a:ea typeface="Batang" pitchFamily="18" charset="-127"/>
                <a:cs typeface="Arial" panose="020B0604020202020204" pitchFamily="34" charset="0"/>
              </a:rPr>
              <a:t>20. </a:t>
            </a:r>
            <a:r>
              <a:rPr lang="fr-FR" altLang="fr-FR" sz="1400" dirty="0">
                <a:latin typeface="+mn-lt"/>
                <a:ea typeface="Batang" pitchFamily="18" charset="-127"/>
                <a:cs typeface="Arial" panose="020B0604020202020204" pitchFamily="34" charset="0"/>
              </a:rPr>
              <a:t>Autorisation de boxer les emplacements de parking.</a:t>
            </a:r>
          </a:p>
          <a:p>
            <a:pPr marL="0" indent="0" eaLnBrk="1" hangingPunct="1">
              <a:spcBef>
                <a:spcPct val="0"/>
              </a:spcBef>
              <a:buNone/>
              <a:tabLst>
                <a:tab pos="185738" algn="l"/>
                <a:tab pos="714375" algn="l"/>
              </a:tabLst>
            </a:pPr>
            <a:endParaRPr lang="fr-FR" altLang="fr-FR" sz="1400" dirty="0" smtClean="0">
              <a:latin typeface="+mn-lt"/>
              <a:cs typeface="Arial" panose="020B0604020202020204" pitchFamily="34" charset="0"/>
            </a:endParaRPr>
          </a:p>
          <a:p>
            <a:pPr marL="0" indent="0" eaLnBrk="1" hangingPunct="1">
              <a:spcBef>
                <a:spcPct val="0"/>
              </a:spcBef>
              <a:buNone/>
              <a:tabLst>
                <a:tab pos="185738" algn="l"/>
                <a:tab pos="714375" algn="l"/>
              </a:tabLst>
            </a:pPr>
            <a:r>
              <a:rPr lang="fr-FR" altLang="fr-FR" sz="1400" dirty="0">
                <a:latin typeface="+mn-lt"/>
                <a:cs typeface="Arial" panose="020B0604020202020204" pitchFamily="34" charset="0"/>
              </a:rPr>
              <a:t>5</a:t>
            </a:r>
            <a:r>
              <a:rPr lang="fr-FR" altLang="fr-FR" sz="1400" dirty="0" smtClean="0">
                <a:latin typeface="+mn-lt"/>
                <a:cs typeface="Arial" panose="020B0604020202020204" pitchFamily="34" charset="0"/>
              </a:rPr>
              <a:t>. N°21. Choix du modèle et de la couleur des portes de box.</a:t>
            </a:r>
          </a:p>
          <a:p>
            <a:pPr marL="0" indent="0" eaLnBrk="1" hangingPunct="1">
              <a:spcBef>
                <a:spcPct val="0"/>
              </a:spcBef>
              <a:buNone/>
              <a:tabLst>
                <a:tab pos="185738" algn="l"/>
                <a:tab pos="714375" algn="l"/>
              </a:tabLst>
            </a:pPr>
            <a:endParaRPr lang="fr-FR" altLang="fr-FR" sz="1400" dirty="0" smtClean="0">
              <a:latin typeface="+mn-lt"/>
              <a:cs typeface="Arial" panose="020B0604020202020204" pitchFamily="34" charset="0"/>
            </a:endParaRPr>
          </a:p>
          <a:p>
            <a:pPr marL="0" indent="0" eaLnBrk="1" hangingPunct="1">
              <a:spcBef>
                <a:spcPct val="0"/>
              </a:spcBef>
              <a:buNone/>
              <a:tabLst>
                <a:tab pos="185738" algn="l"/>
                <a:tab pos="714375" algn="l"/>
              </a:tabLst>
            </a:pPr>
            <a:r>
              <a:rPr lang="fr-FR" altLang="fr-FR" sz="1400" dirty="0">
                <a:latin typeface="+mn-lt"/>
                <a:cs typeface="Arial" panose="020B0604020202020204" pitchFamily="34" charset="0"/>
              </a:rPr>
              <a:t>6</a:t>
            </a:r>
            <a:r>
              <a:rPr lang="fr-FR" altLang="fr-FR" sz="1400" dirty="0" smtClean="0">
                <a:latin typeface="+mn-lt"/>
                <a:cs typeface="Arial" panose="020B0604020202020204" pitchFamily="34" charset="0"/>
              </a:rPr>
              <a:t>. N°22. Autorisation de poser des stores bannes au niveau des fenêtres.</a:t>
            </a:r>
          </a:p>
          <a:p>
            <a:pPr marL="0" indent="0" eaLnBrk="1" hangingPunct="1">
              <a:spcBef>
                <a:spcPct val="0"/>
              </a:spcBef>
              <a:buNone/>
              <a:tabLst>
                <a:tab pos="185738" algn="l"/>
                <a:tab pos="714375" algn="l"/>
              </a:tabLst>
            </a:pPr>
            <a:endParaRPr lang="fr-FR" altLang="fr-FR" sz="1400" dirty="0">
              <a:latin typeface="+mn-lt"/>
              <a:cs typeface="Arial" panose="020B0604020202020204" pitchFamily="34" charset="0"/>
            </a:endParaRPr>
          </a:p>
          <a:p>
            <a:pPr marL="0" indent="0" eaLnBrk="1" hangingPunct="1">
              <a:spcBef>
                <a:spcPct val="0"/>
              </a:spcBef>
              <a:buNone/>
              <a:tabLst>
                <a:tab pos="185738" algn="l"/>
                <a:tab pos="714375" algn="l"/>
              </a:tabLst>
            </a:pPr>
            <a:r>
              <a:rPr lang="fr-FR" altLang="fr-FR" sz="1400" dirty="0">
                <a:latin typeface="+mn-lt"/>
                <a:cs typeface="Arial" panose="020B0604020202020204" pitchFamily="34" charset="0"/>
              </a:rPr>
              <a:t>7</a:t>
            </a:r>
            <a:r>
              <a:rPr lang="fr-FR" altLang="fr-FR" sz="1400" dirty="0" smtClean="0">
                <a:latin typeface="+mn-lt"/>
                <a:cs typeface="Arial" panose="020B0604020202020204" pitchFamily="34" charset="0"/>
              </a:rPr>
              <a:t>. N°23. Choix du modèle et de la couleur des stores.</a:t>
            </a:r>
          </a:p>
          <a:p>
            <a:pPr marL="0" indent="0" eaLnBrk="1" hangingPunct="1">
              <a:spcBef>
                <a:spcPct val="0"/>
              </a:spcBef>
              <a:buNone/>
              <a:tabLst>
                <a:tab pos="185738" algn="l"/>
                <a:tab pos="714375" algn="l"/>
              </a:tabLst>
            </a:pPr>
            <a:endParaRPr lang="fr-FR" altLang="fr-FR" sz="1400" dirty="0">
              <a:latin typeface="+mn-lt"/>
              <a:cs typeface="Arial" panose="020B0604020202020204" pitchFamily="34" charset="0"/>
            </a:endParaRPr>
          </a:p>
          <a:p>
            <a:pPr marL="0" indent="0" algn="just" eaLnBrk="1" hangingPunct="1">
              <a:spcBef>
                <a:spcPct val="0"/>
              </a:spcBef>
              <a:buNone/>
              <a:tabLst>
                <a:tab pos="185738" algn="l"/>
                <a:tab pos="714375" algn="l"/>
              </a:tabLst>
            </a:pPr>
            <a:r>
              <a:rPr lang="fr-FR" altLang="fr-FR" sz="1400" dirty="0" smtClean="0">
                <a:latin typeface="+mn-lt"/>
                <a:cs typeface="Arial" panose="020B0604020202020204" pitchFamily="34" charset="0"/>
              </a:rPr>
              <a:t>8.	N°24. Autorisation à donner au propriétaire du lot 100 d’installer une 		temporisation au niveau du digicode de la première porte.</a:t>
            </a:r>
          </a:p>
          <a:p>
            <a:pPr marL="0" indent="0" eaLnBrk="1" hangingPunct="1">
              <a:spcBef>
                <a:spcPct val="0"/>
              </a:spcBef>
              <a:buNone/>
              <a:tabLst>
                <a:tab pos="185738" algn="l"/>
                <a:tab pos="714375" algn="l"/>
              </a:tabLst>
            </a:pPr>
            <a:endParaRPr lang="fr-FR" altLang="fr-FR" sz="1400" dirty="0">
              <a:latin typeface="+mn-lt"/>
              <a:cs typeface="Arial" panose="020B0604020202020204" pitchFamily="34" charset="0"/>
            </a:endParaRPr>
          </a:p>
          <a:p>
            <a:pPr marL="0" indent="0" algn="just" eaLnBrk="1" hangingPunct="1">
              <a:spcBef>
                <a:spcPct val="0"/>
              </a:spcBef>
              <a:buNone/>
              <a:tabLst>
                <a:tab pos="185738" algn="l"/>
                <a:tab pos="714375" algn="l"/>
              </a:tabLst>
            </a:pPr>
            <a:r>
              <a:rPr lang="fr-FR" altLang="fr-FR" sz="1400" dirty="0">
                <a:latin typeface="+mn-lt"/>
                <a:cs typeface="Arial" panose="020B0604020202020204" pitchFamily="34" charset="0"/>
              </a:rPr>
              <a:t>9</a:t>
            </a:r>
            <a:r>
              <a:rPr lang="fr-FR" altLang="fr-FR" sz="1400" dirty="0" smtClean="0">
                <a:latin typeface="+mn-lt"/>
                <a:cs typeface="Arial" panose="020B0604020202020204" pitchFamily="34" charset="0"/>
              </a:rPr>
              <a:t>.	N° 25.	Autorisation </a:t>
            </a:r>
            <a:r>
              <a:rPr lang="fr-FR" altLang="fr-FR" sz="1400" dirty="0">
                <a:latin typeface="+mn-lt"/>
                <a:cs typeface="Arial" panose="020B0604020202020204" pitchFamily="34" charset="0"/>
              </a:rPr>
              <a:t>à donner au propriétaire du lot 100 d’installer </a:t>
            </a:r>
            <a:r>
              <a:rPr lang="fr-FR" altLang="fr-FR" sz="1400" dirty="0" smtClean="0">
                <a:latin typeface="+mn-lt"/>
                <a:cs typeface="Arial" panose="020B0604020202020204" pitchFamily="34" charset="0"/>
              </a:rPr>
              <a:t> un fléchage 		dans les parties communes.</a:t>
            </a:r>
          </a:p>
        </p:txBody>
      </p:sp>
      <p:sp>
        <p:nvSpPr>
          <p:cNvPr id="19460" name="ZoneTexte 5"/>
          <p:cNvSpPr txBox="1">
            <a:spLocks noChangeArrowheads="1"/>
          </p:cNvSpPr>
          <p:nvPr/>
        </p:nvSpPr>
        <p:spPr bwMode="auto">
          <a:xfrm>
            <a:off x="952770" y="1476078"/>
            <a:ext cx="5227091" cy="523220"/>
          </a:xfrm>
          <a:prstGeom prst="rect">
            <a:avLst/>
          </a:prstGeom>
          <a:solidFill>
            <a:schemeClr val="bg2">
              <a:lumMod val="20000"/>
              <a:lumOff val="80000"/>
            </a:schemeClr>
          </a:solidFill>
          <a:ln w="9525">
            <a:solidFill>
              <a:srgbClr val="FFC000"/>
            </a:solidFill>
            <a:miter lim="800000"/>
            <a:headEnd/>
            <a:tailEnd/>
          </a:ln>
          <a:effectLst>
            <a:innerShdw blurRad="63500" dist="50800" dir="13500000">
              <a:prstClr val="black">
                <a:alpha val="50000"/>
              </a:prstClr>
            </a:innerShdw>
          </a:effectLs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dirty="0"/>
              <a:t>Transcription intégrale des modalités indiquées dans les décisions prises concernant  : </a:t>
            </a:r>
            <a:r>
              <a:rPr lang="fr-FR" altLang="fr-FR" sz="1400" dirty="0" smtClean="0"/>
              <a:t>l’AG du 22 OCTOBRE 2015</a:t>
            </a:r>
            <a:endParaRPr lang="fr-FR" altLang="fr-FR" sz="1400" dirty="0"/>
          </a:p>
        </p:txBody>
      </p:sp>
      <p:sp>
        <p:nvSpPr>
          <p:cNvPr id="6" name="Rectangle 5"/>
          <p:cNvSpPr/>
          <p:nvPr/>
        </p:nvSpPr>
        <p:spPr>
          <a:xfrm>
            <a:off x="1296194" y="467966"/>
            <a:ext cx="4460757" cy="830997"/>
          </a:xfrm>
          <a:prstGeom prst="rect">
            <a:avLst/>
          </a:prstGeom>
          <a:noFill/>
        </p:spPr>
        <p:txBody>
          <a:bodyPr wrap="square" lIns="91440" tIns="45720" rIns="91440" bIns="45720">
            <a:spAutoFit/>
          </a:bodyPr>
          <a:lstStyle/>
          <a:p>
            <a:pPr algn="ctr"/>
            <a:r>
              <a:rPr lang="fr-FR" sz="2400" b="1" spc="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ASSEMBLÉE GÉNÉRALE</a:t>
            </a:r>
            <a:br>
              <a:rPr lang="fr-FR" sz="2400" b="1" spc="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fr-FR" sz="2400" b="1" spc="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du 22 OCTOBRE 2015 </a:t>
            </a:r>
            <a:endParaRPr lang="fr-FR" sz="2400" b="1" cap="none" spc="2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312191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Rectangle à coins arrondis 2"/>
          <p:cNvSpPr>
            <a:spLocks noChangeArrowheads="1"/>
          </p:cNvSpPr>
          <p:nvPr/>
        </p:nvSpPr>
        <p:spPr bwMode="auto">
          <a:xfrm>
            <a:off x="1584226" y="395958"/>
            <a:ext cx="3734792" cy="584200"/>
          </a:xfrm>
          <a:prstGeom prst="roundRect">
            <a:avLst>
              <a:gd name="adj" fmla="val 16667"/>
            </a:avLst>
          </a:prstGeom>
          <a:solidFill>
            <a:schemeClr val="bg2">
              <a:lumMod val="20000"/>
              <a:lumOff val="80000"/>
            </a:schemeClr>
          </a:solidFill>
          <a:ln w="12700" cmpd="dbl" algn="ctr">
            <a:solidFill>
              <a:srgbClr val="FF9900"/>
            </a:solidFill>
            <a:round/>
            <a:headEnd/>
            <a:tailEnd/>
          </a:ln>
          <a:effectLst>
            <a:innerShdw blurRad="63500" dist="50800" dir="13500000">
              <a:prstClr val="black">
                <a:alpha val="50000"/>
              </a:prstClr>
            </a:innerShdw>
          </a:effectLst>
          <a:extLst/>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b="1"/>
              <a:t>DÉCISION D’ASSEMBLÉE GÉNÉRALE DU 22 OCTOBRE 2015</a:t>
            </a:r>
            <a:endParaRPr lang="fr-FR" altLang="fr-FR" sz="1400" b="1" dirty="0"/>
          </a:p>
        </p:txBody>
      </p:sp>
      <p:sp>
        <p:nvSpPr>
          <p:cNvPr id="21514" name="AutoShape 12" descr="Résultat de recherche d'images pour &quot;parabole&quot;"/>
          <p:cNvSpPr>
            <a:spLocks noChangeAspect="1" noChangeArrowheads="1"/>
          </p:cNvSpPr>
          <p:nvPr/>
        </p:nvSpPr>
        <p:spPr bwMode="auto">
          <a:xfrm>
            <a:off x="1412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400"/>
          </a:p>
        </p:txBody>
      </p:sp>
      <p:sp>
        <p:nvSpPr>
          <p:cNvPr id="11" name="Rectangle 15"/>
          <p:cNvSpPr>
            <a:spLocks noChangeArrowheads="1"/>
          </p:cNvSpPr>
          <p:nvPr/>
        </p:nvSpPr>
        <p:spPr bwMode="auto">
          <a:xfrm>
            <a:off x="360090" y="1441456"/>
            <a:ext cx="6480720" cy="853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a:spcBef>
                <a:spcPct val="0"/>
              </a:spcBef>
              <a:buFontTx/>
              <a:buNone/>
            </a:pPr>
            <a:r>
              <a:rPr lang="fr-FR" altLang="fr-FR" sz="1200" b="1" i="1" dirty="0" smtClean="0">
                <a:latin typeface="+mj-lt"/>
                <a:ea typeface="Batang" pitchFamily="18" charset="-127"/>
              </a:rPr>
              <a:t>Résolution 15. Clause d’aggravation des charges.</a:t>
            </a:r>
          </a:p>
          <a:p>
            <a:pPr algn="just">
              <a:spcBef>
                <a:spcPct val="0"/>
              </a:spcBef>
              <a:buFontTx/>
              <a:buNone/>
            </a:pPr>
            <a:r>
              <a:rPr lang="fr-FR" altLang="fr-FR" sz="1200" i="1" dirty="0" smtClean="0">
                <a:latin typeface="+mj-lt"/>
                <a:ea typeface="Batang" pitchFamily="18" charset="-127"/>
              </a:rPr>
              <a:t>Pour une bonne collaboration et le maintien d’une relation harmonieuse entre les copropriétaires, l’assemblée </a:t>
            </a:r>
            <a:r>
              <a:rPr lang="fr-FR" altLang="fr-FR" sz="1200" i="1" dirty="0">
                <a:latin typeface="+mj-lt"/>
                <a:ea typeface="Batang" pitchFamily="18" charset="-127"/>
              </a:rPr>
              <a:t>g</a:t>
            </a:r>
            <a:r>
              <a:rPr lang="fr-FR" altLang="fr-FR" sz="1200" i="1" dirty="0" smtClean="0">
                <a:latin typeface="+mj-lt"/>
                <a:ea typeface="Batang" pitchFamily="18" charset="-127"/>
              </a:rPr>
              <a:t>énérale, après en avoir délibéré, décide que, d’une façon générale, tous les frais exposés par le syndicat des copropriétaires, par le fait, la faute ou la négligence d’un copropriétaire ou de l’une des personnes résidants sous son toit, lui seront imputés.</a:t>
            </a:r>
          </a:p>
          <a:p>
            <a:pPr algn="just">
              <a:spcBef>
                <a:spcPct val="0"/>
              </a:spcBef>
              <a:buFontTx/>
              <a:buNone/>
            </a:pPr>
            <a:r>
              <a:rPr lang="fr-FR" altLang="fr-FR" sz="1200" i="1" dirty="0" smtClean="0">
                <a:latin typeface="+mj-lt"/>
                <a:ea typeface="Batang" pitchFamily="18" charset="-127"/>
              </a:rPr>
              <a:t>L’assemblée générale donne tous pouvoirs au syndic pour déposer une copie du procès-verbal portant modificatif au règlement de copropriété, au rang des minutes d’un notaire en vue de la publication foncière.</a:t>
            </a:r>
          </a:p>
          <a:p>
            <a:pPr algn="just">
              <a:spcBef>
                <a:spcPct val="0"/>
              </a:spcBef>
              <a:buFontTx/>
              <a:buNone/>
            </a:pPr>
            <a:endParaRPr lang="fr-FR" altLang="fr-FR" sz="1200" i="1" dirty="0">
              <a:latin typeface="+mj-lt"/>
              <a:ea typeface="Batang" pitchFamily="18" charset="-127"/>
            </a:endParaRPr>
          </a:p>
          <a:p>
            <a:pPr algn="just">
              <a:spcBef>
                <a:spcPct val="0"/>
              </a:spcBef>
              <a:buFontTx/>
              <a:buNone/>
            </a:pPr>
            <a:r>
              <a:rPr lang="fr-FR" altLang="fr-FR" sz="1200" b="1" i="1" dirty="0">
                <a:latin typeface="+mj-lt"/>
                <a:ea typeface="Batang" pitchFamily="18" charset="-127"/>
              </a:rPr>
              <a:t>Résolution 16. Assurance Multirisques.</a:t>
            </a:r>
          </a:p>
          <a:p>
            <a:pPr algn="just">
              <a:spcBef>
                <a:spcPct val="0"/>
              </a:spcBef>
              <a:buFontTx/>
              <a:buNone/>
            </a:pPr>
            <a:r>
              <a:rPr lang="fr-FR" altLang="fr-FR" sz="1200" i="1" dirty="0">
                <a:latin typeface="+mj-lt"/>
                <a:ea typeface="Batang" pitchFamily="18" charset="-127"/>
              </a:rPr>
              <a:t>Soucieux de rechercher la prestation la mieux </a:t>
            </a:r>
            <a:r>
              <a:rPr lang="fr-FR" altLang="fr-FR" sz="1200" i="1" dirty="0" err="1">
                <a:latin typeface="+mj-lt"/>
                <a:ea typeface="Batang" pitchFamily="18" charset="-127"/>
              </a:rPr>
              <a:t>disante</a:t>
            </a:r>
            <a:r>
              <a:rPr lang="fr-FR" altLang="fr-FR" sz="1200" i="1" dirty="0">
                <a:latin typeface="+mj-lt"/>
                <a:ea typeface="Batang" pitchFamily="18" charset="-127"/>
              </a:rPr>
              <a:t>, l’assemblée générale décide de choisir la société de courtage ASSURIMO pour négocier un nouveau contrat d’assurance auprès d’une nouvelle compagnie ou avec celle titulaire du contrat actuel, sous réserve de respecter impérativement deux conditions :</a:t>
            </a:r>
          </a:p>
          <a:p>
            <a:pPr algn="just">
              <a:spcBef>
                <a:spcPct val="0"/>
              </a:spcBef>
              <a:buFontTx/>
              <a:buNone/>
            </a:pPr>
            <a:r>
              <a:rPr lang="fr-FR" altLang="fr-FR" sz="1200" i="1" dirty="0">
                <a:latin typeface="+mj-lt"/>
                <a:ea typeface="Batang" pitchFamily="18" charset="-127"/>
              </a:rPr>
              <a:t>Conformément à l’article 39 du décret du 17 mars 1967, il est précisé que la société de courtage ASSURIMO est filiale du groupe FONCIA ;</a:t>
            </a:r>
          </a:p>
          <a:p>
            <a:pPr algn="just">
              <a:spcBef>
                <a:spcPct val="0"/>
              </a:spcBef>
              <a:buFontTx/>
              <a:buNone/>
            </a:pPr>
            <a:r>
              <a:rPr lang="fr-FR" altLang="fr-FR" sz="1200" i="1" dirty="0">
                <a:latin typeface="+mj-lt"/>
                <a:ea typeface="Batang" pitchFamily="18" charset="-127"/>
              </a:rPr>
              <a:t>Sauf si dans le cadre de cette résolution, l’assemblée générale délègue au Conseil Syndical la faculté de rechercher une offre concurrentielle, à conditions équivalentes, dans un délai de 2 mois de la tenue de la présente assemblée générale.</a:t>
            </a:r>
          </a:p>
          <a:p>
            <a:pPr algn="just">
              <a:spcBef>
                <a:spcPct val="0"/>
              </a:spcBef>
              <a:buFontTx/>
              <a:buNone/>
            </a:pPr>
            <a:endParaRPr lang="fr-FR" altLang="fr-FR" sz="1200" i="1" dirty="0" smtClean="0">
              <a:latin typeface="+mj-lt"/>
              <a:ea typeface="Batang" pitchFamily="18" charset="-127"/>
            </a:endParaRPr>
          </a:p>
          <a:p>
            <a:pPr algn="just">
              <a:spcBef>
                <a:spcPct val="0"/>
              </a:spcBef>
              <a:buFontTx/>
              <a:buNone/>
            </a:pPr>
            <a:r>
              <a:rPr lang="fr-FR" altLang="fr-FR" sz="1200" b="1" i="1" dirty="0">
                <a:latin typeface="+mj-lt"/>
                <a:ea typeface="Batang" pitchFamily="18" charset="-127"/>
              </a:rPr>
              <a:t>Résolution 19. Autorisation permanente accordée à la Police et à la Gendarmerie Nationales de pénétrer dans les parties communes de l’immeuble.</a:t>
            </a:r>
          </a:p>
          <a:p>
            <a:pPr algn="just">
              <a:spcBef>
                <a:spcPct val="0"/>
              </a:spcBef>
              <a:buFontTx/>
              <a:buNone/>
            </a:pPr>
            <a:r>
              <a:rPr lang="fr-FR" altLang="fr-FR" sz="1200" i="1" dirty="0">
                <a:latin typeface="+mj-lt"/>
                <a:ea typeface="Batang" pitchFamily="18" charset="-127"/>
              </a:rPr>
              <a:t>L’assemblée générale autorise de manière permanente la Police Nationale ou la Gendarmerie Nationale, à pénétrer dans les parties communes de l’immeuble pour l’accomplissement de leur mission habituelle.</a:t>
            </a:r>
          </a:p>
          <a:p>
            <a:pPr algn="just">
              <a:spcBef>
                <a:spcPct val="0"/>
              </a:spcBef>
              <a:buFontTx/>
              <a:buNone/>
            </a:pPr>
            <a:endParaRPr lang="fr-FR" altLang="fr-FR" sz="1200" i="1" dirty="0" smtClean="0">
              <a:latin typeface="+mj-lt"/>
              <a:ea typeface="Batang" pitchFamily="18" charset="-127"/>
            </a:endParaRPr>
          </a:p>
          <a:p>
            <a:pPr algn="just">
              <a:spcBef>
                <a:spcPct val="0"/>
              </a:spcBef>
              <a:buFontTx/>
              <a:buNone/>
            </a:pPr>
            <a:r>
              <a:rPr lang="fr-FR" altLang="fr-FR" sz="1200" b="1" i="1" dirty="0">
                <a:latin typeface="+mj-lt"/>
                <a:ea typeface="Batang" pitchFamily="18" charset="-127"/>
              </a:rPr>
              <a:t>Résolution 20. Autorisation de boxer les emplacements de parking.</a:t>
            </a:r>
          </a:p>
          <a:p>
            <a:pPr algn="just">
              <a:spcBef>
                <a:spcPct val="0"/>
              </a:spcBef>
              <a:buFontTx/>
              <a:buNone/>
            </a:pPr>
            <a:r>
              <a:rPr lang="fr-FR" altLang="fr-FR" sz="1200" i="1" dirty="0">
                <a:latin typeface="+mj-lt"/>
                <a:ea typeface="Batang" pitchFamily="18" charset="-127"/>
              </a:rPr>
              <a:t>L’assemblée générale autorise tout copropriétaire qui le désire, à boxer son emplacement de parking dans les conditions requises par le règlement de copropriété pages 125 et 126.</a:t>
            </a:r>
          </a:p>
          <a:p>
            <a:pPr algn="just">
              <a:spcBef>
                <a:spcPct val="0"/>
              </a:spcBef>
              <a:buFontTx/>
              <a:buNone/>
            </a:pPr>
            <a:endParaRPr lang="fr-FR" altLang="fr-FR" sz="1200" i="1" dirty="0" smtClean="0">
              <a:latin typeface="+mj-lt"/>
              <a:ea typeface="Batang" pitchFamily="18" charset="-127"/>
            </a:endParaRPr>
          </a:p>
          <a:p>
            <a:pPr algn="just">
              <a:spcBef>
                <a:spcPct val="0"/>
              </a:spcBef>
              <a:buFontTx/>
              <a:buNone/>
            </a:pPr>
            <a:r>
              <a:rPr lang="fr-FR" altLang="fr-FR" sz="1200" b="1" i="1" dirty="0">
                <a:latin typeface="+mj-lt"/>
                <a:ea typeface="Batang" pitchFamily="18" charset="-127"/>
              </a:rPr>
              <a:t>Résolution 21. Choix du modèle et de la couleur des portes de box.</a:t>
            </a:r>
          </a:p>
          <a:p>
            <a:pPr algn="just">
              <a:spcBef>
                <a:spcPct val="0"/>
              </a:spcBef>
              <a:buFontTx/>
              <a:buNone/>
            </a:pPr>
            <a:r>
              <a:rPr lang="fr-FR" altLang="fr-FR" sz="1200" i="1" dirty="0">
                <a:latin typeface="+mj-lt"/>
                <a:ea typeface="Batang" pitchFamily="18" charset="-127"/>
              </a:rPr>
              <a:t>L’assemblée générale donne mandat au Conseil Syndical pour retenir le modèle et la couleur des portes de box.</a:t>
            </a:r>
          </a:p>
          <a:p>
            <a:pPr algn="just" eaLnBrk="1" hangingPunct="1">
              <a:spcBef>
                <a:spcPct val="50000"/>
              </a:spcBef>
              <a:buNone/>
            </a:pPr>
            <a:endParaRPr lang="fr-FR" altLang="fr-FR" sz="1200" b="1" i="1" dirty="0" smtClean="0">
              <a:latin typeface="+mj-lt"/>
              <a:ea typeface="Batang" pitchFamily="18" charset="-127"/>
            </a:endParaRPr>
          </a:p>
          <a:p>
            <a:pPr algn="just" eaLnBrk="1" hangingPunct="1">
              <a:spcBef>
                <a:spcPct val="50000"/>
              </a:spcBef>
              <a:buNone/>
            </a:pPr>
            <a:r>
              <a:rPr lang="fr-FR" altLang="fr-FR" sz="1200" b="1" i="1" dirty="0" smtClean="0">
                <a:latin typeface="+mj-lt"/>
                <a:ea typeface="Batang" pitchFamily="18" charset="-127"/>
              </a:rPr>
              <a:t>Résolution  </a:t>
            </a:r>
            <a:r>
              <a:rPr lang="fr-FR" altLang="fr-FR" sz="1200" b="1" i="1" dirty="0">
                <a:latin typeface="+mj-lt"/>
                <a:ea typeface="Batang" pitchFamily="18" charset="-127"/>
              </a:rPr>
              <a:t>22.  Autorisation de poser des stores « Bannes » au niveau des fenêtres.</a:t>
            </a:r>
          </a:p>
          <a:p>
            <a:pPr algn="just" eaLnBrk="1" hangingPunct="1">
              <a:spcBef>
                <a:spcPts val="0"/>
              </a:spcBef>
              <a:buNone/>
            </a:pPr>
            <a:r>
              <a:rPr lang="fr-FR" altLang="fr-FR" sz="1200" i="1" dirty="0">
                <a:latin typeface="+mj-lt"/>
                <a:ea typeface="Batang" pitchFamily="18" charset="-127"/>
              </a:rPr>
              <a:t>L‘assemblée générale autorise tout copropriétaire qui le désire, à poser des stores « Bannes » au niveau des fenêtres dans les conditions requises par le règlement de copropriété page 127.</a:t>
            </a:r>
          </a:p>
          <a:p>
            <a:pPr algn="ctr" eaLnBrk="1" hangingPunct="1">
              <a:spcBef>
                <a:spcPts val="0"/>
              </a:spcBef>
              <a:buNone/>
            </a:pPr>
            <a:r>
              <a:rPr lang="fr-FR" altLang="fr-FR" sz="1200" b="1" i="1" dirty="0">
                <a:solidFill>
                  <a:srgbClr val="3333CC"/>
                </a:solidFill>
                <a:latin typeface="+mj-lt"/>
                <a:ea typeface="Batang" pitchFamily="18" charset="-127"/>
              </a:rPr>
              <a:t>(dans l’attente de validation par le bureau d’architecte et par le promoteur K&amp;B).</a:t>
            </a:r>
          </a:p>
          <a:p>
            <a:pPr algn="just">
              <a:spcBef>
                <a:spcPct val="0"/>
              </a:spcBef>
              <a:buFontTx/>
              <a:buNone/>
            </a:pPr>
            <a:endParaRPr lang="fr-FR" altLang="fr-FR" sz="1200" i="1" dirty="0" smtClean="0">
              <a:latin typeface="+mj-lt"/>
              <a:ea typeface="Batang" pitchFamily="18" charset="-127"/>
            </a:endParaRPr>
          </a:p>
          <a:p>
            <a:pPr algn="just" eaLnBrk="1" hangingPunct="1">
              <a:spcBef>
                <a:spcPct val="50000"/>
              </a:spcBef>
              <a:buNone/>
            </a:pPr>
            <a:r>
              <a:rPr lang="fr-FR" altLang="fr-FR" sz="1200" b="1" i="1" dirty="0">
                <a:latin typeface="+mj-lt"/>
                <a:ea typeface="Batang" pitchFamily="18" charset="-127"/>
              </a:rPr>
              <a:t>Résolution 23. Choix du modèle et de la couleur des stores.</a:t>
            </a:r>
          </a:p>
          <a:p>
            <a:pPr algn="just">
              <a:buNone/>
            </a:pPr>
            <a:r>
              <a:rPr lang="fr-FR" altLang="fr-FR" sz="1200" i="1" dirty="0">
                <a:latin typeface="+mj-lt"/>
                <a:ea typeface="Batang" pitchFamily="18" charset="-127"/>
              </a:rPr>
              <a:t>L‘assemblée générale donne mandant au Conseil Syndical pour retenir le modèle et la couleur des stores</a:t>
            </a:r>
            <a:r>
              <a:rPr lang="fr-FR" altLang="fr-FR" sz="1200" i="1" dirty="0" smtClean="0">
                <a:latin typeface="+mj-lt"/>
                <a:ea typeface="Batang" pitchFamily="18" charset="-127"/>
              </a:rPr>
              <a:t>.</a:t>
            </a:r>
          </a:p>
        </p:txBody>
      </p:sp>
    </p:spTree>
    <p:extLst>
      <p:ext uri="{BB962C8B-B14F-4D97-AF65-F5344CB8AC3E}">
        <p14:creationId xmlns:p14="http://schemas.microsoft.com/office/powerpoint/2010/main" val="3760325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0090" y="1472010"/>
            <a:ext cx="6480720" cy="2308324"/>
          </a:xfrm>
          <a:prstGeom prst="rect">
            <a:avLst/>
          </a:prstGeom>
        </p:spPr>
        <p:txBody>
          <a:bodyPr wrap="square">
            <a:spAutoFit/>
          </a:bodyPr>
          <a:lstStyle/>
          <a:p>
            <a:pPr algn="just"/>
            <a:r>
              <a:rPr lang="fr-FR" altLang="fr-FR" sz="1200" b="1" i="1" dirty="0" smtClean="0">
                <a:latin typeface="Arial" panose="020B0604020202020204" pitchFamily="34" charset="0"/>
                <a:ea typeface="Batang" pitchFamily="18" charset="-127"/>
                <a:cs typeface="Arial" panose="020B0604020202020204" pitchFamily="34" charset="0"/>
              </a:rPr>
              <a:t>Résolution </a:t>
            </a:r>
            <a:r>
              <a:rPr lang="fr-FR" altLang="fr-FR" sz="1200" b="1" i="1" dirty="0">
                <a:latin typeface="Arial" panose="020B0604020202020204" pitchFamily="34" charset="0"/>
                <a:ea typeface="Batang" pitchFamily="18" charset="-127"/>
                <a:cs typeface="Arial" panose="020B0604020202020204" pitchFamily="34" charset="0"/>
              </a:rPr>
              <a:t>n° </a:t>
            </a:r>
            <a:r>
              <a:rPr lang="fr-FR" altLang="fr-FR" sz="1200" b="1" i="1" dirty="0" smtClean="0">
                <a:latin typeface="Arial" panose="020B0604020202020204" pitchFamily="34" charset="0"/>
                <a:ea typeface="Batang" pitchFamily="18" charset="-127"/>
                <a:cs typeface="Arial" panose="020B0604020202020204" pitchFamily="34" charset="0"/>
              </a:rPr>
              <a:t>24. Autorisation </a:t>
            </a:r>
            <a:r>
              <a:rPr lang="fr-FR" altLang="fr-FR" sz="1200" b="1" i="1" dirty="0">
                <a:latin typeface="Arial" panose="020B0604020202020204" pitchFamily="34" charset="0"/>
                <a:ea typeface="Batang" panose="02030600000101010101" pitchFamily="18" charset="-127"/>
                <a:cs typeface="Arial" panose="020B0604020202020204" pitchFamily="34" charset="0"/>
              </a:rPr>
              <a:t>à donner au propriétaire du lot 100 d’installer une temporisation au niveau du digicode de la première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porte.</a:t>
            </a:r>
          </a:p>
          <a:p>
            <a:pPr algn="just"/>
            <a:r>
              <a:rPr lang="fr-FR" altLang="fr-FR" sz="1200" i="1" dirty="0" smtClean="0">
                <a:latin typeface="Arial" panose="020B0604020202020204" pitchFamily="34" charset="0"/>
                <a:ea typeface="Batang" pitchFamily="18" charset="-127"/>
                <a:cs typeface="Arial" panose="020B0604020202020204" pitchFamily="34" charset="0"/>
              </a:rPr>
              <a:t>L‘assemblée </a:t>
            </a:r>
            <a:r>
              <a:rPr lang="fr-FR" altLang="fr-FR" sz="1200" i="1" dirty="0">
                <a:latin typeface="Arial" panose="020B0604020202020204" pitchFamily="34" charset="0"/>
                <a:ea typeface="Batang" pitchFamily="18" charset="-127"/>
                <a:cs typeface="Arial" panose="020B0604020202020204" pitchFamily="34" charset="0"/>
              </a:rPr>
              <a:t>g</a:t>
            </a:r>
            <a:r>
              <a:rPr lang="fr-FR" altLang="fr-FR" sz="1200" i="1" dirty="0" smtClean="0">
                <a:latin typeface="Arial" panose="020B0604020202020204" pitchFamily="34" charset="0"/>
                <a:ea typeface="Batang" pitchFamily="18" charset="-127"/>
                <a:cs typeface="Arial" panose="020B0604020202020204" pitchFamily="34" charset="0"/>
              </a:rPr>
              <a:t>énérale autorise le propriétaire du lot 100 d’installer une temporisation au niveau du digicode de la première porte afin de permettre un accès libre à l’interphone de la deuxième porte aux horaires de consultations. Un code spécifique à ce lot sera mis en place.</a:t>
            </a:r>
          </a:p>
          <a:p>
            <a:pPr algn="just"/>
            <a:endParaRPr lang="fr-FR" sz="1200" i="1" dirty="0">
              <a:latin typeface="Arial" panose="020B0604020202020204" pitchFamily="34" charset="0"/>
              <a:ea typeface="Batang" pitchFamily="18" charset="-127"/>
              <a:cs typeface="Arial" panose="020B0604020202020204" pitchFamily="34" charset="0"/>
            </a:endParaRPr>
          </a:p>
          <a:p>
            <a:pPr algn="just"/>
            <a:r>
              <a:rPr lang="fr-FR" altLang="fr-FR" sz="1200" b="1" i="1" dirty="0">
                <a:latin typeface="Arial" panose="020B0604020202020204" pitchFamily="34" charset="0"/>
                <a:ea typeface="Batang" pitchFamily="18" charset="-127"/>
                <a:cs typeface="Arial" panose="020B0604020202020204" pitchFamily="34" charset="0"/>
              </a:rPr>
              <a:t>Résolution n° 25. Autorisation à donner au propriétaire du lot 100 d’installer un fléchage dans les parties communes.</a:t>
            </a:r>
          </a:p>
          <a:p>
            <a:pPr algn="just"/>
            <a:r>
              <a:rPr lang="fr-FR" altLang="fr-FR" sz="1200" i="1" dirty="0">
                <a:latin typeface="Arial" panose="020B0604020202020204" pitchFamily="34" charset="0"/>
                <a:ea typeface="Batang" pitchFamily="18" charset="-127"/>
                <a:cs typeface="Arial" panose="020B0604020202020204" pitchFamily="34" charset="0"/>
              </a:rPr>
              <a:t>L‘assemblée générale autorise le propriétaire du lot 100 d’installer un fléchage dans les parties communes (couloir) pour indiquer la situation de son cabinet au sein de la copropriété après consultation du Conseil Syndical.</a:t>
            </a: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p:txBody>
      </p:sp>
      <p:sp>
        <p:nvSpPr>
          <p:cNvPr id="4" name="Rectangle à coins arrondis 2"/>
          <p:cNvSpPr>
            <a:spLocks noChangeArrowheads="1"/>
          </p:cNvSpPr>
          <p:nvPr/>
        </p:nvSpPr>
        <p:spPr bwMode="auto">
          <a:xfrm>
            <a:off x="1584226" y="395958"/>
            <a:ext cx="3734792" cy="584200"/>
          </a:xfrm>
          <a:prstGeom prst="roundRect">
            <a:avLst>
              <a:gd name="adj" fmla="val 16667"/>
            </a:avLst>
          </a:prstGeom>
          <a:solidFill>
            <a:schemeClr val="bg2">
              <a:lumMod val="20000"/>
              <a:lumOff val="80000"/>
            </a:schemeClr>
          </a:solidFill>
          <a:ln w="12700" cmpd="dbl" algn="ctr">
            <a:solidFill>
              <a:srgbClr val="FF9900"/>
            </a:solidFill>
            <a:round/>
            <a:headEnd/>
            <a:tailEnd/>
          </a:ln>
          <a:effectLst>
            <a:innerShdw blurRad="63500" dist="50800" dir="13500000">
              <a:prstClr val="black">
                <a:alpha val="50000"/>
              </a:prstClr>
            </a:innerShdw>
          </a:effectLst>
          <a:extLst/>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b="1"/>
              <a:t>DÉCISION D’ASSEMBLÉE GÉNÉRALE DU 22 OCTOBRE 2015</a:t>
            </a:r>
            <a:endParaRPr lang="fr-FR" altLang="fr-FR" sz="1400" b="1" dirty="0"/>
          </a:p>
        </p:txBody>
      </p:sp>
    </p:spTree>
    <p:extLst>
      <p:ext uri="{BB962C8B-B14F-4D97-AF65-F5344CB8AC3E}">
        <p14:creationId xmlns:p14="http://schemas.microsoft.com/office/powerpoint/2010/main" val="1254067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965" y="202581"/>
            <a:ext cx="4586574" cy="830997"/>
          </a:xfrm>
          <a:prstGeom prst="rect">
            <a:avLst/>
          </a:prstGeom>
          <a:noFill/>
        </p:spPr>
        <p:txBody>
          <a:bodyPr wrap="square" lIns="91440" tIns="45720" rIns="91440" bIns="45720">
            <a:spAutoFit/>
          </a:bodyPr>
          <a:lstStyle/>
          <a:p>
            <a:pPr algn="ctr"/>
            <a:r>
              <a:rPr lang="fr-FR" sz="2400" b="1" spc="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ASSEMBLÉE GÉNÉRALE</a:t>
            </a:r>
            <a:br>
              <a:rPr lang="fr-FR" sz="2400" b="1" spc="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fr-FR" sz="2400" b="1" spc="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du 19 JANVIER 2017 </a:t>
            </a:r>
            <a:endParaRPr lang="fr-FR" sz="2400" b="1" cap="none" spc="2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ZoneTexte 4"/>
          <p:cNvSpPr txBox="1">
            <a:spLocks noChangeArrowheads="1"/>
          </p:cNvSpPr>
          <p:nvPr/>
        </p:nvSpPr>
        <p:spPr bwMode="auto">
          <a:xfrm>
            <a:off x="360090" y="2684527"/>
            <a:ext cx="641526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marL="0" indent="14288" algn="just" eaLnBrk="1" hangingPunct="1">
              <a:spcBef>
                <a:spcPct val="0"/>
              </a:spcBef>
              <a:buNone/>
              <a:tabLst>
                <a:tab pos="271463" algn="l"/>
              </a:tabLst>
            </a:pPr>
            <a:r>
              <a:rPr lang="fr-FR" altLang="fr-FR" sz="1200" dirty="0" smtClean="0">
                <a:latin typeface="Arial" panose="020B0604020202020204" pitchFamily="34" charset="0"/>
                <a:cs typeface="Arial" panose="020B0604020202020204" pitchFamily="34" charset="0"/>
              </a:rPr>
              <a:t>1.  </a:t>
            </a:r>
            <a:r>
              <a:rPr lang="fr-FR" altLang="fr-FR" sz="1200" dirty="0" smtClean="0">
                <a:latin typeface="Arial" panose="020B0604020202020204" pitchFamily="34" charset="0"/>
                <a:ea typeface="Batang" pitchFamily="18" charset="-127"/>
                <a:cs typeface="Arial" panose="020B0604020202020204" pitchFamily="34" charset="0"/>
              </a:rPr>
              <a:t>Résolution n°16.  </a:t>
            </a:r>
            <a:r>
              <a:rPr lang="fr-FR" altLang="fr-FR" sz="1200" dirty="0" smtClean="0">
                <a:latin typeface="Arial" panose="020B0604020202020204" pitchFamily="34" charset="0"/>
                <a:cs typeface="Arial" panose="020B0604020202020204" pitchFamily="34" charset="0"/>
              </a:rPr>
              <a:t>Abrogation de la résolution ASSURIMO n° 16 du PV de l’AG du 22 	octobre 2015.</a:t>
            </a:r>
          </a:p>
          <a:p>
            <a:pPr marL="0" indent="14288" algn="just">
              <a:spcBef>
                <a:spcPct val="0"/>
              </a:spcBef>
              <a:buFontTx/>
              <a:buNone/>
              <a:tabLst>
                <a:tab pos="271463" algn="l"/>
              </a:tabLst>
            </a:pPr>
            <a:r>
              <a:rPr lang="fr-FR" altLang="fr-FR" sz="1200" dirty="0" smtClean="0">
                <a:latin typeface="Arial" panose="020B0604020202020204" pitchFamily="34" charset="0"/>
                <a:cs typeface="Arial" panose="020B0604020202020204" pitchFamily="34" charset="0"/>
              </a:rPr>
              <a:t>2.  </a:t>
            </a:r>
            <a:r>
              <a:rPr lang="fr-FR" altLang="fr-FR" sz="1200" dirty="0" smtClean="0">
                <a:latin typeface="Arial" panose="020B0604020202020204" pitchFamily="34" charset="0"/>
                <a:ea typeface="Batang" pitchFamily="18" charset="-127"/>
                <a:cs typeface="Arial" panose="020B0604020202020204" pitchFamily="34" charset="0"/>
              </a:rPr>
              <a:t>Résolution n°18. </a:t>
            </a:r>
            <a:r>
              <a:rPr lang="fr-FR" altLang="fr-FR" sz="1200" dirty="0" smtClean="0">
                <a:latin typeface="Arial" panose="020B0604020202020204" pitchFamily="34" charset="0"/>
                <a:cs typeface="Arial" panose="020B0604020202020204" pitchFamily="34" charset="0"/>
              </a:rPr>
              <a:t>Approbation du modèle de coffre, armoire et cabanon pour jardin, 	balcon et terrasse.</a:t>
            </a:r>
          </a:p>
          <a:p>
            <a:pPr marL="0" indent="14288" algn="just">
              <a:spcBef>
                <a:spcPct val="0"/>
              </a:spcBef>
              <a:buFontTx/>
              <a:buNone/>
              <a:tabLst>
                <a:tab pos="271463" algn="l"/>
              </a:tabLst>
            </a:pPr>
            <a:r>
              <a:rPr lang="fr-FR" altLang="fr-FR" sz="1200" dirty="0" smtClean="0">
                <a:latin typeface="Arial" panose="020B0604020202020204" pitchFamily="34" charset="0"/>
                <a:cs typeface="Arial" panose="020B0604020202020204" pitchFamily="34" charset="0"/>
              </a:rPr>
              <a:t>3. 	</a:t>
            </a:r>
            <a:r>
              <a:rPr lang="fr-FR" altLang="fr-FR" sz="1200" dirty="0" smtClean="0">
                <a:latin typeface="Arial" panose="020B0604020202020204" pitchFamily="34" charset="0"/>
                <a:ea typeface="Batang" pitchFamily="18" charset="-127"/>
                <a:cs typeface="Arial" panose="020B0604020202020204" pitchFamily="34" charset="0"/>
              </a:rPr>
              <a:t>Résolution </a:t>
            </a:r>
            <a:r>
              <a:rPr lang="fr-FR" altLang="fr-FR" sz="1200" dirty="0">
                <a:latin typeface="Arial" panose="020B0604020202020204" pitchFamily="34" charset="0"/>
                <a:ea typeface="Batang" pitchFamily="18" charset="-127"/>
                <a:cs typeface="Arial" panose="020B0604020202020204" pitchFamily="34" charset="0"/>
              </a:rPr>
              <a:t>n°19. </a:t>
            </a:r>
            <a:r>
              <a:rPr lang="fr-FR" altLang="fr-FR" sz="1200" dirty="0">
                <a:latin typeface="Arial" panose="020B0604020202020204" pitchFamily="34" charset="0"/>
                <a:cs typeface="Arial" panose="020B0604020202020204" pitchFamily="34" charset="0"/>
              </a:rPr>
              <a:t>Approbation du choix du modèle et d’installation de store banne.</a:t>
            </a:r>
          </a:p>
          <a:p>
            <a:pPr marL="0" indent="14288" algn="just">
              <a:spcBef>
                <a:spcPct val="0"/>
              </a:spcBef>
              <a:buFontTx/>
              <a:buNone/>
              <a:tabLst>
                <a:tab pos="271463" algn="l"/>
              </a:tabLst>
            </a:pPr>
            <a:r>
              <a:rPr lang="fr-FR" altLang="fr-FR" sz="1200" dirty="0">
                <a:latin typeface="Arial" panose="020B0604020202020204" pitchFamily="34" charset="0"/>
                <a:cs typeface="Arial" panose="020B0604020202020204" pitchFamily="34" charset="0"/>
              </a:rPr>
              <a:t>4</a:t>
            </a:r>
            <a:r>
              <a:rPr lang="fr-FR" altLang="fr-FR" sz="1200" dirty="0" smtClean="0">
                <a:latin typeface="Arial" panose="020B0604020202020204" pitchFamily="34" charset="0"/>
                <a:cs typeface="Arial" panose="020B0604020202020204" pitchFamily="34" charset="0"/>
              </a:rPr>
              <a:t>.	</a:t>
            </a:r>
            <a:r>
              <a:rPr lang="fr-FR" altLang="fr-FR" sz="1200" dirty="0" smtClean="0">
                <a:latin typeface="Arial" panose="020B0604020202020204" pitchFamily="34" charset="0"/>
                <a:ea typeface="Batang" pitchFamily="18" charset="-127"/>
                <a:cs typeface="Arial" panose="020B0604020202020204" pitchFamily="34" charset="0"/>
              </a:rPr>
              <a:t>Résolution </a:t>
            </a:r>
            <a:r>
              <a:rPr lang="fr-FR" altLang="fr-FR" sz="1200" dirty="0">
                <a:latin typeface="Arial" panose="020B0604020202020204" pitchFamily="34" charset="0"/>
                <a:ea typeface="Batang" pitchFamily="18" charset="-127"/>
                <a:cs typeface="Arial" panose="020B0604020202020204" pitchFamily="34" charset="0"/>
              </a:rPr>
              <a:t>n°20a. Demande de modification ou aménagement sur les parties </a:t>
            </a:r>
            <a:r>
              <a:rPr lang="fr-FR" altLang="fr-FR" sz="1200" dirty="0" smtClean="0">
                <a:latin typeface="Arial" panose="020B0604020202020204" pitchFamily="34" charset="0"/>
                <a:ea typeface="Batang" pitchFamily="18" charset="-127"/>
                <a:cs typeface="Arial" panose="020B0604020202020204" pitchFamily="34" charset="0"/>
              </a:rPr>
              <a:t>	communes</a:t>
            </a:r>
            <a:r>
              <a:rPr lang="fr-FR" altLang="fr-FR" sz="1200" dirty="0">
                <a:latin typeface="Arial" panose="020B0604020202020204" pitchFamily="34" charset="0"/>
                <a:ea typeface="Batang" pitchFamily="18" charset="-127"/>
                <a:cs typeface="Arial" panose="020B0604020202020204" pitchFamily="34" charset="0"/>
              </a:rPr>
              <a:t>.</a:t>
            </a:r>
            <a:endParaRPr lang="fr-FR" altLang="fr-FR" sz="1200" dirty="0">
              <a:latin typeface="Arial" panose="020B0604020202020204" pitchFamily="34" charset="0"/>
              <a:cs typeface="Arial" panose="020B0604020202020204" pitchFamily="34" charset="0"/>
            </a:endParaRPr>
          </a:p>
          <a:p>
            <a:pPr marL="0" indent="14288" algn="just">
              <a:spcBef>
                <a:spcPct val="0"/>
              </a:spcBef>
              <a:buFontTx/>
              <a:buNone/>
              <a:tabLst>
                <a:tab pos="271463" algn="l"/>
              </a:tabLst>
            </a:pPr>
            <a:r>
              <a:rPr lang="fr-FR" altLang="fr-FR" sz="1200" dirty="0">
                <a:latin typeface="Arial" panose="020B0604020202020204" pitchFamily="34" charset="0"/>
                <a:cs typeface="Arial" panose="020B0604020202020204" pitchFamily="34" charset="0"/>
              </a:rPr>
              <a:t>5</a:t>
            </a:r>
            <a:r>
              <a:rPr lang="fr-FR" altLang="fr-FR" sz="1200" dirty="0" smtClean="0">
                <a:latin typeface="Arial" panose="020B0604020202020204" pitchFamily="34" charset="0"/>
                <a:cs typeface="Arial" panose="020B0604020202020204" pitchFamily="34" charset="0"/>
              </a:rPr>
              <a:t>. 	</a:t>
            </a:r>
            <a:r>
              <a:rPr lang="fr-FR" altLang="fr-FR" sz="1200" dirty="0" smtClean="0">
                <a:latin typeface="Arial" panose="020B0604020202020204" pitchFamily="34" charset="0"/>
                <a:ea typeface="Batang" pitchFamily="18" charset="-127"/>
                <a:cs typeface="Arial" panose="020B0604020202020204" pitchFamily="34" charset="0"/>
              </a:rPr>
              <a:t>Résolution </a:t>
            </a:r>
            <a:r>
              <a:rPr lang="fr-FR" altLang="fr-FR" sz="1200" dirty="0">
                <a:latin typeface="Arial" panose="020B0604020202020204" pitchFamily="34" charset="0"/>
                <a:ea typeface="Batang" pitchFamily="18" charset="-127"/>
                <a:cs typeface="Arial" panose="020B0604020202020204" pitchFamily="34" charset="0"/>
              </a:rPr>
              <a:t>n°</a:t>
            </a:r>
            <a:r>
              <a:rPr lang="fr-FR" altLang="fr-FR" sz="1200" dirty="0">
                <a:latin typeface="Arial" panose="020B0604020202020204" pitchFamily="34" charset="0"/>
                <a:cs typeface="Arial" panose="020B0604020202020204" pitchFamily="34" charset="0"/>
              </a:rPr>
              <a:t>21. </a:t>
            </a:r>
            <a:r>
              <a:rPr lang="fr-FR" altLang="fr-FR" sz="1200" dirty="0">
                <a:latin typeface="Arial" panose="020B0604020202020204" pitchFamily="34" charset="0"/>
                <a:ea typeface="Batang" pitchFamily="18" charset="-127"/>
                <a:cs typeface="Arial" panose="020B0604020202020204" pitchFamily="34" charset="0"/>
              </a:rPr>
              <a:t>Approbation des règles de conduite dans le parking sous-sol. </a:t>
            </a:r>
          </a:p>
          <a:p>
            <a:pPr marL="0" indent="14288" algn="just" eaLnBrk="1" hangingPunct="1">
              <a:spcBef>
                <a:spcPct val="0"/>
              </a:spcBef>
              <a:buNone/>
              <a:tabLst>
                <a:tab pos="271463" algn="l"/>
              </a:tabLst>
            </a:pPr>
            <a:r>
              <a:rPr lang="fr-FR" altLang="fr-FR" sz="1200" dirty="0">
                <a:latin typeface="Arial" panose="020B0604020202020204" pitchFamily="34" charset="0"/>
                <a:cs typeface="Arial" panose="020B0604020202020204" pitchFamily="34" charset="0"/>
              </a:rPr>
              <a:t>6</a:t>
            </a:r>
            <a:r>
              <a:rPr lang="fr-FR" altLang="fr-FR" sz="1200" dirty="0" smtClean="0">
                <a:latin typeface="Arial" panose="020B0604020202020204" pitchFamily="34" charset="0"/>
                <a:cs typeface="Arial" panose="020B0604020202020204" pitchFamily="34" charset="0"/>
              </a:rPr>
              <a:t>. 	</a:t>
            </a:r>
            <a:r>
              <a:rPr lang="fr-FR" altLang="fr-FR" sz="1200" dirty="0" smtClean="0">
                <a:latin typeface="Arial" panose="020B0604020202020204" pitchFamily="34" charset="0"/>
                <a:ea typeface="Batang" pitchFamily="18" charset="-127"/>
                <a:cs typeface="Arial" panose="020B0604020202020204" pitchFamily="34" charset="0"/>
              </a:rPr>
              <a:t>Résolution </a:t>
            </a:r>
            <a:r>
              <a:rPr lang="fr-FR" altLang="fr-FR" sz="1200" dirty="0">
                <a:latin typeface="Arial" panose="020B0604020202020204" pitchFamily="34" charset="0"/>
                <a:ea typeface="Batang" pitchFamily="18" charset="-127"/>
                <a:cs typeface="Arial" panose="020B0604020202020204" pitchFamily="34" charset="0"/>
              </a:rPr>
              <a:t>n°22</a:t>
            </a:r>
            <a:r>
              <a:rPr lang="fr-FR" altLang="fr-FR" sz="1200" dirty="0">
                <a:latin typeface="Arial" panose="020B0604020202020204" pitchFamily="34" charset="0"/>
                <a:cs typeface="Arial" panose="020B0604020202020204" pitchFamily="34" charset="0"/>
              </a:rPr>
              <a:t>. </a:t>
            </a:r>
            <a:r>
              <a:rPr lang="fr-FR" altLang="fr-FR" sz="1200" dirty="0">
                <a:latin typeface="Arial" panose="020B0604020202020204" pitchFamily="34" charset="0"/>
                <a:ea typeface="Batang" pitchFamily="18" charset="-127"/>
                <a:cs typeface="Arial" panose="020B0604020202020204" pitchFamily="34" charset="0"/>
              </a:rPr>
              <a:t>Réalisation de travaux de sécurisation routière du parking en sous-sol.</a:t>
            </a:r>
            <a:endParaRPr lang="fr-FR" altLang="fr-FR" sz="1200" dirty="0">
              <a:latin typeface="Arial" panose="020B0604020202020204" pitchFamily="34" charset="0"/>
              <a:cs typeface="Arial" panose="020B0604020202020204" pitchFamily="34" charset="0"/>
            </a:endParaRPr>
          </a:p>
          <a:p>
            <a:pPr marL="0" indent="14288" algn="just">
              <a:spcBef>
                <a:spcPct val="0"/>
              </a:spcBef>
              <a:buFontTx/>
              <a:buNone/>
              <a:tabLst>
                <a:tab pos="271463" algn="l"/>
              </a:tabLst>
            </a:pPr>
            <a:r>
              <a:rPr lang="fr-FR" altLang="fr-FR" sz="1200" dirty="0">
                <a:latin typeface="Arial" panose="020B0604020202020204" pitchFamily="34" charset="0"/>
                <a:cs typeface="Arial" panose="020B0604020202020204" pitchFamily="34" charset="0"/>
              </a:rPr>
              <a:t>7</a:t>
            </a:r>
            <a:r>
              <a:rPr lang="fr-FR" altLang="fr-FR" sz="1200" dirty="0" smtClean="0">
                <a:latin typeface="Arial" panose="020B0604020202020204" pitchFamily="34" charset="0"/>
                <a:cs typeface="Arial" panose="020B0604020202020204" pitchFamily="34" charset="0"/>
              </a:rPr>
              <a:t>. 	</a:t>
            </a:r>
            <a:r>
              <a:rPr lang="fr-FR" altLang="fr-FR" sz="1200" dirty="0" smtClean="0">
                <a:latin typeface="Arial" panose="020B0604020202020204" pitchFamily="34" charset="0"/>
                <a:ea typeface="Batang" pitchFamily="18" charset="-127"/>
                <a:cs typeface="Arial" panose="020B0604020202020204" pitchFamily="34" charset="0"/>
              </a:rPr>
              <a:t>Résolution </a:t>
            </a:r>
            <a:r>
              <a:rPr lang="fr-FR" altLang="fr-FR" sz="1200" dirty="0">
                <a:latin typeface="Arial" panose="020B0604020202020204" pitchFamily="34" charset="0"/>
                <a:ea typeface="Batang" pitchFamily="18" charset="-127"/>
                <a:cs typeface="Arial" panose="020B0604020202020204" pitchFamily="34" charset="0"/>
              </a:rPr>
              <a:t>n°24. Autorisation d’installer un ancrage moto sur les places de </a:t>
            </a:r>
            <a:r>
              <a:rPr lang="fr-FR" altLang="fr-FR" sz="1200" dirty="0" smtClean="0">
                <a:latin typeface="Arial" panose="020B0604020202020204" pitchFamily="34" charset="0"/>
                <a:ea typeface="Batang" pitchFamily="18" charset="-127"/>
                <a:cs typeface="Arial" panose="020B0604020202020204" pitchFamily="34" charset="0"/>
              </a:rPr>
              <a:t>	stationnement </a:t>
            </a:r>
            <a:r>
              <a:rPr lang="fr-FR" altLang="fr-FR" sz="1200" dirty="0">
                <a:latin typeface="Arial" panose="020B0604020202020204" pitchFamily="34" charset="0"/>
                <a:ea typeface="Batang" pitchFamily="18" charset="-127"/>
                <a:cs typeface="Arial" panose="020B0604020202020204" pitchFamily="34" charset="0"/>
              </a:rPr>
              <a:t>sous-sol.</a:t>
            </a:r>
            <a:endParaRPr lang="fr-FR" altLang="fr-FR" sz="1200" dirty="0">
              <a:latin typeface="Arial" panose="020B0604020202020204" pitchFamily="34" charset="0"/>
              <a:cs typeface="Arial" panose="020B0604020202020204" pitchFamily="34" charset="0"/>
            </a:endParaRPr>
          </a:p>
          <a:p>
            <a:pPr marL="0" indent="14288" algn="just">
              <a:spcBef>
                <a:spcPct val="0"/>
              </a:spcBef>
              <a:buFontTx/>
              <a:buNone/>
              <a:tabLst>
                <a:tab pos="271463" algn="l"/>
              </a:tabLst>
            </a:pPr>
            <a:r>
              <a:rPr lang="fr-FR" altLang="fr-FR" sz="1200" dirty="0">
                <a:latin typeface="Arial" panose="020B0604020202020204" pitchFamily="34" charset="0"/>
                <a:cs typeface="Arial" panose="020B0604020202020204" pitchFamily="34" charset="0"/>
              </a:rPr>
              <a:t>8</a:t>
            </a:r>
            <a:r>
              <a:rPr lang="fr-FR" altLang="fr-FR" sz="1200" dirty="0" smtClean="0">
                <a:latin typeface="Arial" panose="020B0604020202020204" pitchFamily="34" charset="0"/>
                <a:cs typeface="Arial" panose="020B0604020202020204" pitchFamily="34" charset="0"/>
              </a:rPr>
              <a:t>. 	Résolution </a:t>
            </a:r>
            <a:r>
              <a:rPr lang="fr-FR" altLang="fr-FR" sz="1200" dirty="0">
                <a:latin typeface="Arial" panose="020B0604020202020204" pitchFamily="34" charset="0"/>
                <a:cs typeface="Arial" panose="020B0604020202020204" pitchFamily="34" charset="0"/>
              </a:rPr>
              <a:t>n°25. Box des parkings en sous-sols, choix du modèle.</a:t>
            </a:r>
          </a:p>
          <a:p>
            <a:pPr marL="0" indent="14288" algn="just">
              <a:spcBef>
                <a:spcPct val="0"/>
              </a:spcBef>
              <a:buFontTx/>
              <a:buNone/>
              <a:tabLst>
                <a:tab pos="271463" algn="l"/>
              </a:tabLst>
            </a:pPr>
            <a:r>
              <a:rPr lang="fr-FR" altLang="fr-FR" sz="1200" dirty="0">
                <a:latin typeface="Arial" panose="020B0604020202020204" pitchFamily="34" charset="0"/>
                <a:cs typeface="Arial" panose="020B0604020202020204" pitchFamily="34" charset="0"/>
              </a:rPr>
              <a:t>9</a:t>
            </a:r>
            <a:r>
              <a:rPr lang="fr-FR" altLang="fr-FR" sz="1200" dirty="0" smtClean="0">
                <a:latin typeface="Arial" panose="020B0604020202020204" pitchFamily="34" charset="0"/>
                <a:cs typeface="Arial" panose="020B0604020202020204" pitchFamily="34" charset="0"/>
              </a:rPr>
              <a:t>. 	Résolution </a:t>
            </a:r>
            <a:r>
              <a:rPr lang="fr-FR" altLang="fr-FR" sz="1200" dirty="0">
                <a:latin typeface="Arial" panose="020B0604020202020204" pitchFamily="34" charset="0"/>
                <a:cs typeface="Arial" panose="020B0604020202020204" pitchFamily="34" charset="0"/>
              </a:rPr>
              <a:t>n°31. En cas de rejet de la résolution n° 30 assignation de M. </a:t>
            </a:r>
            <a:r>
              <a:rPr lang="fr-FR" altLang="fr-FR" sz="1200" dirty="0" smtClean="0">
                <a:latin typeface="Arial" panose="020B0604020202020204" pitchFamily="34" charset="0"/>
                <a:cs typeface="Arial" panose="020B0604020202020204" pitchFamily="34" charset="0"/>
              </a:rPr>
              <a:t>	POLONOWSKI </a:t>
            </a:r>
            <a:r>
              <a:rPr lang="fr-FR" altLang="fr-FR" sz="1200" dirty="0">
                <a:latin typeface="Arial" panose="020B0604020202020204" pitchFamily="34" charset="0"/>
                <a:cs typeface="Arial" panose="020B0604020202020204" pitchFamily="34" charset="0"/>
              </a:rPr>
              <a:t>pour faire retirer sa plaque professionnelle de la façade.</a:t>
            </a:r>
          </a:p>
          <a:p>
            <a:pPr marL="0" indent="14288" algn="just">
              <a:spcBef>
                <a:spcPct val="0"/>
              </a:spcBef>
              <a:buFontTx/>
              <a:buNone/>
              <a:tabLst>
                <a:tab pos="271463" algn="l"/>
              </a:tabLst>
            </a:pPr>
            <a:r>
              <a:rPr lang="fr-FR" altLang="fr-FR" sz="1200" dirty="0">
                <a:latin typeface="Arial" panose="020B0604020202020204" pitchFamily="34" charset="0"/>
                <a:cs typeface="Arial" panose="020B0604020202020204" pitchFamily="34" charset="0"/>
              </a:rPr>
              <a:t>10. Résolution n°41. Renforcement porte d’accès appartement.</a:t>
            </a:r>
          </a:p>
          <a:p>
            <a:pPr marL="0" indent="14288" algn="just">
              <a:spcBef>
                <a:spcPct val="0"/>
              </a:spcBef>
              <a:buFontTx/>
              <a:buNone/>
              <a:tabLst>
                <a:tab pos="271463" algn="l"/>
              </a:tabLst>
            </a:pPr>
            <a:r>
              <a:rPr lang="fr-FR" altLang="fr-FR" sz="1200" dirty="0">
                <a:latin typeface="Arial" panose="020B0604020202020204" pitchFamily="34" charset="0"/>
                <a:cs typeface="Arial" panose="020B0604020202020204" pitchFamily="34" charset="0"/>
              </a:rPr>
              <a:t>11. </a:t>
            </a:r>
            <a:r>
              <a:rPr lang="fr-FR" altLang="fr-FR" sz="1200" dirty="0">
                <a:latin typeface="Arial" panose="020B0604020202020204" pitchFamily="34" charset="0"/>
                <a:ea typeface="Batang" pitchFamily="18" charset="-127"/>
                <a:cs typeface="Arial" panose="020B0604020202020204" pitchFamily="34" charset="0"/>
              </a:rPr>
              <a:t>Résolution n°42. Approbation de l’accessibilité aux jardins communs.</a:t>
            </a:r>
          </a:p>
          <a:p>
            <a:pPr marL="0" indent="14288" algn="just">
              <a:spcBef>
                <a:spcPct val="0"/>
              </a:spcBef>
              <a:buFontTx/>
              <a:buNone/>
              <a:tabLst>
                <a:tab pos="271463" algn="l"/>
              </a:tabLst>
            </a:pPr>
            <a:r>
              <a:rPr lang="fr-FR" altLang="fr-FR" sz="1200" dirty="0" smtClean="0">
                <a:latin typeface="Arial" panose="020B0604020202020204" pitchFamily="34" charset="0"/>
                <a:ea typeface="Batang" pitchFamily="18" charset="-127"/>
                <a:cs typeface="Arial" panose="020B0604020202020204" pitchFamily="34" charset="0"/>
              </a:rPr>
              <a:t>12.	Résolution </a:t>
            </a:r>
            <a:r>
              <a:rPr lang="fr-FR" altLang="fr-FR" sz="1200" dirty="0">
                <a:latin typeface="Arial" panose="020B0604020202020204" pitchFamily="34" charset="0"/>
                <a:ea typeface="Batang" pitchFamily="18" charset="-127"/>
                <a:cs typeface="Arial" panose="020B0604020202020204" pitchFamily="34" charset="0"/>
              </a:rPr>
              <a:t>n°43. Autorisation à donner au Conseil Syndical d’engager des travaux </a:t>
            </a:r>
            <a:r>
              <a:rPr lang="fr-FR" altLang="fr-FR" sz="1200" dirty="0" smtClean="0">
                <a:latin typeface="Arial" panose="020B0604020202020204" pitchFamily="34" charset="0"/>
                <a:ea typeface="Batang" pitchFamily="18" charset="-127"/>
                <a:cs typeface="Arial" panose="020B0604020202020204" pitchFamily="34" charset="0"/>
              </a:rPr>
              <a:t>	concernant </a:t>
            </a:r>
            <a:r>
              <a:rPr lang="fr-FR" altLang="fr-FR" sz="1200" dirty="0">
                <a:latin typeface="Arial" panose="020B0604020202020204" pitchFamily="34" charset="0"/>
                <a:ea typeface="Batang" pitchFamily="18" charset="-127"/>
                <a:cs typeface="Arial" panose="020B0604020202020204" pitchFamily="34" charset="0"/>
              </a:rPr>
              <a:t>la mise en place d’un arrosage automatique et de protection des arbustes et </a:t>
            </a:r>
            <a:r>
              <a:rPr lang="fr-FR" altLang="fr-FR" sz="1200" dirty="0" smtClean="0">
                <a:latin typeface="Arial" panose="020B0604020202020204" pitchFamily="34" charset="0"/>
                <a:ea typeface="Batang" pitchFamily="18" charset="-127"/>
                <a:cs typeface="Arial" panose="020B0604020202020204" pitchFamily="34" charset="0"/>
              </a:rPr>
              <a:t>	des </a:t>
            </a:r>
            <a:r>
              <a:rPr lang="fr-FR" altLang="fr-FR" sz="1200" dirty="0">
                <a:latin typeface="Arial" panose="020B0604020202020204" pitchFamily="34" charset="0"/>
                <a:ea typeface="Batang" pitchFamily="18" charset="-127"/>
                <a:cs typeface="Arial" panose="020B0604020202020204" pitchFamily="34" charset="0"/>
              </a:rPr>
              <a:t>arbres des jardins communs. </a:t>
            </a:r>
            <a:endParaRPr lang="fr-FR" altLang="fr-FR" sz="1200" dirty="0">
              <a:latin typeface="Arial" panose="020B0604020202020204" pitchFamily="34" charset="0"/>
              <a:cs typeface="Arial" panose="020B0604020202020204" pitchFamily="34" charset="0"/>
            </a:endParaRPr>
          </a:p>
          <a:p>
            <a:pPr marL="0" indent="14288" algn="just">
              <a:spcBef>
                <a:spcPct val="0"/>
              </a:spcBef>
              <a:buNone/>
              <a:tabLst>
                <a:tab pos="271463" algn="l"/>
              </a:tabLst>
            </a:pPr>
            <a:r>
              <a:rPr lang="fr-FR" altLang="fr-FR" sz="1200" dirty="0">
                <a:latin typeface="Arial" panose="020B0604020202020204" pitchFamily="34" charset="0"/>
                <a:cs typeface="Arial" panose="020B0604020202020204" pitchFamily="34" charset="0"/>
              </a:rPr>
              <a:t>13. </a:t>
            </a:r>
            <a:r>
              <a:rPr lang="fr-FR" altLang="fr-FR" sz="1200" dirty="0">
                <a:latin typeface="Arial" panose="020B0604020202020204" pitchFamily="34" charset="0"/>
                <a:ea typeface="Batang" pitchFamily="18" charset="-127"/>
                <a:cs typeface="Arial" panose="020B0604020202020204" pitchFamily="34" charset="0"/>
              </a:rPr>
              <a:t>Résolution n°47. Approbation de la mise en place d’un filet de protection des grilles de </a:t>
            </a:r>
            <a:r>
              <a:rPr lang="fr-FR" altLang="fr-FR" sz="1200" dirty="0" smtClean="0">
                <a:latin typeface="Arial" panose="020B0604020202020204" pitchFamily="34" charset="0"/>
                <a:ea typeface="Batang" pitchFamily="18" charset="-127"/>
                <a:cs typeface="Arial" panose="020B0604020202020204" pitchFamily="34" charset="0"/>
              </a:rPr>
              <a:t>	ventilation </a:t>
            </a:r>
            <a:r>
              <a:rPr lang="fr-FR" altLang="fr-FR" sz="1200" dirty="0">
                <a:latin typeface="Arial" panose="020B0604020202020204" pitchFamily="34" charset="0"/>
                <a:ea typeface="Batang" pitchFamily="18" charset="-127"/>
                <a:cs typeface="Arial" panose="020B0604020202020204" pitchFamily="34" charset="0"/>
              </a:rPr>
              <a:t>parking. </a:t>
            </a:r>
          </a:p>
          <a:p>
            <a:pPr marL="0" indent="14288" algn="just">
              <a:spcBef>
                <a:spcPct val="0"/>
              </a:spcBef>
              <a:buNone/>
              <a:tabLst>
                <a:tab pos="271463" algn="l"/>
              </a:tabLst>
            </a:pPr>
            <a:r>
              <a:rPr lang="fr-FR" sz="1200" dirty="0">
                <a:latin typeface="Arial" panose="020B0604020202020204" pitchFamily="34" charset="0"/>
                <a:cs typeface="Arial" panose="020B0604020202020204" pitchFamily="34" charset="0"/>
              </a:rPr>
              <a:t>14</a:t>
            </a:r>
            <a:r>
              <a:rPr lang="fr-FR" sz="1200" dirty="0" smtClean="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Résolution n°48. Approbation de l’hébergement du Forum de la copropriété.</a:t>
            </a:r>
          </a:p>
          <a:p>
            <a:pPr marL="0" indent="14288" algn="just">
              <a:spcBef>
                <a:spcPct val="0"/>
              </a:spcBef>
              <a:buAutoNum type="arabicPeriod" startAt="15"/>
              <a:tabLst>
                <a:tab pos="271463" algn="l"/>
              </a:tabLst>
            </a:pPr>
            <a:r>
              <a:rPr lang="fr-FR" sz="1200" dirty="0" smtClean="0">
                <a:latin typeface="Arial" panose="020B0604020202020204" pitchFamily="34" charset="0"/>
                <a:cs typeface="Arial" panose="020B0604020202020204" pitchFamily="34" charset="0"/>
              </a:rPr>
              <a:t> Résolution </a:t>
            </a:r>
            <a:r>
              <a:rPr lang="fr-FR" sz="1200" dirty="0">
                <a:latin typeface="Arial" panose="020B0604020202020204" pitchFamily="34" charset="0"/>
                <a:cs typeface="Arial" panose="020B0604020202020204" pitchFamily="34" charset="0"/>
              </a:rPr>
              <a:t>n°49. Installation des opérateurs de fibre optique.</a:t>
            </a:r>
          </a:p>
          <a:p>
            <a:pPr marL="0" indent="14288" algn="just">
              <a:spcBef>
                <a:spcPct val="0"/>
              </a:spcBef>
              <a:buNone/>
              <a:tabLst>
                <a:tab pos="271463" algn="l"/>
              </a:tabLst>
            </a:pPr>
            <a:r>
              <a:rPr lang="fr-FR" sz="1200" dirty="0">
                <a:latin typeface="Arial" panose="020B0604020202020204" pitchFamily="34" charset="0"/>
                <a:cs typeface="Arial" panose="020B0604020202020204" pitchFamily="34" charset="0"/>
              </a:rPr>
              <a:t>16. Résolution n°50. Approbation de l’équipement de la salle du Conseil Syndical.</a:t>
            </a:r>
          </a:p>
          <a:p>
            <a:pPr marL="228600" indent="-228600" algn="just">
              <a:spcBef>
                <a:spcPct val="0"/>
              </a:spcBef>
              <a:buAutoNum type="arabicPeriod" startAt="17"/>
              <a:tabLst>
                <a:tab pos="271463" algn="l"/>
              </a:tabLst>
            </a:pPr>
            <a:r>
              <a:rPr lang="fr-FR" sz="1200" dirty="0" smtClean="0">
                <a:latin typeface="Arial" panose="020B0604020202020204" pitchFamily="34" charset="0"/>
                <a:cs typeface="Arial" panose="020B0604020202020204" pitchFamily="34" charset="0"/>
              </a:rPr>
              <a:t>Résolution </a:t>
            </a:r>
            <a:r>
              <a:rPr lang="fr-FR" sz="1200" dirty="0">
                <a:latin typeface="Arial" panose="020B0604020202020204" pitchFamily="34" charset="0"/>
                <a:cs typeface="Arial" panose="020B0604020202020204" pitchFamily="34" charset="0"/>
              </a:rPr>
              <a:t>n°51. Approbation d’un fonds de caisse en numéraire alloué au Conseil </a:t>
            </a:r>
            <a:r>
              <a:rPr lang="fr-FR" sz="1200" dirty="0" smtClean="0">
                <a:latin typeface="Arial" panose="020B0604020202020204" pitchFamily="34" charset="0"/>
                <a:cs typeface="Arial" panose="020B0604020202020204" pitchFamily="34" charset="0"/>
              </a:rPr>
              <a:t>	Syndical.</a:t>
            </a:r>
          </a:p>
          <a:p>
            <a:pPr marL="0" indent="14288" algn="just">
              <a:spcBef>
                <a:spcPct val="0"/>
              </a:spcBef>
              <a:buAutoNum type="arabicPeriod" startAt="18"/>
              <a:tabLst>
                <a:tab pos="271463" algn="l"/>
              </a:tabLst>
            </a:pPr>
            <a:r>
              <a:rPr lang="fr-FR" sz="1200" dirty="0" smtClean="0">
                <a:latin typeface="Arial" panose="020B0604020202020204" pitchFamily="34" charset="0"/>
                <a:cs typeface="Arial" panose="020B0604020202020204" pitchFamily="34" charset="0"/>
              </a:rPr>
              <a:t> 	Résolution </a:t>
            </a:r>
            <a:r>
              <a:rPr lang="fr-FR" sz="1200" dirty="0">
                <a:latin typeface="Arial" panose="020B0604020202020204" pitchFamily="34" charset="0"/>
                <a:cs typeface="Arial" panose="020B0604020202020204" pitchFamily="34" charset="0"/>
              </a:rPr>
              <a:t>n°53. Approbation des dates de coupure estivale du chauffage </a:t>
            </a:r>
            <a:r>
              <a:rPr lang="fr-FR" sz="1200" dirty="0" smtClean="0">
                <a:latin typeface="Arial" panose="020B0604020202020204" pitchFamily="34" charset="0"/>
                <a:cs typeface="Arial" panose="020B0604020202020204" pitchFamily="34" charset="0"/>
              </a:rPr>
              <a:t>collectif.</a:t>
            </a:r>
          </a:p>
          <a:p>
            <a:pPr marL="0" indent="14288" algn="just">
              <a:spcBef>
                <a:spcPct val="0"/>
              </a:spcBef>
              <a:buAutoNum type="arabicPeriod" startAt="18"/>
              <a:tabLst>
                <a:tab pos="271463" algn="l"/>
              </a:tabLst>
            </a:pPr>
            <a:r>
              <a:rPr lang="fr-FR" sz="1200" dirty="0" smtClean="0">
                <a:latin typeface="Arial" panose="020B0604020202020204" pitchFamily="34" charset="0"/>
                <a:cs typeface="Arial" panose="020B0604020202020204" pitchFamily="34" charset="0"/>
              </a:rPr>
              <a:t> 	Résolution </a:t>
            </a:r>
            <a:r>
              <a:rPr lang="fr-FR" sz="1200" dirty="0">
                <a:latin typeface="Arial" panose="020B0604020202020204" pitchFamily="34" charset="0"/>
                <a:cs typeface="Arial" panose="020B0604020202020204" pitchFamily="34" charset="0"/>
              </a:rPr>
              <a:t>n°54. Autorisation à donner à M. PETIT et Mme MENDÈS d’installer </a:t>
            </a:r>
            <a:r>
              <a:rPr lang="fr-FR" sz="1200" dirty="0" smtClean="0">
                <a:latin typeface="Arial" panose="020B0604020202020204" pitchFamily="34" charset="0"/>
                <a:cs typeface="Arial" panose="020B0604020202020204" pitchFamily="34" charset="0"/>
              </a:rPr>
              <a:t>une</a:t>
            </a:r>
          </a:p>
          <a:p>
            <a:pPr marL="0" indent="0" algn="just">
              <a:spcBef>
                <a:spcPct val="0"/>
              </a:spcBef>
              <a:buNone/>
              <a:tabLst>
                <a:tab pos="271463" algn="l"/>
              </a:tabLst>
            </a:pPr>
            <a:r>
              <a:rPr lang="fr-FR" sz="1200" dirty="0" smtClean="0">
                <a:latin typeface="Arial" panose="020B0604020202020204" pitchFamily="34" charset="0"/>
                <a:cs typeface="Arial" panose="020B0604020202020204" pitchFamily="34" charset="0"/>
              </a:rPr>
              <a:t>	prise </a:t>
            </a:r>
            <a:r>
              <a:rPr lang="fr-FR" sz="1200" dirty="0">
                <a:latin typeface="Arial" panose="020B0604020202020204" pitchFamily="34" charset="0"/>
                <a:cs typeface="Arial" panose="020B0604020202020204" pitchFamily="34" charset="0"/>
              </a:rPr>
              <a:t>de recharge électrique sur leur place de stationnement n° 5055.</a:t>
            </a:r>
          </a:p>
          <a:p>
            <a:pPr marL="0" indent="14288" algn="just">
              <a:spcBef>
                <a:spcPct val="0"/>
              </a:spcBef>
              <a:buFontTx/>
              <a:buNone/>
              <a:tabLst>
                <a:tab pos="271463" algn="l"/>
              </a:tabLst>
            </a:pPr>
            <a:r>
              <a:rPr lang="fr-FR" altLang="fr-FR" sz="1200" dirty="0">
                <a:latin typeface="Arial" panose="020B0604020202020204" pitchFamily="34" charset="0"/>
                <a:cs typeface="Arial" panose="020B0604020202020204" pitchFamily="34" charset="0"/>
              </a:rPr>
              <a:t>	</a:t>
            </a:r>
            <a:endParaRPr lang="fr-FR" sz="1200" dirty="0" smtClean="0">
              <a:latin typeface="Arial" panose="020B0604020202020204" pitchFamily="34" charset="0"/>
              <a:cs typeface="Arial" panose="020B0604020202020204" pitchFamily="34" charset="0"/>
            </a:endParaRPr>
          </a:p>
        </p:txBody>
      </p:sp>
      <p:sp>
        <p:nvSpPr>
          <p:cNvPr id="8" name="ZoneTexte 5"/>
          <p:cNvSpPr txBox="1">
            <a:spLocks noChangeArrowheads="1"/>
          </p:cNvSpPr>
          <p:nvPr/>
        </p:nvSpPr>
        <p:spPr bwMode="auto">
          <a:xfrm>
            <a:off x="952770" y="1260054"/>
            <a:ext cx="5227091" cy="523220"/>
          </a:xfrm>
          <a:prstGeom prst="rect">
            <a:avLst/>
          </a:prstGeom>
          <a:solidFill>
            <a:schemeClr val="bg2">
              <a:lumMod val="20000"/>
              <a:lumOff val="80000"/>
            </a:schemeClr>
          </a:solidFill>
          <a:ln w="9525">
            <a:solidFill>
              <a:srgbClr val="FFC000"/>
            </a:solidFill>
            <a:miter lim="800000"/>
            <a:headEnd/>
            <a:tailEnd/>
          </a:ln>
          <a:effectLst>
            <a:innerShdw blurRad="63500" dist="50800" dir="13500000">
              <a:prstClr val="black">
                <a:alpha val="50000"/>
              </a:prstClr>
            </a:innerShdw>
          </a:effectLs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dirty="0"/>
              <a:t>Transcription intégrale des modalités indiquées dans les décisions prises concernant </a:t>
            </a:r>
            <a:r>
              <a:rPr lang="fr-FR" altLang="fr-FR" sz="1400" dirty="0" smtClean="0"/>
              <a:t>: l’AG du 19 JANVIER 2017</a:t>
            </a:r>
            <a:endParaRPr lang="fr-FR" altLang="fr-FR" sz="1400" dirty="0"/>
          </a:p>
        </p:txBody>
      </p:sp>
      <p:sp>
        <p:nvSpPr>
          <p:cNvPr id="9" name="Rectangle 8"/>
          <p:cNvSpPr/>
          <p:nvPr/>
        </p:nvSpPr>
        <p:spPr bwMode="auto">
          <a:xfrm rot="17679837">
            <a:off x="-1198390" y="5744427"/>
            <a:ext cx="8640729" cy="52584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87425" rtl="0" eaLnBrk="1" fontAlgn="base" latinLnBrk="0" hangingPunct="1">
              <a:lnSpc>
                <a:spcPct val="100000"/>
              </a:lnSpc>
              <a:spcBef>
                <a:spcPct val="0"/>
              </a:spcBef>
              <a:spcAft>
                <a:spcPct val="0"/>
              </a:spcAft>
              <a:buClrTx/>
              <a:buSzTx/>
              <a:buFontTx/>
              <a:buNone/>
              <a:tabLst/>
            </a:pPr>
            <a:r>
              <a:rPr kumimoji="0" lang="fr-FR" sz="2800" i="0" u="none" strike="noStrike" normalizeH="0" baseline="0" dirty="0" smtClean="0">
                <a:ln w="0"/>
                <a:solidFill>
                  <a:srgbClr val="FF0000"/>
                </a:solidFill>
                <a:effectLst>
                  <a:outerShdw blurRad="38100" dist="19050" dir="2700000" algn="tl" rotWithShape="0">
                    <a:schemeClr val="dk1">
                      <a:alpha val="40000"/>
                    </a:schemeClr>
                  </a:outerShdw>
                </a:effectLst>
                <a:latin typeface="Arial" charset="0"/>
              </a:rPr>
              <a:t>Assemblée générale annulée par décision de justice.</a:t>
            </a:r>
          </a:p>
        </p:txBody>
      </p:sp>
    </p:spTree>
    <p:extLst>
      <p:ext uri="{BB962C8B-B14F-4D97-AF65-F5344CB8AC3E}">
        <p14:creationId xmlns:p14="http://schemas.microsoft.com/office/powerpoint/2010/main" val="147591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11033" r="-837"/>
          <a:stretch/>
        </p:blipFill>
        <p:spPr>
          <a:xfrm>
            <a:off x="2794657" y="1476078"/>
            <a:ext cx="2107877" cy="1307279"/>
          </a:xfrm>
          <a:prstGeom prst="rect">
            <a:avLst/>
          </a:prstGeom>
        </p:spPr>
      </p:pic>
      <p:sp>
        <p:nvSpPr>
          <p:cNvPr id="5" name="Rectangle 12"/>
          <p:cNvSpPr>
            <a:spLocks noChangeArrowheads="1"/>
          </p:cNvSpPr>
          <p:nvPr/>
        </p:nvSpPr>
        <p:spPr bwMode="auto">
          <a:xfrm>
            <a:off x="360090" y="9507538"/>
            <a:ext cx="6120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lnSpc>
                <a:spcPct val="150000"/>
              </a:lnSpc>
              <a:spcBef>
                <a:spcPct val="0"/>
              </a:spcBef>
              <a:buFontTx/>
              <a:buNone/>
            </a:pPr>
            <a:r>
              <a:rPr lang="fr-FR" altLang="fr-FR" sz="1200" b="1" i="1" dirty="0" smtClean="0">
                <a:latin typeface="Batang" pitchFamily="18" charset="-127"/>
                <a:ea typeface="Batang" pitchFamily="18" charset="-127"/>
                <a:cs typeface="Arabic Typesetting" pitchFamily="66" charset="-78"/>
              </a:rPr>
              <a:t>Création et conception : Daniel BACON  Vice-président - trésorier Cott’Age 2017</a:t>
            </a:r>
            <a:endParaRPr lang="fr-FR" altLang="fr-FR" sz="1200" b="1" i="1" dirty="0">
              <a:latin typeface="Batang" pitchFamily="18" charset="-127"/>
              <a:ea typeface="Batang" pitchFamily="18" charset="-127"/>
              <a:cs typeface="Arabic Typesetting" pitchFamily="66" charset="-78"/>
            </a:endParaRPr>
          </a:p>
        </p:txBody>
      </p:sp>
      <p:sp>
        <p:nvSpPr>
          <p:cNvPr id="6" name="Rectangle 12"/>
          <p:cNvSpPr>
            <a:spLocks noChangeArrowheads="1"/>
          </p:cNvSpPr>
          <p:nvPr/>
        </p:nvSpPr>
        <p:spPr bwMode="auto">
          <a:xfrm>
            <a:off x="1852242" y="3204270"/>
            <a:ext cx="4183954" cy="6038576"/>
          </a:xfrm>
          <a:prstGeom prst="rect">
            <a:avLst/>
          </a:prstGeom>
          <a:solidFill>
            <a:schemeClr val="accent3">
              <a:lumMod val="95000"/>
            </a:schemeClr>
          </a:solidFill>
          <a:ln>
            <a:solidFill>
              <a:schemeClr val="accent2">
                <a:lumMod val="60000"/>
                <a:lumOff val="40000"/>
              </a:schemeClr>
            </a:solidFill>
          </a:ln>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a:buNone/>
            </a:pPr>
            <a:r>
              <a:rPr lang="fr-FR" sz="1200" b="1" i="1" dirty="0"/>
              <a:t>CONSEIL SYNDICAL</a:t>
            </a:r>
            <a:endParaRPr lang="fr-FR" sz="1200" i="1" dirty="0"/>
          </a:p>
          <a:p>
            <a:pPr>
              <a:buNone/>
            </a:pPr>
            <a:endParaRPr lang="fr-FR" sz="1200" i="1" dirty="0"/>
          </a:p>
          <a:p>
            <a:pPr algn="ctr">
              <a:buNone/>
            </a:pPr>
            <a:r>
              <a:rPr lang="fr-FR" sz="1200" b="1" i="1" dirty="0"/>
              <a:t>COMPOSITION DU BUREAU </a:t>
            </a:r>
            <a:endParaRPr lang="fr-FR" sz="1200" i="1" dirty="0"/>
          </a:p>
          <a:p>
            <a:pPr algn="ctr">
              <a:buNone/>
            </a:pPr>
            <a:r>
              <a:rPr lang="fr-FR" sz="1200" b="1" i="1" dirty="0" smtClean="0"/>
              <a:t>(affiché dans le hall de chaque entrée)</a:t>
            </a:r>
          </a:p>
          <a:p>
            <a:pPr algn="ctr">
              <a:buNone/>
            </a:pPr>
            <a:endParaRPr lang="fr-FR" sz="1200" b="1" i="1" dirty="0" smtClean="0"/>
          </a:p>
          <a:p>
            <a:pPr algn="ctr">
              <a:buNone/>
            </a:pPr>
            <a:r>
              <a:rPr lang="fr-FR" sz="1200" b="1" i="1" dirty="0" smtClean="0"/>
              <a:t>8 titulaires et 4 suppléants</a:t>
            </a:r>
            <a:endParaRPr lang="fr-FR" sz="1200" b="1" i="1" dirty="0"/>
          </a:p>
          <a:p>
            <a:pPr algn="ctr">
              <a:buNone/>
            </a:pPr>
            <a:r>
              <a:rPr lang="fr-FR" sz="1200" b="1" i="1" dirty="0"/>
              <a:t> </a:t>
            </a:r>
            <a:endParaRPr lang="fr-FR" sz="1200" i="1" dirty="0"/>
          </a:p>
          <a:p>
            <a:pPr>
              <a:buNone/>
            </a:pPr>
            <a:r>
              <a:rPr lang="fr-FR" sz="1200" b="1" i="1" dirty="0" smtClean="0"/>
              <a:t>1 Président</a:t>
            </a:r>
            <a:r>
              <a:rPr lang="fr-FR" sz="1200" b="1" i="1" dirty="0"/>
              <a:t> (titulaire - responsable </a:t>
            </a:r>
            <a:r>
              <a:rPr lang="fr-FR" sz="1200" b="1" i="1" dirty="0" smtClean="0"/>
              <a:t>d’un </a:t>
            </a:r>
            <a:r>
              <a:rPr lang="fr-FR" sz="1200" b="1" i="1" dirty="0"/>
              <a:t>bâtiment)</a:t>
            </a:r>
            <a:endParaRPr lang="fr-FR" sz="1200" i="1" dirty="0"/>
          </a:p>
          <a:p>
            <a:pPr>
              <a:buNone/>
            </a:pPr>
            <a:endParaRPr lang="fr-FR" sz="1200" b="1" i="1" dirty="0" smtClean="0"/>
          </a:p>
          <a:p>
            <a:pPr>
              <a:buNone/>
            </a:pPr>
            <a:r>
              <a:rPr lang="fr-FR" sz="1200" b="1" i="1" dirty="0" smtClean="0"/>
              <a:t>1 Vice-président (titulaire - responsable par bâtiment)</a:t>
            </a:r>
            <a:endParaRPr lang="fr-FR" sz="1200" i="1" dirty="0"/>
          </a:p>
          <a:p>
            <a:pPr>
              <a:buNone/>
            </a:pPr>
            <a:r>
              <a:rPr lang="fr-FR" sz="1200" b="1" i="1" dirty="0" smtClean="0"/>
              <a:t>2 Titulaires (par </a:t>
            </a:r>
            <a:r>
              <a:rPr lang="fr-FR" sz="1200" b="1" i="1" dirty="0"/>
              <a:t>bâtiment</a:t>
            </a:r>
            <a:r>
              <a:rPr lang="fr-FR" sz="1200" b="1" i="1" dirty="0" smtClean="0"/>
              <a:t>)</a:t>
            </a:r>
          </a:p>
          <a:p>
            <a:pPr>
              <a:buNone/>
            </a:pPr>
            <a:r>
              <a:rPr lang="fr-FR" sz="1200" b="1" i="1" dirty="0" smtClean="0"/>
              <a:t>1 Suppléant </a:t>
            </a:r>
            <a:r>
              <a:rPr lang="fr-FR" sz="1200" b="1" i="1" dirty="0"/>
              <a:t>(par bâtiment)</a:t>
            </a:r>
          </a:p>
          <a:p>
            <a:pPr>
              <a:buNone/>
            </a:pPr>
            <a:endParaRPr lang="fr-FR" sz="1200" b="1" i="1" dirty="0" smtClean="0"/>
          </a:p>
          <a:p>
            <a:pPr>
              <a:buNone/>
            </a:pPr>
            <a:endParaRPr lang="fr-FR" sz="1200" b="1" i="1" dirty="0" smtClean="0"/>
          </a:p>
          <a:p>
            <a:pPr>
              <a:buNone/>
            </a:pPr>
            <a:r>
              <a:rPr lang="fr-FR" sz="1200" b="1" i="1" dirty="0" smtClean="0"/>
              <a:t>Parmi les titulaires</a:t>
            </a:r>
            <a:endParaRPr lang="fr-FR" sz="1200" b="1" i="1" dirty="0"/>
          </a:p>
          <a:p>
            <a:pPr>
              <a:buNone/>
            </a:pPr>
            <a:r>
              <a:rPr lang="fr-FR" sz="1200" b="1" i="1" dirty="0" smtClean="0"/>
              <a:t>2 Titulaires Comptables</a:t>
            </a:r>
          </a:p>
          <a:p>
            <a:pPr>
              <a:buNone/>
            </a:pPr>
            <a:r>
              <a:rPr lang="fr-FR" sz="1200" b="1" i="1" dirty="0" smtClean="0"/>
              <a:t>1 Titulaire Secrétaire</a:t>
            </a:r>
          </a:p>
          <a:p>
            <a:pPr>
              <a:buNone/>
            </a:pPr>
            <a:r>
              <a:rPr lang="fr-FR" sz="1200" b="1" i="1" dirty="0" smtClean="0"/>
              <a:t>1 Titulaire Trésorier</a:t>
            </a:r>
          </a:p>
          <a:p>
            <a:pPr>
              <a:buNone/>
            </a:pPr>
            <a:endParaRPr lang="fr-FR" sz="1200" b="1" i="1" dirty="0"/>
          </a:p>
          <a:p>
            <a:pPr>
              <a:buNone/>
            </a:pPr>
            <a:r>
              <a:rPr lang="fr-FR" sz="1200" b="1" i="1" dirty="0"/>
              <a:t>Site Internet : cottage78.fr</a:t>
            </a:r>
          </a:p>
          <a:p>
            <a:pPr>
              <a:buNone/>
            </a:pPr>
            <a:r>
              <a:rPr lang="fr-FR" sz="1200" b="1" i="1" dirty="0"/>
              <a:t>Adresse mail : conseil@cottage78.fr</a:t>
            </a:r>
          </a:p>
          <a:p>
            <a:pPr>
              <a:buNone/>
            </a:pPr>
            <a:endParaRPr lang="fr-FR" sz="1200" b="1" i="1" dirty="0"/>
          </a:p>
          <a:p>
            <a:pPr>
              <a:buNone/>
            </a:pPr>
            <a:endParaRPr lang="fr-FR" sz="1200" b="1" i="1" dirty="0" smtClean="0"/>
          </a:p>
          <a:p>
            <a:pPr>
              <a:buNone/>
            </a:pPr>
            <a:r>
              <a:rPr lang="fr-FR" sz="1200" b="1" i="1" dirty="0" smtClean="0"/>
              <a:t>Boîtes </a:t>
            </a:r>
            <a:r>
              <a:rPr lang="fr-FR" sz="1200" b="1" i="1" dirty="0"/>
              <a:t>aux lettres du Conseil Syndical situées :</a:t>
            </a:r>
            <a:endParaRPr lang="fr-FR" sz="1200" i="1" dirty="0"/>
          </a:p>
          <a:p>
            <a:pPr>
              <a:buNone/>
            </a:pPr>
            <a:r>
              <a:rPr lang="fr-FR" sz="1200" b="1" i="1" dirty="0"/>
              <a:t>	- 1, rue du Jeu de Paume</a:t>
            </a:r>
            <a:endParaRPr lang="fr-FR" sz="1200" i="1" dirty="0"/>
          </a:p>
          <a:p>
            <a:pPr>
              <a:buNone/>
            </a:pPr>
            <a:r>
              <a:rPr lang="fr-FR" sz="1200" b="1" i="1" dirty="0"/>
              <a:t>	- 18, avenue du Grand Canal</a:t>
            </a:r>
            <a:endParaRPr lang="fr-FR" sz="1200" i="1" dirty="0"/>
          </a:p>
        </p:txBody>
      </p:sp>
      <p:sp>
        <p:nvSpPr>
          <p:cNvPr id="7" name="Text Box 7"/>
          <p:cNvSpPr txBox="1">
            <a:spLocks noChangeArrowheads="1"/>
          </p:cNvSpPr>
          <p:nvPr/>
        </p:nvSpPr>
        <p:spPr bwMode="auto">
          <a:xfrm>
            <a:off x="2880370" y="649402"/>
            <a:ext cx="2408982" cy="31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50000"/>
              </a:spcBef>
              <a:buFontTx/>
              <a:buNone/>
            </a:pPr>
            <a:r>
              <a:rPr lang="fr-FR" altLang="fr-FR" sz="1400" b="1" i="1" dirty="0" smtClean="0">
                <a:solidFill>
                  <a:srgbClr val="3333CC"/>
                </a:solidFill>
                <a:latin typeface="Batang" pitchFamily="18" charset="-127"/>
                <a:ea typeface="Batang" pitchFamily="18" charset="-127"/>
                <a:cs typeface="Arabic Typesetting" pitchFamily="66" charset="-78"/>
              </a:rPr>
              <a:t>Edition Juillet 2017</a:t>
            </a:r>
            <a:endParaRPr lang="fr-FR" altLang="fr-FR" sz="1400" b="1" i="1" dirty="0">
              <a:solidFill>
                <a:srgbClr val="3333CC"/>
              </a:solidFill>
              <a:latin typeface="Batang" pitchFamily="18" charset="-127"/>
              <a:ea typeface="Batang" pitchFamily="18" charset="-127"/>
              <a:cs typeface="Arabic Typesetting" pitchFamily="66" charset="-78"/>
            </a:endParaRPr>
          </a:p>
        </p:txBody>
      </p:sp>
    </p:spTree>
    <p:extLst>
      <p:ext uri="{BB962C8B-B14F-4D97-AF65-F5344CB8AC3E}">
        <p14:creationId xmlns:p14="http://schemas.microsoft.com/office/powerpoint/2010/main" val="324455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0090" y="1735063"/>
            <a:ext cx="6480720" cy="7848302"/>
          </a:xfrm>
          <a:prstGeom prst="rect">
            <a:avLst/>
          </a:prstGeom>
        </p:spPr>
        <p:txBody>
          <a:bodyPr wrap="square">
            <a:spAutoFit/>
          </a:bodyPr>
          <a:lstStyle/>
          <a:p>
            <a:pPr algn="just"/>
            <a:r>
              <a:rPr lang="fr-FR" altLang="fr-FR" sz="1200" b="1" i="1" dirty="0" smtClean="0">
                <a:latin typeface="Arial" panose="020B0604020202020204" pitchFamily="34" charset="0"/>
                <a:ea typeface="Batang" pitchFamily="18" charset="-127"/>
                <a:cs typeface="Arial" panose="020B0604020202020204" pitchFamily="34" charset="0"/>
              </a:rPr>
              <a:t>Résolution </a:t>
            </a:r>
            <a:r>
              <a:rPr lang="fr-FR" altLang="fr-FR" sz="1200" b="1" i="1" dirty="0">
                <a:latin typeface="Arial" panose="020B0604020202020204" pitchFamily="34" charset="0"/>
                <a:ea typeface="Batang" pitchFamily="18" charset="-127"/>
                <a:cs typeface="Arial" panose="020B0604020202020204" pitchFamily="34" charset="0"/>
              </a:rPr>
              <a:t>n° </a:t>
            </a:r>
            <a:r>
              <a:rPr lang="fr-FR" altLang="fr-FR" sz="1200" b="1" i="1" dirty="0" smtClean="0">
                <a:latin typeface="Arial" panose="020B0604020202020204" pitchFamily="34" charset="0"/>
                <a:ea typeface="Batang" pitchFamily="18" charset="-127"/>
                <a:cs typeface="Arial" panose="020B0604020202020204" pitchFamily="34" charset="0"/>
              </a:rPr>
              <a:t>16. Abrogation </a:t>
            </a:r>
            <a:r>
              <a:rPr lang="fr-FR" altLang="fr-FR" sz="1200" b="1" i="1" dirty="0">
                <a:latin typeface="Arial" panose="020B0604020202020204" pitchFamily="34" charset="0"/>
                <a:ea typeface="Batang" pitchFamily="18" charset="-127"/>
                <a:cs typeface="Arial" panose="020B0604020202020204" pitchFamily="34" charset="0"/>
              </a:rPr>
              <a:t>de la résolution ASSURIMO </a:t>
            </a:r>
            <a:r>
              <a:rPr lang="fr-FR" altLang="fr-FR" sz="1200" b="1" i="1" dirty="0" smtClean="0">
                <a:latin typeface="Arial" panose="020B0604020202020204" pitchFamily="34" charset="0"/>
                <a:ea typeface="Batang" pitchFamily="18" charset="-127"/>
                <a:cs typeface="Arial" panose="020B0604020202020204" pitchFamily="34" charset="0"/>
              </a:rPr>
              <a:t>n° 16 </a:t>
            </a:r>
            <a:r>
              <a:rPr lang="fr-FR" altLang="fr-FR" sz="1200" b="1" i="1" dirty="0">
                <a:latin typeface="Arial" panose="020B0604020202020204" pitchFamily="34" charset="0"/>
                <a:ea typeface="Batang" pitchFamily="18" charset="-127"/>
                <a:cs typeface="Arial" panose="020B0604020202020204" pitchFamily="34" charset="0"/>
              </a:rPr>
              <a:t>du PV de </a:t>
            </a:r>
            <a:r>
              <a:rPr lang="fr-FR" altLang="fr-FR" sz="1200" b="1" i="1" dirty="0" smtClean="0">
                <a:latin typeface="Arial" panose="020B0604020202020204" pitchFamily="34" charset="0"/>
                <a:ea typeface="Batang" pitchFamily="18" charset="-127"/>
                <a:cs typeface="Arial" panose="020B0604020202020204" pitchFamily="34" charset="0"/>
              </a:rPr>
              <a:t>l’AG du </a:t>
            </a:r>
            <a:r>
              <a:rPr lang="fr-FR" altLang="fr-FR" sz="1200" b="1" i="1" dirty="0">
                <a:latin typeface="Arial" panose="020B0604020202020204" pitchFamily="34" charset="0"/>
                <a:ea typeface="Batang" pitchFamily="18" charset="-127"/>
                <a:cs typeface="Arial" panose="020B0604020202020204" pitchFamily="34" charset="0"/>
              </a:rPr>
              <a:t>22 octobre 2016</a:t>
            </a:r>
            <a:r>
              <a:rPr lang="fr-FR" altLang="fr-FR" sz="1200" i="1" dirty="0">
                <a:latin typeface="Arial" panose="020B0604020202020204" pitchFamily="34" charset="0"/>
                <a:ea typeface="Batang" pitchFamily="18" charset="-127"/>
                <a:cs typeface="Arial" panose="020B0604020202020204" pitchFamily="34" charset="0"/>
              </a:rPr>
              <a:t>. </a:t>
            </a:r>
          </a:p>
          <a:p>
            <a:pPr algn="just"/>
            <a:r>
              <a:rPr lang="fr-FR" altLang="fr-FR" sz="1200" i="1" dirty="0" smtClean="0">
                <a:latin typeface="Arial" panose="020B0604020202020204" pitchFamily="34" charset="0"/>
                <a:ea typeface="Batang" pitchFamily="18" charset="-127"/>
                <a:cs typeface="Arial" panose="020B0604020202020204" pitchFamily="34" charset="0"/>
              </a:rPr>
              <a:t>Soucieux de rechercher la prestation la mieux disante, l’assemblée </a:t>
            </a:r>
            <a:r>
              <a:rPr lang="fr-FR" altLang="fr-FR" sz="1200" i="1" dirty="0">
                <a:latin typeface="Arial" panose="020B0604020202020204" pitchFamily="34" charset="0"/>
                <a:ea typeface="Batang" pitchFamily="18" charset="-127"/>
                <a:cs typeface="Arial" panose="020B0604020202020204" pitchFamily="34" charset="0"/>
              </a:rPr>
              <a:t>g</a:t>
            </a:r>
            <a:r>
              <a:rPr lang="fr-FR" altLang="fr-FR" sz="1200" i="1" dirty="0" smtClean="0">
                <a:latin typeface="Arial" panose="020B0604020202020204" pitchFamily="34" charset="0"/>
                <a:ea typeface="Batang" pitchFamily="18" charset="-127"/>
                <a:cs typeface="Arial" panose="020B0604020202020204" pitchFamily="34" charset="0"/>
              </a:rPr>
              <a:t>énérale décide d’abroger l’article n° 16 du PV de l’assemblée générale du 22 octobre 2015, à savoir : </a:t>
            </a:r>
          </a:p>
          <a:p>
            <a:pPr algn="just"/>
            <a:r>
              <a:rPr lang="fr-FR" altLang="fr-FR" sz="1200" i="1" dirty="0" smtClean="0">
                <a:latin typeface="Arial" panose="020B0604020202020204" pitchFamily="34" charset="0"/>
                <a:ea typeface="Batang" pitchFamily="18" charset="-127"/>
                <a:cs typeface="Arial" panose="020B0604020202020204" pitchFamily="34" charset="0"/>
              </a:rPr>
              <a:t>« </a:t>
            </a:r>
            <a:r>
              <a:rPr lang="fr-FR" altLang="fr-FR" sz="1200" i="1" dirty="0">
                <a:latin typeface="Arial" panose="020B0604020202020204" pitchFamily="34" charset="0"/>
                <a:ea typeface="Batang" pitchFamily="18" charset="-127"/>
                <a:cs typeface="Arial" panose="020B0604020202020204" pitchFamily="34" charset="0"/>
              </a:rPr>
              <a:t>Soucieux de rechercher la prestation la mieux disante, </a:t>
            </a:r>
            <a:r>
              <a:rPr lang="fr-FR" altLang="fr-FR" sz="1200" i="1" dirty="0" smtClean="0">
                <a:latin typeface="Arial" panose="020B0604020202020204" pitchFamily="34" charset="0"/>
                <a:ea typeface="Batang" pitchFamily="18" charset="-127"/>
                <a:cs typeface="Arial" panose="020B0604020202020204" pitchFamily="34" charset="0"/>
              </a:rPr>
              <a:t>l’assemblée </a:t>
            </a:r>
            <a:r>
              <a:rPr lang="fr-FR" altLang="fr-FR" sz="1200" i="1" dirty="0">
                <a:latin typeface="Arial" panose="020B0604020202020204" pitchFamily="34" charset="0"/>
                <a:ea typeface="Batang" pitchFamily="18" charset="-127"/>
                <a:cs typeface="Arial" panose="020B0604020202020204" pitchFamily="34" charset="0"/>
              </a:rPr>
              <a:t>g</a:t>
            </a:r>
            <a:r>
              <a:rPr lang="fr-FR" altLang="fr-FR" sz="1200" i="1" dirty="0" smtClean="0">
                <a:latin typeface="Arial" panose="020B0604020202020204" pitchFamily="34" charset="0"/>
                <a:ea typeface="Batang" pitchFamily="18" charset="-127"/>
                <a:cs typeface="Arial" panose="020B0604020202020204" pitchFamily="34" charset="0"/>
              </a:rPr>
              <a:t>énérale </a:t>
            </a:r>
            <a:r>
              <a:rPr lang="fr-FR" altLang="fr-FR" sz="1200" i="1" dirty="0">
                <a:latin typeface="Arial" panose="020B0604020202020204" pitchFamily="34" charset="0"/>
                <a:ea typeface="Batang" pitchFamily="18" charset="-127"/>
                <a:cs typeface="Arial" panose="020B0604020202020204" pitchFamily="34" charset="0"/>
              </a:rPr>
              <a:t>décide de choisir la société de courtage </a:t>
            </a:r>
            <a:r>
              <a:rPr lang="fr-FR" altLang="fr-FR" sz="1200" i="1" dirty="0" smtClean="0">
                <a:latin typeface="Arial" panose="020B0604020202020204" pitchFamily="34" charset="0"/>
                <a:ea typeface="Batang" pitchFamily="18" charset="-127"/>
                <a:cs typeface="Arial" panose="020B0604020202020204" pitchFamily="34" charset="0"/>
              </a:rPr>
              <a:t>ASSURIMO </a:t>
            </a:r>
            <a:r>
              <a:rPr lang="fr-FR" altLang="fr-FR" sz="1200" i="1" dirty="0">
                <a:latin typeface="Arial" panose="020B0604020202020204" pitchFamily="34" charset="0"/>
                <a:ea typeface="Batang" pitchFamily="18" charset="-127"/>
                <a:cs typeface="Arial" panose="020B0604020202020204" pitchFamily="34" charset="0"/>
              </a:rPr>
              <a:t>pour négocier un nouveau contrat d’assurance auprès d’une nouvelle compagnie ou avec celle titulaire du contrat actuel, sous réserve de respecter impérativement deux conditions </a:t>
            </a:r>
            <a:r>
              <a:rPr lang="fr-FR" altLang="fr-FR" sz="1200" i="1" dirty="0" smtClean="0">
                <a:latin typeface="Arial" panose="020B0604020202020204" pitchFamily="34" charset="0"/>
                <a:ea typeface="Batang" pitchFamily="18" charset="-127"/>
                <a:cs typeface="Arial" panose="020B0604020202020204" pitchFamily="34" charset="0"/>
              </a:rPr>
              <a:t>:</a:t>
            </a:r>
            <a:endParaRPr lang="fr-FR" altLang="fr-FR" sz="1200" i="1" dirty="0">
              <a:latin typeface="Arial" panose="020B0604020202020204" pitchFamily="34" charset="0"/>
              <a:ea typeface="Batang" pitchFamily="18" charset="-127"/>
              <a:cs typeface="Arial" panose="020B0604020202020204" pitchFamily="34" charset="0"/>
            </a:endParaRPr>
          </a:p>
          <a:p>
            <a:pPr algn="just"/>
            <a:r>
              <a:rPr lang="fr-FR" altLang="fr-FR" sz="1200" i="1" dirty="0">
                <a:latin typeface="Arial" panose="020B0604020202020204" pitchFamily="34" charset="0"/>
                <a:ea typeface="Batang" pitchFamily="18" charset="-127"/>
                <a:cs typeface="Arial" panose="020B0604020202020204" pitchFamily="34" charset="0"/>
              </a:rPr>
              <a:t>Conformément à l’article 39 du décret du 17 mars 1967, il est précisé que la société de courtage ASSURIMO est filiale du groupe </a:t>
            </a:r>
            <a:r>
              <a:rPr lang="fr-FR" altLang="fr-FR" sz="1200" i="1" dirty="0" smtClean="0">
                <a:latin typeface="Arial" panose="020B0604020202020204" pitchFamily="34" charset="0"/>
                <a:ea typeface="Batang" pitchFamily="18" charset="-127"/>
                <a:cs typeface="Arial" panose="020B0604020202020204" pitchFamily="34" charset="0"/>
              </a:rPr>
              <a:t>FONCIA ;</a:t>
            </a:r>
            <a:endParaRPr lang="fr-FR" altLang="fr-FR" sz="1200" i="1" dirty="0">
              <a:latin typeface="Arial" panose="020B0604020202020204" pitchFamily="34" charset="0"/>
              <a:ea typeface="Batang" pitchFamily="18" charset="-127"/>
              <a:cs typeface="Arial" panose="020B0604020202020204" pitchFamily="34" charset="0"/>
            </a:endParaRPr>
          </a:p>
          <a:p>
            <a:pPr algn="just"/>
            <a:endParaRPr lang="fr-FR" altLang="fr-FR" sz="1200" i="1" dirty="0">
              <a:latin typeface="Arial" panose="020B0604020202020204" pitchFamily="34" charset="0"/>
              <a:ea typeface="Batang" pitchFamily="18" charset="-127"/>
              <a:cs typeface="Arial" panose="020B0604020202020204" pitchFamily="34" charset="0"/>
            </a:endParaRPr>
          </a:p>
          <a:p>
            <a:pPr algn="just"/>
            <a:r>
              <a:rPr lang="fr-FR" altLang="fr-FR" sz="1200" i="1" dirty="0" smtClean="0">
                <a:latin typeface="Arial" panose="020B0604020202020204" pitchFamily="34" charset="0"/>
                <a:ea typeface="Batang" pitchFamily="18" charset="-127"/>
                <a:cs typeface="Arial" panose="020B0604020202020204" pitchFamily="34" charset="0"/>
              </a:rPr>
              <a:t>Sauf </a:t>
            </a:r>
            <a:r>
              <a:rPr lang="fr-FR" altLang="fr-FR" sz="1200" i="1" dirty="0">
                <a:latin typeface="Arial" panose="020B0604020202020204" pitchFamily="34" charset="0"/>
                <a:ea typeface="Batang" pitchFamily="18" charset="-127"/>
                <a:cs typeface="Arial" panose="020B0604020202020204" pitchFamily="34" charset="0"/>
              </a:rPr>
              <a:t>si dans le cadre de cette résolution, </a:t>
            </a:r>
            <a:r>
              <a:rPr lang="fr-FR" altLang="fr-FR" sz="1200" i="1" dirty="0" smtClean="0">
                <a:latin typeface="Arial" panose="020B0604020202020204" pitchFamily="34" charset="0"/>
                <a:ea typeface="Batang" pitchFamily="18" charset="-127"/>
                <a:cs typeface="Arial" panose="020B0604020202020204" pitchFamily="34" charset="0"/>
              </a:rPr>
              <a:t>l’assemblée </a:t>
            </a:r>
            <a:r>
              <a:rPr lang="fr-FR" altLang="fr-FR" sz="1200" i="1" dirty="0">
                <a:latin typeface="Arial" panose="020B0604020202020204" pitchFamily="34" charset="0"/>
                <a:ea typeface="Batang" pitchFamily="18" charset="-127"/>
                <a:cs typeface="Arial" panose="020B0604020202020204" pitchFamily="34" charset="0"/>
              </a:rPr>
              <a:t>g</a:t>
            </a:r>
            <a:r>
              <a:rPr lang="fr-FR" altLang="fr-FR" sz="1200" i="1" dirty="0" smtClean="0">
                <a:latin typeface="Arial" panose="020B0604020202020204" pitchFamily="34" charset="0"/>
                <a:ea typeface="Batang" pitchFamily="18" charset="-127"/>
                <a:cs typeface="Arial" panose="020B0604020202020204" pitchFamily="34" charset="0"/>
              </a:rPr>
              <a:t>énérale </a:t>
            </a:r>
            <a:r>
              <a:rPr lang="fr-FR" altLang="fr-FR" sz="1200" i="1" dirty="0">
                <a:latin typeface="Arial" panose="020B0604020202020204" pitchFamily="34" charset="0"/>
                <a:ea typeface="Batang" pitchFamily="18" charset="-127"/>
                <a:cs typeface="Arial" panose="020B0604020202020204" pitchFamily="34" charset="0"/>
              </a:rPr>
              <a:t>délègue au Conseil Syndical la faculté de rechercher une offre concurrentielle, à conditions équivalentes, dans un délai de 2 mois de la tenue de la présente assemblée </a:t>
            </a:r>
            <a:r>
              <a:rPr lang="fr-FR" altLang="fr-FR" sz="1200" i="1" dirty="0" smtClean="0">
                <a:latin typeface="Arial" panose="020B0604020202020204" pitchFamily="34" charset="0"/>
                <a:ea typeface="Batang" pitchFamily="18" charset="-127"/>
                <a:cs typeface="Arial" panose="020B0604020202020204" pitchFamily="34" charset="0"/>
              </a:rPr>
              <a:t>générale. Ainsi la mise en concurrence est libre.</a:t>
            </a:r>
          </a:p>
          <a:p>
            <a:pPr algn="just"/>
            <a:endParaRPr lang="fr-FR" altLang="fr-FR" sz="1200" i="1" dirty="0">
              <a:latin typeface="Arial" panose="020B0604020202020204" pitchFamily="34" charset="0"/>
              <a:ea typeface="Batang" pitchFamily="18" charset="-127"/>
              <a:cs typeface="Arial" panose="020B0604020202020204" pitchFamily="34" charset="0"/>
            </a:endParaRPr>
          </a:p>
          <a:p>
            <a:pPr algn="just"/>
            <a:r>
              <a:rPr lang="fr-FR" altLang="fr-FR" sz="1200" b="1" i="1" dirty="0">
                <a:latin typeface="Arial" panose="020B0604020202020204" pitchFamily="34" charset="0"/>
                <a:ea typeface="Batang" pitchFamily="18" charset="-127"/>
                <a:cs typeface="Arial" panose="020B0604020202020204" pitchFamily="34" charset="0"/>
              </a:rPr>
              <a:t>Résolution n° 18. Approbation du modèle de coffre, armoire et cabanon pour jardin, balcon et terrasse.</a:t>
            </a:r>
          </a:p>
          <a:p>
            <a:pPr algn="just"/>
            <a:r>
              <a:rPr lang="fr-FR" altLang="fr-FR" sz="1200" i="1" dirty="0">
                <a:latin typeface="Arial" panose="020B0604020202020204" pitchFamily="34" charset="0"/>
                <a:ea typeface="Batang" pitchFamily="18" charset="-127"/>
                <a:cs typeface="Arial" panose="020B0604020202020204" pitchFamily="34" charset="0"/>
              </a:rPr>
              <a:t>L‘assemblée générale, après en avoir délibéré, décide que les modèles de coffre, d’armoire et de cabanon de jardin sur les parties communes à usage exclusif, doivent respecter les caractéristiques précisées en annexe 2 : dimensions et teintes : anthracite ou beige.</a:t>
            </a:r>
          </a:p>
          <a:p>
            <a:pPr algn="just"/>
            <a:endParaRPr lang="fr-FR" altLang="fr-FR" sz="1200" i="1" dirty="0" smtClean="0">
              <a:latin typeface="Arial" panose="020B0604020202020204" pitchFamily="34" charset="0"/>
              <a:ea typeface="Batang" pitchFamily="18" charset="-127"/>
              <a:cs typeface="Arial" panose="020B0604020202020204" pitchFamily="34" charset="0"/>
            </a:endParaRPr>
          </a:p>
          <a:p>
            <a:pPr algn="just" eaLnBrk="1" hangingPunct="1">
              <a:spcBef>
                <a:spcPts val="0"/>
              </a:spcBef>
              <a:buNone/>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 19. Approbation du choix du modèle et d’installation de stores bannes.</a:t>
            </a:r>
          </a:p>
          <a:p>
            <a:pPr algn="just" eaLnBrk="1" hangingPunct="1">
              <a:spcBef>
                <a:spcPts val="0"/>
              </a:spcBef>
              <a:buNone/>
            </a:pPr>
            <a:r>
              <a:rPr lang="fr-FR" altLang="fr-FR" sz="1200" i="1" dirty="0">
                <a:latin typeface="Arial" panose="020B0604020202020204" pitchFamily="34" charset="0"/>
                <a:ea typeface="Batang" panose="02030600000101010101" pitchFamily="18" charset="-127"/>
                <a:cs typeface="Arial" panose="020B0604020202020204" pitchFamily="34" charset="0"/>
              </a:rPr>
              <a:t>Le Conseil Syndical propose les caractéristiques suivantes pour l’installation de store « Banne ». </a:t>
            </a:r>
            <a:r>
              <a:rPr lang="fr-FR" altLang="fr-FR" sz="1200" b="1" i="1" dirty="0">
                <a:solidFill>
                  <a:srgbClr val="3333CC"/>
                </a:solidFill>
                <a:latin typeface="Arial" panose="020B0604020202020204" pitchFamily="34" charset="0"/>
                <a:ea typeface="Batang" pitchFamily="18" charset="-127"/>
                <a:cs typeface="Arial" panose="020B0604020202020204" pitchFamily="34" charset="0"/>
              </a:rPr>
              <a:t>(voir en annexe 2)</a:t>
            </a:r>
          </a:p>
          <a:p>
            <a:pPr algn="just" eaLnBrk="1" hangingPunct="1">
              <a:spcBef>
                <a:spcPts val="0"/>
              </a:spcBef>
              <a:buFontTx/>
              <a:buNone/>
            </a:pPr>
            <a:r>
              <a:rPr lang="fr-FR" altLang="fr-FR" sz="1200" i="1" u="sng" dirty="0">
                <a:latin typeface="Arial" panose="020B0604020202020204" pitchFamily="34" charset="0"/>
                <a:ea typeface="Batang" pitchFamily="18" charset="-127"/>
                <a:cs typeface="Arial" panose="020B0604020202020204" pitchFamily="34" charset="0"/>
              </a:rPr>
              <a:t>STORES BANNES </a:t>
            </a:r>
            <a:r>
              <a:rPr lang="fr-FR" altLang="fr-FR" sz="1200" i="1" dirty="0">
                <a:latin typeface="Arial" panose="020B0604020202020204" pitchFamily="34" charset="0"/>
                <a:ea typeface="Batang" pitchFamily="18" charset="-127"/>
                <a:cs typeface="Arial" panose="020B0604020202020204" pitchFamily="34" charset="0"/>
              </a:rPr>
              <a:t>: </a:t>
            </a:r>
          </a:p>
          <a:p>
            <a:pPr algn="just" eaLnBrk="1" hangingPunct="1">
              <a:spcBef>
                <a:spcPts val="0"/>
              </a:spcBef>
              <a:buNone/>
              <a:tabLst>
                <a:tab pos="541338" algn="l"/>
              </a:tabLst>
            </a:pPr>
            <a:r>
              <a:rPr lang="fr-FR" altLang="fr-FR" sz="1200" i="1" dirty="0">
                <a:latin typeface="Arial" panose="020B0604020202020204" pitchFamily="34" charset="0"/>
                <a:ea typeface="Batang" pitchFamily="18" charset="-127"/>
                <a:cs typeface="Arial" panose="020B0604020202020204" pitchFamily="34" charset="0"/>
              </a:rPr>
              <a:t>- La toile est de couleur « modèle ORC 8932 120 Parme »,</a:t>
            </a:r>
          </a:p>
          <a:p>
            <a:pPr algn="just" eaLnBrk="1" hangingPunct="1">
              <a:spcBef>
                <a:spcPts val="0"/>
              </a:spcBef>
              <a:buFontTx/>
              <a:buNone/>
              <a:tabLst>
                <a:tab pos="541338" algn="l"/>
              </a:tabLst>
            </a:pPr>
            <a:r>
              <a:rPr lang="fr-FR" altLang="fr-FR" sz="1200" i="1" dirty="0">
                <a:latin typeface="Arial" panose="020B0604020202020204" pitchFamily="34" charset="0"/>
                <a:ea typeface="Batang" pitchFamily="18" charset="-127"/>
                <a:cs typeface="Arial" panose="020B0604020202020204" pitchFamily="34" charset="0"/>
              </a:rPr>
              <a:t>- Le coffre est de coloris Gris Anthracite,</a:t>
            </a:r>
          </a:p>
          <a:p>
            <a:pPr algn="just" eaLnBrk="1" hangingPunct="1">
              <a:spcBef>
                <a:spcPts val="0"/>
              </a:spcBef>
              <a:buNone/>
            </a:pPr>
            <a:r>
              <a:rPr lang="fr-FR" altLang="fr-FR" sz="1200" i="1" dirty="0">
                <a:latin typeface="Arial" panose="020B0604020202020204" pitchFamily="34" charset="0"/>
                <a:ea typeface="Batang" pitchFamily="18" charset="-127"/>
                <a:cs typeface="Arial" panose="020B0604020202020204" pitchFamily="34" charset="0"/>
              </a:rPr>
              <a:t>- Le modèle de store Banne est de type : Store enroulement extérieur électrique,</a:t>
            </a:r>
          </a:p>
          <a:p>
            <a:pPr algn="just" eaLnBrk="1" hangingPunct="1">
              <a:spcBef>
                <a:spcPts val="0"/>
              </a:spcBef>
              <a:buNone/>
              <a:tabLst>
                <a:tab pos="541338" algn="l"/>
              </a:tabLst>
            </a:pPr>
            <a:r>
              <a:rPr lang="fr-FR" altLang="fr-FR" sz="1200" i="1" dirty="0">
                <a:latin typeface="Arial" panose="020B0604020202020204" pitchFamily="34" charset="0"/>
                <a:ea typeface="Batang" pitchFamily="18" charset="-127"/>
                <a:cs typeface="Arial" panose="020B0604020202020204" pitchFamily="34" charset="0"/>
              </a:rPr>
              <a:t>- Le modèle de store Banne est de type : Store Banne «  modèle BALNÉA »,</a:t>
            </a:r>
          </a:p>
          <a:p>
            <a:pPr algn="just" eaLnBrk="1" hangingPunct="1">
              <a:spcBef>
                <a:spcPts val="0"/>
              </a:spcBef>
              <a:buFontTx/>
              <a:buNone/>
              <a:tabLst>
                <a:tab pos="541338" algn="l"/>
              </a:tabLst>
            </a:pPr>
            <a:r>
              <a:rPr lang="fr-FR" altLang="fr-FR" sz="1200" i="1" dirty="0">
                <a:latin typeface="Arial" panose="020B0604020202020204" pitchFamily="34" charset="0"/>
                <a:ea typeface="Batang" pitchFamily="18" charset="-127"/>
                <a:cs typeface="Arial" panose="020B0604020202020204" pitchFamily="34" charset="0"/>
              </a:rPr>
              <a:t>- Le modèle de store véranda pour Pergola est de type : </a:t>
            </a:r>
          </a:p>
          <a:p>
            <a:pPr algn="just" eaLnBrk="1" hangingPunct="1">
              <a:spcBef>
                <a:spcPts val="0"/>
              </a:spcBef>
              <a:buFontTx/>
              <a:buNone/>
              <a:tabLst>
                <a:tab pos="541338" algn="l"/>
              </a:tabLst>
            </a:pPr>
            <a:r>
              <a:rPr lang="fr-FR" altLang="fr-FR" sz="1200" i="1" dirty="0">
                <a:latin typeface="Arial" panose="020B0604020202020204" pitchFamily="34" charset="0"/>
                <a:ea typeface="Batang" pitchFamily="18" charset="-127"/>
                <a:cs typeface="Arial" panose="020B0604020202020204" pitchFamily="34" charset="0"/>
              </a:rPr>
              <a:t>- Le coffre est de coloris Gris Anthracite « modèle VÉRACLIM » toile SOMFY Anthracite (couleur 2047),</a:t>
            </a:r>
          </a:p>
          <a:p>
            <a:pPr marL="171450" indent="-171450" algn="just" eaLnBrk="1" hangingPunct="1">
              <a:spcBef>
                <a:spcPts val="0"/>
              </a:spcBef>
              <a:buFontTx/>
              <a:buChar char="-"/>
              <a:tabLst>
                <a:tab pos="541338" algn="l"/>
              </a:tabLst>
            </a:pPr>
            <a:r>
              <a:rPr lang="fr-FR" altLang="fr-FR" sz="1200" i="1" dirty="0">
                <a:latin typeface="Arial" panose="020B0604020202020204" pitchFamily="34" charset="0"/>
                <a:ea typeface="Batang" pitchFamily="18" charset="-127"/>
                <a:cs typeface="Arial" panose="020B0604020202020204" pitchFamily="34" charset="0"/>
              </a:rPr>
              <a:t>Le store doit être parfaitement encastré dans le coffre après repli,</a:t>
            </a:r>
          </a:p>
          <a:p>
            <a:pPr algn="just" eaLnBrk="1" hangingPunct="1">
              <a:spcBef>
                <a:spcPts val="0"/>
              </a:spcBef>
              <a:buNone/>
              <a:tabLst>
                <a:tab pos="541338" algn="l"/>
              </a:tabLst>
            </a:pPr>
            <a:r>
              <a:rPr lang="fr-FR" altLang="fr-FR" sz="1200" i="1" dirty="0">
                <a:latin typeface="Arial" panose="020B0604020202020204" pitchFamily="34" charset="0"/>
                <a:ea typeface="Batang" pitchFamily="18" charset="-127"/>
                <a:cs typeface="Arial" panose="020B0604020202020204" pitchFamily="34" charset="0"/>
              </a:rPr>
              <a:t>- Le dispositif doit être maintenu en parfait état de propreté tant pour le coffre que pour le store,</a:t>
            </a:r>
          </a:p>
          <a:p>
            <a:pPr marL="171450" indent="-171450" algn="just" eaLnBrk="1" hangingPunct="1">
              <a:spcBef>
                <a:spcPts val="0"/>
              </a:spcBef>
              <a:buFontTx/>
              <a:buChar char="-"/>
              <a:tabLst>
                <a:tab pos="541338" algn="l"/>
              </a:tabLst>
            </a:pPr>
            <a:r>
              <a:rPr lang="fr-FR" altLang="fr-FR" sz="1200" i="1" dirty="0">
                <a:latin typeface="Arial" panose="020B0604020202020204" pitchFamily="34" charset="0"/>
                <a:ea typeface="Batang" pitchFamily="18" charset="-127"/>
                <a:cs typeface="Arial" panose="020B0604020202020204" pitchFamily="34" charset="0"/>
              </a:rPr>
              <a:t>En cas de démontage, le mur doit être remis en l’état d’origine.</a:t>
            </a:r>
          </a:p>
          <a:p>
            <a:pPr algn="just" eaLnBrk="1" hangingPunct="1">
              <a:spcBef>
                <a:spcPts val="0"/>
              </a:spcBef>
              <a:buNone/>
            </a:pPr>
            <a:r>
              <a:rPr lang="fr-FR" altLang="fr-FR" sz="1200" i="1" dirty="0">
                <a:latin typeface="Arial" panose="020B0604020202020204" pitchFamily="34" charset="0"/>
                <a:ea typeface="Batang" pitchFamily="18" charset="-127"/>
                <a:cs typeface="Arial" panose="020B0604020202020204" pitchFamily="34" charset="0"/>
              </a:rPr>
              <a:t>En attente de l’accord du cabinet d’architecture et du constructeur et dans le respect du PLU. </a:t>
            </a:r>
          </a:p>
          <a:p>
            <a:pPr algn="just" eaLnBrk="1" hangingPunct="1">
              <a:spcBef>
                <a:spcPts val="0"/>
              </a:spcBef>
              <a:buNone/>
            </a:pPr>
            <a:r>
              <a:rPr lang="fr-FR" altLang="fr-FR" sz="1200" i="1" dirty="0">
                <a:latin typeface="Arial" panose="020B0604020202020204" pitchFamily="34" charset="0"/>
                <a:ea typeface="Batang" pitchFamily="18" charset="-127"/>
                <a:cs typeface="Arial" panose="020B0604020202020204" pitchFamily="34" charset="0"/>
              </a:rPr>
              <a:t>Il convient d’attendre le délai légal de contestation (mois) après la réception du procès-verbal de l’assemblée générale pour commencer les travaux et de l’accord donné par le cabinet d’architecture et du constructeur.</a:t>
            </a:r>
          </a:p>
          <a:p>
            <a:pPr algn="just" eaLnBrk="1" hangingPunct="1">
              <a:spcBef>
                <a:spcPts val="0"/>
              </a:spcBef>
              <a:buNone/>
            </a:pPr>
            <a:r>
              <a:rPr lang="fr-FR" altLang="fr-FR" sz="1200" i="1" dirty="0">
                <a:latin typeface="Arial" panose="020B0604020202020204" pitchFamily="34" charset="0"/>
                <a:ea typeface="Batang" pitchFamily="18" charset="-127"/>
                <a:cs typeface="Arial" panose="020B0604020202020204" pitchFamily="34" charset="0"/>
              </a:rPr>
              <a:t>Les travaux devront être réalisés dans le respect des autres occupants (nuisances sonores, propreté du chantier, etc</a:t>
            </a:r>
            <a:r>
              <a:rPr lang="fr-FR" altLang="fr-FR" sz="1200" i="1" dirty="0" smtClean="0">
                <a:latin typeface="Arial" panose="020B0604020202020204" pitchFamily="34" charset="0"/>
                <a:ea typeface="Batang" pitchFamily="18" charset="-127"/>
                <a:cs typeface="Arial" panose="020B0604020202020204" pitchFamily="34" charset="0"/>
              </a:rPr>
              <a:t>.).</a:t>
            </a:r>
            <a:endParaRPr lang="fr-FR" altLang="fr-FR" sz="1200" i="1" dirty="0">
              <a:latin typeface="Arial" panose="020B0604020202020204" pitchFamily="34" charset="0"/>
              <a:ea typeface="Batang" pitchFamily="18" charset="-127"/>
              <a:cs typeface="Arial" panose="020B0604020202020204" pitchFamily="34" charset="0"/>
            </a:endParaRPr>
          </a:p>
        </p:txBody>
      </p:sp>
      <p:sp>
        <p:nvSpPr>
          <p:cNvPr id="16" name="Rectangle à coins arrondis 2"/>
          <p:cNvSpPr>
            <a:spLocks noChangeArrowheads="1"/>
          </p:cNvSpPr>
          <p:nvPr/>
        </p:nvSpPr>
        <p:spPr bwMode="auto">
          <a:xfrm>
            <a:off x="1682022" y="555939"/>
            <a:ext cx="3734792" cy="584200"/>
          </a:xfrm>
          <a:prstGeom prst="roundRect">
            <a:avLst>
              <a:gd name="adj" fmla="val 16667"/>
            </a:avLst>
          </a:prstGeom>
          <a:solidFill>
            <a:schemeClr val="bg2">
              <a:lumMod val="20000"/>
              <a:lumOff val="80000"/>
            </a:schemeClr>
          </a:solidFill>
          <a:ln w="12700" cmpd="dbl" algn="ctr">
            <a:solidFill>
              <a:srgbClr val="FF9900"/>
            </a:solidFill>
            <a:round/>
            <a:headEnd/>
            <a:tailEnd/>
          </a:ln>
          <a:effectLst>
            <a:innerShdw blurRad="63500" dist="50800" dir="13500000">
              <a:prstClr val="black">
                <a:alpha val="50000"/>
              </a:prstClr>
            </a:innerShdw>
          </a:effectLst>
          <a:extLst/>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b="1" dirty="0"/>
              <a:t>DÉCISION D’ASSEMBLÉE GÉNÉRALE DU </a:t>
            </a:r>
            <a:r>
              <a:rPr lang="fr-FR" altLang="fr-FR" sz="1400" b="1" dirty="0" smtClean="0"/>
              <a:t>19 JANVIER 2017</a:t>
            </a:r>
            <a:endParaRPr lang="fr-FR" altLang="fr-FR" sz="1400" b="1" dirty="0"/>
          </a:p>
        </p:txBody>
      </p:sp>
      <p:sp>
        <p:nvSpPr>
          <p:cNvPr id="9" name="Rectangle 8"/>
          <p:cNvSpPr/>
          <p:nvPr/>
        </p:nvSpPr>
        <p:spPr bwMode="auto">
          <a:xfrm rot="17679837">
            <a:off x="-1126382" y="5458450"/>
            <a:ext cx="8640729" cy="52584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87425" rtl="0" eaLnBrk="1" fontAlgn="base" latinLnBrk="0" hangingPunct="1">
              <a:lnSpc>
                <a:spcPct val="100000"/>
              </a:lnSpc>
              <a:spcBef>
                <a:spcPct val="0"/>
              </a:spcBef>
              <a:spcAft>
                <a:spcPct val="0"/>
              </a:spcAft>
              <a:buClrTx/>
              <a:buSzTx/>
              <a:buFontTx/>
              <a:buNone/>
              <a:tabLst/>
            </a:pPr>
            <a:r>
              <a:rPr kumimoji="0" lang="fr-FR" sz="2800" i="0" u="none" strike="noStrike" normalizeH="0" baseline="0" dirty="0" smtClean="0">
                <a:ln w="0"/>
                <a:solidFill>
                  <a:srgbClr val="FF0000"/>
                </a:solidFill>
                <a:effectLst>
                  <a:outerShdw blurRad="38100" dist="19050" dir="2700000" algn="tl" rotWithShape="0">
                    <a:schemeClr val="dk1">
                      <a:alpha val="40000"/>
                    </a:schemeClr>
                  </a:outerShdw>
                </a:effectLst>
                <a:latin typeface="Arial" charset="0"/>
              </a:rPr>
              <a:t>Assemblée générale annulée par décision de justice.</a:t>
            </a:r>
          </a:p>
        </p:txBody>
      </p:sp>
    </p:spTree>
    <p:extLst>
      <p:ext uri="{BB962C8B-B14F-4D97-AF65-F5344CB8AC3E}">
        <p14:creationId xmlns:p14="http://schemas.microsoft.com/office/powerpoint/2010/main" val="423409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090" y="828006"/>
            <a:ext cx="6480720" cy="8217634"/>
          </a:xfrm>
          <a:prstGeom prst="rect">
            <a:avLst/>
          </a:prstGeom>
        </p:spPr>
        <p:txBody>
          <a:bodyPr wrap="square">
            <a:spAutoFit/>
          </a:bodyPr>
          <a:lstStyle/>
          <a:p>
            <a:pPr algn="just"/>
            <a:r>
              <a:rPr lang="fr-FR" altLang="fr-FR" sz="1200" b="1" i="1" dirty="0" smtClean="0">
                <a:latin typeface="Arial" panose="020B0604020202020204" pitchFamily="34" charset="0"/>
                <a:ea typeface="Batang" pitchFamily="18" charset="-127"/>
                <a:cs typeface="Arial" panose="020B0604020202020204" pitchFamily="34" charset="0"/>
              </a:rPr>
              <a:t>Résolution N° 20a. Demande </a:t>
            </a:r>
            <a:r>
              <a:rPr lang="fr-FR" altLang="fr-FR" sz="1200" b="1" i="1" dirty="0">
                <a:latin typeface="Arial" panose="020B0604020202020204" pitchFamily="34" charset="0"/>
                <a:ea typeface="Batang" pitchFamily="18" charset="-127"/>
                <a:cs typeface="Arial" panose="020B0604020202020204" pitchFamily="34" charset="0"/>
              </a:rPr>
              <a:t>de modification ou aménagement sur les parties communes</a:t>
            </a:r>
            <a:r>
              <a:rPr lang="fr-FR" altLang="fr-FR" sz="1200" b="1" i="1" dirty="0" smtClean="0">
                <a:latin typeface="Arial" panose="020B0604020202020204" pitchFamily="34" charset="0"/>
                <a:ea typeface="Batang" pitchFamily="18" charset="-127"/>
                <a:cs typeface="Arial" panose="020B0604020202020204" pitchFamily="34" charset="0"/>
              </a:rPr>
              <a:t>.</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Avant chaque projet d’aménagement sur les parties communes (coffre, armoire, store banne, parterre fleuri, pare-vue, box etc.) les copropriétaires devront faire la demande auprès du Conseil Syndical (voir formulaire annexe 3) pour en obtenir l’aval (dépôt du formulaire dans la boîte du Conseil Syndical). Une réponse sera formulée dans un délai d’un mois maximum (un double en archive).</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L’Assemblée Générale donne mandat au Syndic à effet d’engager une procédure pour la remise en état initial en cas de modification non autorisée des parties communes.</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L’Assemblée Générale après en avoir délibéré approuve le processus ci-dessus.</a:t>
            </a:r>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endParaRPr lang="fr-FR" sz="1200" i="1" dirty="0" smtClean="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 21. Approbation des règles de conduite dans le parking sous-sol. </a:t>
            </a:r>
          </a:p>
          <a:p>
            <a:pPr algn="just"/>
            <a:r>
              <a:rPr lang="fr-FR" sz="1200" i="1" dirty="0">
                <a:latin typeface="Arial" panose="020B0604020202020204" pitchFamily="34" charset="0"/>
                <a:ea typeface="Batang" panose="02030600000101010101" pitchFamily="18" charset="-127"/>
                <a:cs typeface="Arial" panose="020B0604020202020204" pitchFamily="34" charset="0"/>
              </a:rPr>
              <a:t>Les véhicules devront respecter les consignes suivantes :</a:t>
            </a:r>
          </a:p>
          <a:p>
            <a:pPr algn="just"/>
            <a:r>
              <a:rPr lang="fr-FR" sz="1200" i="1" dirty="0">
                <a:latin typeface="Arial" panose="020B0604020202020204" pitchFamily="34" charset="0"/>
                <a:ea typeface="Batang" panose="02030600000101010101" pitchFamily="18" charset="-127"/>
                <a:cs typeface="Arial" panose="020B0604020202020204" pitchFamily="34" charset="0"/>
              </a:rPr>
              <a:t> - Éclairage des véhicules,</a:t>
            </a:r>
          </a:p>
          <a:p>
            <a:pPr algn="just"/>
            <a:r>
              <a:rPr lang="fr-FR" sz="1200" i="1" dirty="0">
                <a:latin typeface="Arial" panose="020B0604020202020204" pitchFamily="34" charset="0"/>
                <a:ea typeface="Batang" panose="02030600000101010101" pitchFamily="18" charset="-127"/>
                <a:cs typeface="Arial" panose="020B0604020202020204" pitchFamily="34" charset="0"/>
              </a:rPr>
              <a:t> - Attendre l’ouverture complète de la porte d’accès ; biper à chaque passage,</a:t>
            </a:r>
          </a:p>
          <a:p>
            <a:pPr algn="just"/>
            <a:r>
              <a:rPr lang="fr-FR" sz="1200" i="1" dirty="0">
                <a:latin typeface="Arial" panose="020B0604020202020204" pitchFamily="34" charset="0"/>
                <a:ea typeface="Batang" panose="02030600000101010101" pitchFamily="18" charset="-127"/>
                <a:cs typeface="Arial" panose="020B0604020202020204" pitchFamily="34" charset="0"/>
              </a:rPr>
              <a:t> - Ne pas accélérer trop fort,</a:t>
            </a:r>
          </a:p>
          <a:p>
            <a:pPr algn="just"/>
            <a:r>
              <a:rPr lang="fr-FR" sz="1200" i="1" dirty="0">
                <a:latin typeface="Arial" panose="020B0604020202020204" pitchFamily="34" charset="0"/>
                <a:ea typeface="Batang" panose="02030600000101010101" pitchFamily="18" charset="-127"/>
                <a:cs typeface="Arial" panose="020B0604020202020204" pitchFamily="34" charset="0"/>
              </a:rPr>
              <a:t> - Stationner sur les emplacements exclusivement réservés à cet effet,</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que le code de la route s’applique dans le parking de la résidence.</a:t>
            </a:r>
          </a:p>
          <a:p>
            <a:pPr algn="just"/>
            <a:endParaRPr lang="fr-FR" sz="1200" i="1" dirty="0" smtClean="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 22. Réalisation de travaux de sécurisation routière du parking en sous-sol. </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confie la réalisation de ces travaux à l’entreprise JCB SIGNALISATION, ou à défaut, à l’entreprise la mieux </a:t>
            </a:r>
            <a:r>
              <a:rPr lang="fr-FR" sz="1200" i="1" dirty="0" err="1">
                <a:latin typeface="Arial" panose="020B0604020202020204" pitchFamily="34" charset="0"/>
                <a:ea typeface="Batang" panose="02030600000101010101" pitchFamily="18" charset="-127"/>
                <a:cs typeface="Arial" panose="020B0604020202020204" pitchFamily="34" charset="0"/>
              </a:rPr>
              <a:t>disante</a:t>
            </a:r>
            <a:r>
              <a:rPr lang="fr-FR" sz="1200" i="1" dirty="0">
                <a:latin typeface="Arial" panose="020B0604020202020204" pitchFamily="34" charset="0"/>
                <a:ea typeface="Batang" panose="02030600000101010101" pitchFamily="18" charset="-127"/>
                <a:cs typeface="Arial" panose="020B0604020202020204" pitchFamily="34" charset="0"/>
              </a:rPr>
              <a:t> et répondant au mieux des intérêts du syndicat des copropriétaires, pour un montant de 6 040,76 euros TTC.</a:t>
            </a:r>
          </a:p>
          <a:p>
            <a:pPr algn="just"/>
            <a:r>
              <a:rPr lang="fr-FR" sz="1200" i="1" dirty="0">
                <a:latin typeface="Arial" panose="020B0604020202020204" pitchFamily="34" charset="0"/>
                <a:ea typeface="Batang" panose="02030600000101010101" pitchFamily="18" charset="-127"/>
                <a:cs typeface="Arial" panose="020B0604020202020204" pitchFamily="34" charset="0"/>
              </a:rPr>
              <a:t>Dans un premier temps il sera installé un seul ralentisseur afin de s’assurer que le passage ne génère aucunes nuisances vis-à-vis des appartements situés au-dessus. A l’issue d’une période de 2 mois, si aucune nuisance n’est constatée ou rapportée, alors il sera procédé dans un second temps à l’installation de ralentisseurs supplémentaires afin d’assurer la sécurité sur les voies de circulation dans le parking.</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approuve le processus énoncé ci-dessus.</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autorise le Syndic à procéder, selon la clé de répartition « charges parking », sur le budget de fonctionnement annuel.</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prend acte que le plan de financement tel qu’il vient d’être adopté, ne permet pas de placement de fonds au profil du syndicat des copropriétaires, mais seulement le paiement des situations de travaux au fur et à mesure  de leur échéance. </a:t>
            </a:r>
            <a:endParaRPr lang="fr-FR" sz="1200" i="1"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a:latin typeface="Arial" panose="020B0604020202020204" pitchFamily="34" charset="0"/>
                <a:ea typeface="Batang" pitchFamily="18" charset="-127"/>
                <a:cs typeface="Arial" panose="020B0604020202020204" pitchFamily="34" charset="0"/>
              </a:rPr>
              <a:t>Résolution n° 24. Autorisation d’installer un ancrage moto sur les places de stationnement sous-sol. </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approuve le modèle d’ancrage moto suivant : </a:t>
            </a:r>
          </a:p>
          <a:p>
            <a:pPr algn="just"/>
            <a:r>
              <a:rPr lang="fr-FR" sz="1200" i="1" dirty="0">
                <a:latin typeface="Arial" panose="020B0604020202020204" pitchFamily="34" charset="0"/>
                <a:ea typeface="Batang" panose="02030600000101010101" pitchFamily="18" charset="-127"/>
                <a:cs typeface="Arial" panose="020B0604020202020204" pitchFamily="34" charset="0"/>
              </a:rPr>
              <a:t>« Ancre COMPAC-VEKTOR » </a:t>
            </a:r>
            <a:r>
              <a:rPr lang="fr-FR" altLang="fr-FR" sz="1200" b="1" i="1" dirty="0">
                <a:solidFill>
                  <a:srgbClr val="3333CC"/>
                </a:solidFill>
                <a:latin typeface="Arial" panose="020B0604020202020204" pitchFamily="34" charset="0"/>
                <a:ea typeface="Batang" pitchFamily="18" charset="-127"/>
                <a:cs typeface="Arial" panose="020B0604020202020204" pitchFamily="34" charset="0"/>
              </a:rPr>
              <a:t>(voir en annexe 2) </a:t>
            </a:r>
            <a:r>
              <a:rPr lang="fr-FR" sz="1200" i="1" dirty="0">
                <a:latin typeface="Arial" panose="020B0604020202020204" pitchFamily="34" charset="0"/>
                <a:ea typeface="Batang" panose="02030600000101010101" pitchFamily="18" charset="-127"/>
                <a:cs typeface="Arial" panose="020B0604020202020204" pitchFamily="34" charset="0"/>
              </a:rPr>
              <a:t>et autorise les copropriétaires qui le désirent à installer à leurs frais et dans les règles de l’art ce système d’ancrage au sol.</a:t>
            </a: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p:txBody>
      </p:sp>
      <p:sp>
        <p:nvSpPr>
          <p:cNvPr id="8" name="Rectangle 7"/>
          <p:cNvSpPr/>
          <p:nvPr/>
        </p:nvSpPr>
        <p:spPr bwMode="auto">
          <a:xfrm rot="17679837">
            <a:off x="-1053050" y="4745433"/>
            <a:ext cx="8640729" cy="52584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87425" rtl="0" eaLnBrk="1" fontAlgn="base" latinLnBrk="0" hangingPunct="1">
              <a:lnSpc>
                <a:spcPct val="100000"/>
              </a:lnSpc>
              <a:spcBef>
                <a:spcPct val="0"/>
              </a:spcBef>
              <a:spcAft>
                <a:spcPct val="0"/>
              </a:spcAft>
              <a:buClrTx/>
              <a:buSzTx/>
              <a:buFontTx/>
              <a:buNone/>
              <a:tabLst/>
            </a:pPr>
            <a:r>
              <a:rPr kumimoji="0" lang="fr-FR" sz="2800" i="0" u="none" strike="noStrike" normalizeH="0" baseline="0" dirty="0" smtClean="0">
                <a:ln w="0"/>
                <a:solidFill>
                  <a:srgbClr val="FF0000"/>
                </a:solidFill>
                <a:effectLst>
                  <a:outerShdw blurRad="38100" dist="19050" dir="2700000" algn="tl" rotWithShape="0">
                    <a:schemeClr val="dk1">
                      <a:alpha val="40000"/>
                    </a:schemeClr>
                  </a:outerShdw>
                </a:effectLst>
                <a:latin typeface="Arial" charset="0"/>
              </a:rPr>
              <a:t>Assemblée générale annulée par décision de justice.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0089" y="251942"/>
            <a:ext cx="6528327" cy="9510296"/>
          </a:xfrm>
          <a:prstGeom prst="rect">
            <a:avLst/>
          </a:prstGeom>
        </p:spPr>
        <p:txBody>
          <a:bodyPr wrap="square">
            <a:spAutoFit/>
          </a:bodyPr>
          <a:lstStyle/>
          <a:p>
            <a:pPr algn="just"/>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25. Box des parkings en sous-sol, choix du modèle.</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L’assemblée </a:t>
            </a:r>
            <a:r>
              <a:rPr lang="fr-FR" sz="1200" i="1" dirty="0">
                <a:latin typeface="Arial" panose="020B0604020202020204" pitchFamily="34" charset="0"/>
                <a:ea typeface="Batang" panose="02030600000101010101" pitchFamily="18" charset="-127"/>
                <a:cs typeface="Arial" panose="020B0604020202020204" pitchFamily="34" charset="0"/>
              </a:rPr>
              <a:t>g</a:t>
            </a:r>
            <a:r>
              <a:rPr lang="fr-FR" sz="1200" i="1" dirty="0" smtClean="0">
                <a:latin typeface="Arial" panose="020B0604020202020204" pitchFamily="34" charset="0"/>
                <a:ea typeface="Batang" panose="02030600000101010101" pitchFamily="18" charset="-127"/>
                <a:cs typeface="Arial" panose="020B0604020202020204" pitchFamily="34" charset="0"/>
              </a:rPr>
              <a:t>énérale décide que :</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Le copropriétaire devra impérativement adresser au syndic une description détaillée des travaux à entreprendre, visée par l’architecte de l’immeuble, assortie d’un plan ou d’un schéma.</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 Pour l’harmonie de l’immeuble, la porte du box parking devra avoir un tablier blanc.</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 Le copropriétaire devra souscrire toute police d’assurance nécessaire à la couverture des risques aux tiers, au syndicat des copropriétaires et à l’ouvrage.</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 Le copropriétaire devra se conformer aux dispositions du règlement de copropriété.</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 Le copropriétaire devra obtenir l’accord préalable du ou des copropriétaires des places mitoyennes.</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 Le copropriétaire restera responsable vis-à-vis de la copropriété et des tiers de toutes les conséquences dommageables de ces travaux.</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 Cette autorisation concerne uniquement les places de parking qui n’ont aucun équipement technique commun (voir emplacement sur plan – Conseil Syndical).</a:t>
            </a:r>
          </a:p>
          <a:p>
            <a:pPr algn="just" eaLnBrk="1" hangingPunct="1">
              <a:spcBef>
                <a:spcPts val="0"/>
              </a:spcBef>
              <a:buNone/>
            </a:pPr>
            <a:r>
              <a:rPr lang="fr-FR" sz="1200" i="1" dirty="0" smtClean="0">
                <a:latin typeface="Arial" panose="020B0604020202020204" pitchFamily="34" charset="0"/>
                <a:ea typeface="Batang" panose="02030600000101010101" pitchFamily="18" charset="-127"/>
                <a:cs typeface="Arial" panose="020B0604020202020204" pitchFamily="34" charset="0"/>
              </a:rPr>
              <a:t>- I</a:t>
            </a:r>
            <a:r>
              <a:rPr lang="fr-FR" altLang="fr-FR" sz="1200" i="1" dirty="0" smtClean="0">
                <a:latin typeface="Arial" panose="020B0604020202020204" pitchFamily="34" charset="0"/>
                <a:ea typeface="Batang" panose="02030600000101010101" pitchFamily="18" charset="-127"/>
                <a:cs typeface="Arial" panose="020B0604020202020204" pitchFamily="34" charset="0"/>
              </a:rPr>
              <a:t>l </a:t>
            </a:r>
            <a:r>
              <a:rPr lang="fr-FR" altLang="fr-FR" sz="1200" i="1" dirty="0">
                <a:latin typeface="Arial" panose="020B0604020202020204" pitchFamily="34" charset="0"/>
                <a:ea typeface="Batang" panose="02030600000101010101" pitchFamily="18" charset="-127"/>
                <a:cs typeface="Arial" panose="020B0604020202020204" pitchFamily="34" charset="0"/>
              </a:rPr>
              <a:t>convient d’attendre le délai légal de contestation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(mois</a:t>
            </a:r>
            <a:r>
              <a:rPr lang="fr-FR" altLang="fr-FR" sz="1200" i="1" dirty="0">
                <a:latin typeface="Arial" panose="020B0604020202020204" pitchFamily="34" charset="0"/>
                <a:ea typeface="Batang" panose="02030600000101010101" pitchFamily="18" charset="-127"/>
                <a:cs typeface="Arial" panose="020B0604020202020204" pitchFamily="34" charset="0"/>
              </a:rPr>
              <a:t>) après la réception du procès-verbal de l’Assemblée Générale pour commencer les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travaux. Il est de la responsabilité de chaque copropriétaire souhaitant boxer son emplacement de faire une déclaration de travaux auprès de la mairie.</a:t>
            </a:r>
          </a:p>
          <a:p>
            <a:pPr algn="just" eaLnBrk="1" hangingPunct="1">
              <a:spcBef>
                <a:spcPts val="0"/>
              </a:spcBef>
              <a:buNone/>
            </a:pPr>
            <a:r>
              <a:rPr lang="fr-FR" altLang="fr-FR" sz="1200" i="1" dirty="0" smtClean="0">
                <a:latin typeface="Arial" panose="020B0604020202020204" pitchFamily="34" charset="0"/>
                <a:ea typeface="Batang" panose="02030600000101010101" pitchFamily="18" charset="-127"/>
                <a:cs typeface="Arial" panose="020B0604020202020204" pitchFamily="34" charset="0"/>
              </a:rPr>
              <a:t>- Les travaux devront être réalisés dans le respect des autres occupants (nuisances sonores, propreté du chantier, etc.). Il est d’ailleurs rappelé que le stockage en garage souterrain est interdit.</a:t>
            </a:r>
          </a:p>
          <a:p>
            <a:pPr algn="just" eaLnBrk="1" hangingPunct="1">
              <a:spcBef>
                <a:spcPts val="0"/>
              </a:spcBef>
              <a:buNone/>
            </a:pPr>
            <a:r>
              <a:rPr lang="fr-FR" altLang="fr-FR" sz="1200" i="1" dirty="0" smtClean="0">
                <a:latin typeface="Arial" panose="020B0604020202020204" pitchFamily="34" charset="0"/>
                <a:ea typeface="Batang" panose="02030600000101010101" pitchFamily="18" charset="-127"/>
                <a:cs typeface="Arial" panose="020B0604020202020204" pitchFamily="34" charset="0"/>
              </a:rPr>
              <a:t>L’Assemblée Générale donne mandat au Syndic à effet d’engager une procédure pour une remise en état initial en cas de non-respect des conditions cumulatives validées par la présente résolution.</a:t>
            </a:r>
          </a:p>
          <a:p>
            <a:pPr algn="just" eaLnBrk="1" hangingPunct="1">
              <a:spcBef>
                <a:spcPts val="0"/>
              </a:spcBef>
              <a:buNone/>
            </a:pPr>
            <a:endParaRPr lang="fr-FR" altLang="fr-FR" sz="1200" i="1" dirty="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a:latin typeface="Arial" panose="020B0604020202020204" pitchFamily="34" charset="0"/>
                <a:ea typeface="Batang" pitchFamily="18" charset="-127"/>
                <a:cs typeface="Arial" panose="020B0604020202020204" pitchFamily="34" charset="0"/>
              </a:rPr>
              <a:t>Résolution n° 31. En cas de rejet de la résolution n° 30 assignation de M. POLONOWSKI pour faire retirer sa plaque professionnelle de la façade.</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demande au Syndic de faire déposer la plaque compte tenu de l’irrégularité de la situation (RI page 180/204) et d’ester en justice à l’encontre de M. POLONOWSKI pour irrégularité de la situation. Cette procédure devra permettre de remettre la façade de l’immeuble G4 en état d’origine.</a:t>
            </a:r>
          </a:p>
          <a:p>
            <a:pPr algn="just" eaLnBrk="1" hangingPunct="1">
              <a:spcBef>
                <a:spcPts val="0"/>
              </a:spcBef>
              <a:buNone/>
            </a:pPr>
            <a:endParaRPr lang="fr-FR" altLang="fr-FR" sz="1200" i="1" dirty="0" smtClean="0">
              <a:latin typeface="Arial" panose="020B0604020202020204" pitchFamily="34" charset="0"/>
              <a:ea typeface="Batang" panose="02030600000101010101" pitchFamily="18" charset="-127"/>
              <a:cs typeface="Arial" panose="020B0604020202020204" pitchFamily="34" charset="0"/>
            </a:endParaRPr>
          </a:p>
          <a:p>
            <a:pPr algn="just">
              <a:spcAft>
                <a:spcPts val="0"/>
              </a:spcAf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 41. Renforcement porte d’accès appartement.</a:t>
            </a:r>
          </a:p>
          <a:p>
            <a:pPr algn="just">
              <a:spcAft>
                <a:spcPts val="0"/>
              </a:spcAft>
            </a:pPr>
            <a:r>
              <a:rPr lang="fr-FR" sz="1200" i="1" kern="50" dirty="0">
                <a:latin typeface="Arial" panose="020B0604020202020204" pitchFamily="34" charset="0"/>
                <a:ea typeface="Batang" panose="02030600000101010101" pitchFamily="18" charset="-127"/>
                <a:cs typeface="Arial" panose="020B0604020202020204" pitchFamily="34" charset="0"/>
              </a:rPr>
              <a:t>Changement de l’aspect des portes palières :</a:t>
            </a:r>
          </a:p>
          <a:p>
            <a:pPr algn="just">
              <a:spcAft>
                <a:spcPts val="0"/>
              </a:spcAft>
            </a:pPr>
            <a:r>
              <a:rPr lang="fr-FR" sz="1200" i="1" kern="50" dirty="0">
                <a:latin typeface="Arial" panose="020B0604020202020204" pitchFamily="34" charset="0"/>
                <a:ea typeface="Batang" panose="02030600000101010101" pitchFamily="18" charset="-127"/>
                <a:cs typeface="Arial" panose="020B0604020202020204" pitchFamily="34" charset="0"/>
              </a:rPr>
              <a:t>Notre résidence a connu au cours de cette année un cambriolage et plusieurs tentatives. Certains copropriétaires souhaitent donc sécuriser davantage la porte d’entrée de leur appartement afin de garantir la sécurité des biens et des personnes.</a:t>
            </a:r>
          </a:p>
          <a:p>
            <a:pPr algn="just">
              <a:spcAft>
                <a:spcPts val="0"/>
              </a:spcAft>
            </a:pPr>
            <a:r>
              <a:rPr lang="fr-FR" sz="1200" i="1" kern="50" dirty="0">
                <a:latin typeface="Arial" panose="020B0604020202020204" pitchFamily="34" charset="0"/>
                <a:ea typeface="Batang" panose="02030600000101010101" pitchFamily="18" charset="-127"/>
                <a:cs typeface="Arial" panose="020B0604020202020204" pitchFamily="34" charset="0"/>
              </a:rPr>
              <a:t> Cependant le règlement de copropriété en vigueur précise :</a:t>
            </a:r>
          </a:p>
          <a:p>
            <a:pPr algn="just">
              <a:spcAft>
                <a:spcPts val="0"/>
              </a:spcAft>
            </a:pPr>
            <a:r>
              <a:rPr lang="fr-FR" sz="1200" i="1" kern="50" dirty="0">
                <a:latin typeface="Arial" panose="020B0604020202020204" pitchFamily="34" charset="0"/>
                <a:ea typeface="Batang" panose="02030600000101010101" pitchFamily="18" charset="-127"/>
                <a:cs typeface="Arial" panose="020B0604020202020204" pitchFamily="34" charset="0"/>
              </a:rPr>
              <a:t>« Les portes d’entrée des appartements ne pourront, même en ce qui concerne leur peinture être modifiées extérieurement individuellement. »( P127/204)</a:t>
            </a:r>
          </a:p>
          <a:p>
            <a:pPr algn="just">
              <a:spcAft>
                <a:spcPts val="0"/>
              </a:spcAft>
            </a:pPr>
            <a:r>
              <a:rPr lang="fr-FR" sz="1200" i="1" kern="50" dirty="0">
                <a:latin typeface="Arial" panose="020B0604020202020204" pitchFamily="34" charset="0"/>
                <a:ea typeface="Batang" panose="02030600000101010101" pitchFamily="18" charset="-127"/>
                <a:cs typeface="Arial" panose="020B0604020202020204" pitchFamily="34" charset="0"/>
              </a:rPr>
              <a:t>La sécurisation de la porte d’entrée peut être de plusieurs ordres :</a:t>
            </a:r>
          </a:p>
          <a:p>
            <a:pPr lvl="0" algn="just">
              <a:spcAft>
                <a:spcPts val="0"/>
              </a:spcAft>
              <a:buSzPts val="1100"/>
              <a:tabLst>
                <a:tab pos="676275" algn="l"/>
              </a:tabLst>
            </a:pPr>
            <a:r>
              <a:rPr lang="fr-FR" sz="1200" i="1" kern="50" dirty="0">
                <a:latin typeface="Arial" panose="020B0604020202020204" pitchFamily="34" charset="0"/>
                <a:ea typeface="Batang" panose="02030600000101010101" pitchFamily="18" charset="-127"/>
                <a:cs typeface="Arial" panose="020B0604020202020204" pitchFamily="34" charset="0"/>
              </a:rPr>
              <a:t>- Mise en place de verrous supplémentaires. </a:t>
            </a:r>
            <a:r>
              <a:rPr lang="fr-FR" altLang="fr-FR" sz="1200" b="1" i="1" dirty="0">
                <a:solidFill>
                  <a:srgbClr val="3333CC"/>
                </a:solidFill>
                <a:latin typeface="Arial" panose="020B0604020202020204" pitchFamily="34" charset="0"/>
                <a:ea typeface="Batang" pitchFamily="18" charset="-127"/>
                <a:cs typeface="Arial" panose="020B0604020202020204" pitchFamily="34" charset="0"/>
              </a:rPr>
              <a:t>(voir en annexe 2)</a:t>
            </a:r>
            <a:endParaRPr lang="fr-FR" sz="1200" b="1" i="1" kern="50" dirty="0">
              <a:latin typeface="Arial" panose="020B0604020202020204" pitchFamily="34" charset="0"/>
              <a:ea typeface="Batang" panose="02030600000101010101" pitchFamily="18" charset="-127"/>
              <a:cs typeface="Arial" panose="020B0604020202020204" pitchFamily="34" charset="0"/>
            </a:endParaRPr>
          </a:p>
          <a:p>
            <a:pPr algn="just">
              <a:spcAft>
                <a:spcPts val="0"/>
              </a:spcAft>
            </a:pPr>
            <a:r>
              <a:rPr lang="fr-FR" sz="1200" i="1" kern="50" dirty="0">
                <a:latin typeface="Arial" panose="020B0604020202020204" pitchFamily="34" charset="0"/>
                <a:ea typeface="Batang" panose="02030600000101010101" pitchFamily="18" charset="-127"/>
                <a:cs typeface="Arial" panose="020B0604020202020204" pitchFamily="34" charset="0"/>
              </a:rPr>
              <a:t>Changement de la poignée béquille par une poignée béquille blindée (lot de 2 poignées de porte blindées argent, BRICARD, entraxe 195 mm) - </a:t>
            </a:r>
            <a:r>
              <a:rPr lang="fr-FR" sz="1200" i="1" u="sng" kern="50" dirty="0">
                <a:latin typeface="Arial" panose="020B0604020202020204" pitchFamily="34" charset="0"/>
                <a:ea typeface="Batang" panose="02030600000101010101" pitchFamily="18" charset="-127"/>
                <a:cs typeface="Arial" panose="020B0604020202020204" pitchFamily="34" charset="0"/>
              </a:rPr>
              <a:t>Réf : 66872204. Prix 95 € -</a:t>
            </a:r>
            <a:r>
              <a:rPr lang="fr-FR" sz="1200" i="1" kern="50" dirty="0">
                <a:latin typeface="Arial" panose="020B0604020202020204" pitchFamily="34" charset="0"/>
                <a:ea typeface="Batang" panose="02030600000101010101" pitchFamily="18" charset="-127"/>
                <a:cs typeface="Arial" panose="020B0604020202020204" pitchFamily="34" charset="0"/>
              </a:rPr>
              <a:t> à titre indicatif Barillet (HÉRACLÈS Y8 79 €).</a:t>
            </a:r>
          </a:p>
          <a:p>
            <a:pPr lvl="0" algn="just">
              <a:spcAft>
                <a:spcPts val="0"/>
              </a:spcAft>
              <a:buSzPts val="1100"/>
              <a:tabLst>
                <a:tab pos="676275" algn="l"/>
              </a:tabLst>
            </a:pPr>
            <a:r>
              <a:rPr lang="fr-FR" sz="1200" i="1" kern="50" dirty="0">
                <a:latin typeface="Arial" panose="020B0604020202020204" pitchFamily="34" charset="0"/>
                <a:ea typeface="Batang" panose="02030600000101010101" pitchFamily="18" charset="-127"/>
                <a:cs typeface="Arial" panose="020B0604020202020204" pitchFamily="34" charset="0"/>
              </a:rPr>
              <a:t>- Mise en place d’une enveloppe blindée de la porte.</a:t>
            </a:r>
          </a:p>
          <a:p>
            <a:pPr lvl="0" algn="just">
              <a:spcAft>
                <a:spcPts val="0"/>
              </a:spcAft>
              <a:buSzPts val="1100"/>
              <a:tabLst>
                <a:tab pos="676275" algn="l"/>
              </a:tabLst>
            </a:pPr>
            <a:r>
              <a:rPr lang="fr-FR" sz="1200" i="1" kern="50" dirty="0">
                <a:latin typeface="Arial" panose="020B0604020202020204" pitchFamily="34" charset="0"/>
                <a:ea typeface="Batang" panose="02030600000101010101" pitchFamily="18" charset="-127"/>
                <a:cs typeface="Arial" panose="020B0604020202020204" pitchFamily="34" charset="0"/>
              </a:rPr>
              <a:t>- Mise d’une porte blindée.</a:t>
            </a:r>
          </a:p>
          <a:p>
            <a:pPr algn="just">
              <a:spcAft>
                <a:spcPts val="0"/>
              </a:spcAft>
            </a:pPr>
            <a:r>
              <a:rPr lang="fr-FR" sz="1200" i="1" kern="50" dirty="0">
                <a:latin typeface="Arial" panose="020B0604020202020204" pitchFamily="34" charset="0"/>
                <a:ea typeface="Batang" panose="02030600000101010101" pitchFamily="18" charset="-127"/>
                <a:cs typeface="Arial" panose="020B0604020202020204" pitchFamily="34" charset="0"/>
              </a:rPr>
              <a:t>Toutes ces solutions influent sur l’harmonie-aspect des parties communes au niveau de la porte d’entrée donnant sur l’extérieur de l’appartement.                 </a:t>
            </a:r>
          </a:p>
          <a:p>
            <a:pPr algn="just" eaLnBrk="1" hangingPunct="1">
              <a:spcBef>
                <a:spcPts val="0"/>
              </a:spcBef>
              <a:buNone/>
            </a:pPr>
            <a:endParaRPr lang="fr-FR" altLang="fr-FR" sz="1200" i="1" dirty="0" smtClean="0">
              <a:latin typeface="Arial" panose="020B0604020202020204" pitchFamily="34" charset="0"/>
              <a:ea typeface="Batang" panose="02030600000101010101" pitchFamily="18" charset="-127"/>
              <a:cs typeface="Arial" panose="020B0604020202020204" pitchFamily="34" charset="0"/>
            </a:endParaRPr>
          </a:p>
        </p:txBody>
      </p:sp>
      <p:sp>
        <p:nvSpPr>
          <p:cNvPr id="7" name="Rectangle 6"/>
          <p:cNvSpPr/>
          <p:nvPr/>
        </p:nvSpPr>
        <p:spPr bwMode="auto">
          <a:xfrm rot="17679837">
            <a:off x="-1053050" y="4745433"/>
            <a:ext cx="8640729" cy="52584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87425" rtl="0" eaLnBrk="1" fontAlgn="base" latinLnBrk="0" hangingPunct="1">
              <a:lnSpc>
                <a:spcPct val="100000"/>
              </a:lnSpc>
              <a:spcBef>
                <a:spcPct val="0"/>
              </a:spcBef>
              <a:spcAft>
                <a:spcPct val="0"/>
              </a:spcAft>
              <a:buClrTx/>
              <a:buSzTx/>
              <a:buFontTx/>
              <a:buNone/>
              <a:tabLst/>
            </a:pPr>
            <a:r>
              <a:rPr kumimoji="0" lang="fr-FR" sz="2800" i="0" u="none" strike="noStrike" normalizeH="0" baseline="0" dirty="0" smtClean="0">
                <a:ln w="0"/>
                <a:solidFill>
                  <a:srgbClr val="FF0000"/>
                </a:solidFill>
                <a:effectLst>
                  <a:outerShdw blurRad="38100" dist="19050" dir="2700000" algn="tl" rotWithShape="0">
                    <a:schemeClr val="dk1">
                      <a:alpha val="40000"/>
                    </a:schemeClr>
                  </a:outerShdw>
                </a:effectLst>
                <a:latin typeface="Arial" charset="0"/>
              </a:rPr>
              <a:t>Assemblée générale annulée par décision de justice.</a:t>
            </a:r>
          </a:p>
        </p:txBody>
      </p:sp>
    </p:spTree>
    <p:extLst>
      <p:ext uri="{BB962C8B-B14F-4D97-AF65-F5344CB8AC3E}">
        <p14:creationId xmlns:p14="http://schemas.microsoft.com/office/powerpoint/2010/main" val="3449312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60090" y="223936"/>
            <a:ext cx="6480448" cy="9140964"/>
          </a:xfrm>
          <a:prstGeom prst="rect">
            <a:avLst/>
          </a:prstGeom>
        </p:spPr>
        <p:txBody>
          <a:bodyPr wrap="square">
            <a:spAutoFit/>
          </a:bodyPr>
          <a:lstStyle/>
          <a:p>
            <a:pPr algn="just">
              <a:spcAft>
                <a:spcPts val="0"/>
              </a:spcAft>
            </a:pPr>
            <a:r>
              <a:rPr lang="fr-FR" sz="1200" i="1" u="sng" kern="50" dirty="0" smtClean="0">
                <a:latin typeface="Arial" panose="020B0604020202020204" pitchFamily="34" charset="0"/>
                <a:ea typeface="Batang" panose="02030600000101010101" pitchFamily="18" charset="-127"/>
                <a:cs typeface="Arial" panose="020B0604020202020204" pitchFamily="34" charset="0"/>
              </a:rPr>
              <a:t>Projet de résolution</a:t>
            </a:r>
            <a:r>
              <a:rPr lang="fr-FR" sz="1200" i="1" kern="50" dirty="0" smtClean="0">
                <a:latin typeface="Arial" panose="020B0604020202020204" pitchFamily="34" charset="0"/>
                <a:ea typeface="Batang" panose="02030600000101010101" pitchFamily="18" charset="-127"/>
                <a:cs typeface="Arial" panose="020B0604020202020204" pitchFamily="34" charset="0"/>
              </a:rPr>
              <a:t> :</a:t>
            </a:r>
            <a:endParaRPr lang="fr-FR" sz="1200" i="1" u="sng" kern="50" dirty="0" smtClean="0">
              <a:latin typeface="Arial" panose="020B0604020202020204" pitchFamily="34" charset="0"/>
              <a:ea typeface="Batang" panose="02030600000101010101" pitchFamily="18" charset="-127"/>
              <a:cs typeface="Arial" panose="020B0604020202020204" pitchFamily="34" charset="0"/>
            </a:endParaRPr>
          </a:p>
          <a:p>
            <a:pPr algn="just">
              <a:spcAft>
                <a:spcPts val="0"/>
              </a:spcAft>
            </a:pPr>
            <a:r>
              <a:rPr lang="fr-FR" sz="1200" i="1" kern="50" dirty="0" smtClean="0">
                <a:latin typeface="Arial" panose="020B0604020202020204" pitchFamily="34" charset="0"/>
                <a:ea typeface="Batang" panose="02030600000101010101" pitchFamily="18" charset="-127"/>
                <a:cs typeface="Arial" panose="020B0604020202020204" pitchFamily="34" charset="0"/>
              </a:rPr>
              <a:t>L’optimisation </a:t>
            </a:r>
            <a:r>
              <a:rPr lang="fr-FR" sz="1200" i="1" kern="50" dirty="0">
                <a:latin typeface="Arial" panose="020B0604020202020204" pitchFamily="34" charset="0"/>
                <a:ea typeface="Batang" panose="02030600000101010101" pitchFamily="18" charset="-127"/>
                <a:cs typeface="Arial" panose="020B0604020202020204" pitchFamily="34" charset="0"/>
              </a:rPr>
              <a:t>de la porte d’entrée en matière de sécurité pourra être exécutée après avis favorable du conseil syndical.</a:t>
            </a:r>
          </a:p>
          <a:p>
            <a:pPr algn="just">
              <a:spcAft>
                <a:spcPts val="0"/>
              </a:spcAft>
            </a:pPr>
            <a:r>
              <a:rPr lang="fr-FR" sz="1200" i="1" kern="50" dirty="0" smtClean="0">
                <a:latin typeface="Arial" panose="020B0604020202020204" pitchFamily="34" charset="0"/>
                <a:ea typeface="Batang" panose="02030600000101010101" pitchFamily="18" charset="-127"/>
                <a:cs typeface="Arial" panose="020B0604020202020204" pitchFamily="34" charset="0"/>
              </a:rPr>
              <a:t>Cependant, afin </a:t>
            </a:r>
            <a:r>
              <a:rPr lang="fr-FR" sz="1200" i="1" kern="50" dirty="0">
                <a:latin typeface="Arial" panose="020B0604020202020204" pitchFamily="34" charset="0"/>
                <a:ea typeface="Batang" panose="02030600000101010101" pitchFamily="18" charset="-127"/>
                <a:cs typeface="Arial" panose="020B0604020202020204" pitchFamily="34" charset="0"/>
              </a:rPr>
              <a:t>de garantir au mieux l’harmonie et l’aspect des parties communes :</a:t>
            </a:r>
          </a:p>
          <a:p>
            <a:pPr algn="just">
              <a:spcAft>
                <a:spcPts val="0"/>
              </a:spcAft>
            </a:pPr>
            <a:r>
              <a:rPr lang="fr-FR" sz="1200" i="1" kern="50" dirty="0">
                <a:latin typeface="Arial" panose="020B0604020202020204" pitchFamily="34" charset="0"/>
                <a:ea typeface="Batang" panose="02030600000101010101" pitchFamily="18" charset="-127"/>
                <a:cs typeface="Arial" panose="020B0604020202020204" pitchFamily="34" charset="0"/>
              </a:rPr>
              <a:t>- La mise en place de verrous supplémentaires est limitée à 2, leur emplacement est défini par le conseil syndical et la pose devra être identique sur l’ensemble des portes adoptant cette </a:t>
            </a:r>
            <a:r>
              <a:rPr lang="fr-FR" sz="1200" i="1" kern="50" dirty="0" smtClean="0">
                <a:latin typeface="Arial" panose="020B0604020202020204" pitchFamily="34" charset="0"/>
                <a:ea typeface="Batang" panose="02030600000101010101" pitchFamily="18" charset="-127"/>
                <a:cs typeface="Arial" panose="020B0604020202020204" pitchFamily="34" charset="0"/>
              </a:rPr>
              <a:t>sécurisation, le </a:t>
            </a:r>
            <a:r>
              <a:rPr lang="fr-FR" sz="1200" i="1" kern="50" dirty="0">
                <a:latin typeface="Arial" panose="020B0604020202020204" pitchFamily="34" charset="0"/>
                <a:ea typeface="Batang" panose="02030600000101010101" pitchFamily="18" charset="-127"/>
                <a:cs typeface="Arial" panose="020B0604020202020204" pitchFamily="34" charset="0"/>
              </a:rPr>
              <a:t>modèle restant au choix du copropriétaire. </a:t>
            </a:r>
          </a:p>
          <a:p>
            <a:pPr algn="just">
              <a:spcAft>
                <a:spcPts val="0"/>
              </a:spcAft>
            </a:pPr>
            <a:r>
              <a:rPr lang="fr-FR" sz="1200" i="1" kern="50" dirty="0">
                <a:latin typeface="Arial" panose="020B0604020202020204" pitchFamily="34" charset="0"/>
                <a:ea typeface="Batang" panose="02030600000101010101" pitchFamily="18" charset="-127"/>
                <a:cs typeface="Arial" panose="020B0604020202020204" pitchFamily="34" charset="0"/>
              </a:rPr>
              <a:t>- Changement de </a:t>
            </a:r>
            <a:r>
              <a:rPr lang="fr-FR" sz="1200" i="1" kern="50" dirty="0" smtClean="0">
                <a:latin typeface="Arial" panose="020B0604020202020204" pitchFamily="34" charset="0"/>
                <a:ea typeface="Batang" panose="02030600000101010101" pitchFamily="18" charset="-127"/>
                <a:cs typeface="Arial" panose="020B0604020202020204" pitchFamily="34" charset="0"/>
              </a:rPr>
              <a:t>poignée - </a:t>
            </a:r>
            <a:r>
              <a:rPr lang="fr-FR" sz="1200" i="1" kern="50" dirty="0">
                <a:latin typeface="Arial" panose="020B0604020202020204" pitchFamily="34" charset="0"/>
                <a:ea typeface="Batang" panose="02030600000101010101" pitchFamily="18" charset="-127"/>
                <a:cs typeface="Arial" panose="020B0604020202020204" pitchFamily="34" charset="0"/>
              </a:rPr>
              <a:t>la forme et la couleur de la poignée devra être </a:t>
            </a:r>
            <a:r>
              <a:rPr lang="fr-FR" sz="1200" i="1" kern="50" dirty="0" smtClean="0">
                <a:latin typeface="Arial" panose="020B0604020202020204" pitchFamily="34" charset="0"/>
                <a:ea typeface="Batang" panose="02030600000101010101" pitchFamily="18" charset="-127"/>
                <a:cs typeface="Arial" panose="020B0604020202020204" pitchFamily="34" charset="0"/>
              </a:rPr>
              <a:t>en acier </a:t>
            </a:r>
            <a:r>
              <a:rPr lang="fr-FR" sz="1200" i="1" kern="50" dirty="0">
                <a:latin typeface="Arial" panose="020B0604020202020204" pitchFamily="34" charset="0"/>
                <a:ea typeface="Batang" panose="02030600000101010101" pitchFamily="18" charset="-127"/>
                <a:cs typeface="Arial" panose="020B0604020202020204" pitchFamily="34" charset="0"/>
              </a:rPr>
              <a:t>chromé pour se rapprocher au plus de la couleur des poignées </a:t>
            </a:r>
            <a:r>
              <a:rPr lang="fr-FR" sz="1200" i="1" kern="50" dirty="0" smtClean="0">
                <a:latin typeface="Arial" panose="020B0604020202020204" pitchFamily="34" charset="0"/>
                <a:ea typeface="Batang" panose="02030600000101010101" pitchFamily="18" charset="-127"/>
                <a:cs typeface="Arial" panose="020B0604020202020204" pitchFamily="34" charset="0"/>
              </a:rPr>
              <a:t>existantes </a:t>
            </a:r>
            <a:r>
              <a:rPr lang="fr-FR" sz="1200" i="1" kern="50" dirty="0">
                <a:latin typeface="Arial" panose="020B0604020202020204" pitchFamily="34" charset="0"/>
                <a:ea typeface="Batang" panose="02030600000101010101" pitchFamily="18" charset="-127"/>
                <a:cs typeface="Arial" panose="020B0604020202020204" pitchFamily="34" charset="0"/>
              </a:rPr>
              <a:t>(lot de 2 poignées de porte blindées argent, BRICARD, entraxe 195 mm</a:t>
            </a:r>
            <a:r>
              <a:rPr lang="fr-FR" sz="1200" i="1" kern="50" dirty="0" smtClean="0">
                <a:latin typeface="Arial" panose="020B0604020202020204" pitchFamily="34" charset="0"/>
                <a:ea typeface="Batang" panose="02030600000101010101" pitchFamily="18" charset="-127"/>
                <a:cs typeface="Arial" panose="020B0604020202020204" pitchFamily="34" charset="0"/>
              </a:rPr>
              <a:t>) - </a:t>
            </a:r>
            <a:r>
              <a:rPr lang="fr-FR" sz="1200" i="1" u="sng" kern="50" dirty="0">
                <a:latin typeface="Arial" panose="020B0604020202020204" pitchFamily="34" charset="0"/>
                <a:ea typeface="Batang" panose="02030600000101010101" pitchFamily="18" charset="-127"/>
                <a:cs typeface="Arial" panose="020B0604020202020204" pitchFamily="34" charset="0"/>
              </a:rPr>
              <a:t>Référence </a:t>
            </a:r>
            <a:r>
              <a:rPr lang="fr-FR" sz="1200" i="1" u="sng" kern="50" dirty="0" smtClean="0">
                <a:latin typeface="Arial" panose="020B0604020202020204" pitchFamily="34" charset="0"/>
                <a:ea typeface="Batang" panose="02030600000101010101" pitchFamily="18" charset="-127"/>
                <a:cs typeface="Arial" panose="020B0604020202020204" pitchFamily="34" charset="0"/>
              </a:rPr>
              <a:t>66872204 - </a:t>
            </a:r>
            <a:r>
              <a:rPr lang="fr-FR" sz="1200" i="1" u="sng" kern="50" dirty="0">
                <a:latin typeface="Arial" panose="020B0604020202020204" pitchFamily="34" charset="0"/>
                <a:ea typeface="Batang" panose="02030600000101010101" pitchFamily="18" charset="-127"/>
                <a:cs typeface="Arial" panose="020B0604020202020204" pitchFamily="34" charset="0"/>
              </a:rPr>
              <a:t>Prix 95 €</a:t>
            </a:r>
            <a:endParaRPr lang="fr-FR" sz="1200" i="1" kern="50" dirty="0">
              <a:latin typeface="Arial" panose="020B0604020202020204" pitchFamily="34" charset="0"/>
              <a:ea typeface="Batang" panose="02030600000101010101" pitchFamily="18" charset="-127"/>
              <a:cs typeface="Arial" panose="020B0604020202020204" pitchFamily="34" charset="0"/>
            </a:endParaRPr>
          </a:p>
          <a:p>
            <a:pPr algn="just">
              <a:spcAft>
                <a:spcPts val="0"/>
              </a:spcAft>
            </a:pPr>
            <a:r>
              <a:rPr lang="fr-FR" sz="1200" i="1" kern="50" dirty="0">
                <a:latin typeface="Arial" panose="020B0604020202020204" pitchFamily="34" charset="0"/>
                <a:ea typeface="Batang" panose="02030600000101010101" pitchFamily="18" charset="-127"/>
                <a:cs typeface="Arial" panose="020B0604020202020204" pitchFamily="34" charset="0"/>
              </a:rPr>
              <a:t>- Mise en place d’une enveloppe </a:t>
            </a:r>
            <a:r>
              <a:rPr lang="fr-FR" sz="1200" i="1" kern="50" dirty="0" smtClean="0">
                <a:latin typeface="Arial" panose="020B0604020202020204" pitchFamily="34" charset="0"/>
                <a:ea typeface="Batang" panose="02030600000101010101" pitchFamily="18" charset="-127"/>
                <a:cs typeface="Arial" panose="020B0604020202020204" pitchFamily="34" charset="0"/>
              </a:rPr>
              <a:t>blindée. Bien </a:t>
            </a:r>
            <a:r>
              <a:rPr lang="fr-FR" sz="1200" i="1" kern="50" dirty="0">
                <a:latin typeface="Arial" panose="020B0604020202020204" pitchFamily="34" charset="0"/>
                <a:ea typeface="Batang" panose="02030600000101010101" pitchFamily="18" charset="-127"/>
                <a:cs typeface="Arial" panose="020B0604020202020204" pitchFamily="34" charset="0"/>
              </a:rPr>
              <a:t>que gardant la porte d’entrée actuelle, ce système a pour conséquence de faire déborder une partie acier sur les parties communes. Cette partie acier devra être peinte avec le RAL 8025.</a:t>
            </a:r>
          </a:p>
          <a:p>
            <a:pPr algn="just">
              <a:spcAft>
                <a:spcPts val="0"/>
              </a:spcAft>
            </a:pPr>
            <a:r>
              <a:rPr lang="fr-FR" sz="1200" i="1" kern="50" dirty="0" smtClean="0">
                <a:latin typeface="Arial" panose="020B0604020202020204" pitchFamily="34" charset="0"/>
                <a:ea typeface="Batang" panose="02030600000101010101" pitchFamily="18" charset="-127"/>
                <a:cs typeface="Arial" panose="020B0604020202020204" pitchFamily="34" charset="0"/>
              </a:rPr>
              <a:t>- Mise </a:t>
            </a:r>
            <a:r>
              <a:rPr lang="fr-FR" sz="1200" i="1" kern="50" dirty="0">
                <a:latin typeface="Arial" panose="020B0604020202020204" pitchFamily="34" charset="0"/>
                <a:ea typeface="Batang" panose="02030600000101010101" pitchFamily="18" charset="-127"/>
                <a:cs typeface="Arial" panose="020B0604020202020204" pitchFamily="34" charset="0"/>
              </a:rPr>
              <a:t>en place d’une porte </a:t>
            </a:r>
            <a:r>
              <a:rPr lang="fr-FR" sz="1200" i="1" kern="50" dirty="0" smtClean="0">
                <a:latin typeface="Arial" panose="020B0604020202020204" pitchFamily="34" charset="0"/>
                <a:ea typeface="Batang" panose="02030600000101010101" pitchFamily="18" charset="-127"/>
                <a:cs typeface="Arial" panose="020B0604020202020204" pitchFamily="34" charset="0"/>
              </a:rPr>
              <a:t>blindée. Il </a:t>
            </a:r>
            <a:r>
              <a:rPr lang="fr-FR" sz="1200" i="1" kern="50" dirty="0">
                <a:latin typeface="Arial" panose="020B0604020202020204" pitchFamily="34" charset="0"/>
                <a:ea typeface="Batang" panose="02030600000101010101" pitchFamily="18" charset="-127"/>
                <a:cs typeface="Arial" panose="020B0604020202020204" pitchFamily="34" charset="0"/>
              </a:rPr>
              <a:t>existe 4 acteurs principaux sur ce marché (SÉCURYSTAR, TORDJMAN, FICHET et </a:t>
            </a:r>
            <a:r>
              <a:rPr lang="fr-FR" sz="1200" i="1" kern="50" dirty="0" smtClean="0">
                <a:latin typeface="Arial" panose="020B0604020202020204" pitchFamily="34" charset="0"/>
                <a:ea typeface="Batang" panose="02030600000101010101" pitchFamily="18" charset="-127"/>
                <a:cs typeface="Arial" panose="020B0604020202020204" pitchFamily="34" charset="0"/>
              </a:rPr>
              <a:t>PICARD). Afin </a:t>
            </a:r>
            <a:r>
              <a:rPr lang="fr-FR" sz="1200" i="1" kern="50" dirty="0">
                <a:latin typeface="Arial" panose="020B0604020202020204" pitchFamily="34" charset="0"/>
                <a:ea typeface="Batang" panose="02030600000101010101" pitchFamily="18" charset="-127"/>
                <a:cs typeface="Arial" panose="020B0604020202020204" pitchFamily="34" charset="0"/>
              </a:rPr>
              <a:t>de laisser le choix au </a:t>
            </a:r>
            <a:r>
              <a:rPr lang="fr-FR" sz="1200" i="1" kern="50" dirty="0" smtClean="0">
                <a:latin typeface="Arial" panose="020B0604020202020204" pitchFamily="34" charset="0"/>
                <a:ea typeface="Batang" panose="02030600000101010101" pitchFamily="18" charset="-127"/>
                <a:cs typeface="Arial" panose="020B0604020202020204" pitchFamily="34" charset="0"/>
              </a:rPr>
              <a:t>copropriétaire, </a:t>
            </a:r>
            <a:r>
              <a:rPr lang="fr-FR" sz="1200" i="1" kern="50" dirty="0">
                <a:latin typeface="Arial" panose="020B0604020202020204" pitchFamily="34" charset="0"/>
                <a:ea typeface="Batang" panose="02030600000101010101" pitchFamily="18" charset="-127"/>
                <a:cs typeface="Arial" panose="020B0604020202020204" pitchFamily="34" charset="0"/>
              </a:rPr>
              <a:t>la partie de la porte extérieure devra soit reprendre le panneau actuel des portes d’entrée (constitué d’un panneau bois avec un revêtement stratifié de la marque POLYREY référence N026 noyer ombré Grain) soit être peinte avec le RAL 8025</a:t>
            </a:r>
            <a:r>
              <a:rPr lang="fr-FR" sz="1200" i="1" kern="50" dirty="0" smtClean="0">
                <a:latin typeface="Arial" panose="020B0604020202020204" pitchFamily="34" charset="0"/>
                <a:ea typeface="Batang" panose="02030600000101010101" pitchFamily="18" charset="-127"/>
                <a:cs typeface="Arial" panose="020B0604020202020204" pitchFamily="34" charset="0"/>
              </a:rPr>
              <a:t>.</a:t>
            </a:r>
          </a:p>
          <a:p>
            <a:pPr algn="just">
              <a:spcAft>
                <a:spcPts val="0"/>
              </a:spcAft>
            </a:pPr>
            <a:r>
              <a:rPr lang="fr-FR" sz="1200" i="1" kern="50" dirty="0" smtClean="0">
                <a:latin typeface="Arial" panose="020B0604020202020204" pitchFamily="34" charset="0"/>
                <a:ea typeface="Batang" panose="02030600000101010101" pitchFamily="18" charset="-127"/>
                <a:cs typeface="Arial" panose="020B0604020202020204" pitchFamily="34" charset="0"/>
              </a:rPr>
              <a:t>L’Assemblée Générale décide d’approuver le processus et les modalités énoncés ci-dessus pour la sécurisation des portes d’entrées.</a:t>
            </a:r>
          </a:p>
          <a:p>
            <a:pPr algn="just">
              <a:spcAft>
                <a:spcPts val="0"/>
              </a:spcAft>
            </a:pPr>
            <a:endParaRPr lang="fr-FR" sz="1200" i="1" kern="50" dirty="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a:latin typeface="Arial" panose="020B0604020202020204" pitchFamily="34" charset="0"/>
                <a:ea typeface="Batang" pitchFamily="18" charset="-127"/>
                <a:cs typeface="Arial" panose="020B0604020202020204" pitchFamily="34" charset="0"/>
              </a:rPr>
              <a:t>Résolution n° 42. Approbation de l’accessibilité aux jardins communs.</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décide que l’accès des copropriétaires aux jardins d’agrément sera possible uniquement pour des activités ponctuelles et collectives organisées par le Conseil Syndical (Exemple : lieu de rassemblement pour la fête des voisins, etc.).</a:t>
            </a:r>
          </a:p>
          <a:p>
            <a:pPr algn="just">
              <a:spcAft>
                <a:spcPts val="0"/>
              </a:spcAft>
            </a:pPr>
            <a:endParaRPr lang="fr-FR" sz="1200" i="1" kern="50" dirty="0" smtClean="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a:latin typeface="Arial" panose="020B0604020202020204" pitchFamily="34" charset="0"/>
                <a:ea typeface="Batang" pitchFamily="18" charset="-127"/>
                <a:cs typeface="Arial" panose="020B0604020202020204" pitchFamily="34" charset="0"/>
              </a:rPr>
              <a:t>Résolution n° 43. Autorisation à donner au Conseil Syndical d’engager des travaux concernant la mise en place d’un arrosage automatique et de protection des arbustes et des arbres des jardins communs.</a:t>
            </a:r>
          </a:p>
          <a:p>
            <a:pPr algn="just"/>
            <a:r>
              <a:rPr lang="fr-FR" sz="1200" i="1" dirty="0">
                <a:latin typeface="Arial" panose="020B0604020202020204" pitchFamily="34" charset="0"/>
                <a:ea typeface="Batang" panose="02030600000101010101" pitchFamily="18" charset="-127"/>
                <a:cs typeface="Arial" panose="020B0604020202020204" pitchFamily="34" charset="0"/>
              </a:rPr>
              <a:t>Le conseil syndical demande l’allocation d’un budget de 1 800 € pour la sauvegarde et l’entretien des arbustes et des arbres des jardins communs.</a:t>
            </a:r>
          </a:p>
          <a:p>
            <a:pPr algn="just"/>
            <a:r>
              <a:rPr lang="fr-FR" sz="1200" i="1" dirty="0">
                <a:latin typeface="Arial" panose="020B0604020202020204" pitchFamily="34" charset="0"/>
                <a:ea typeface="Batang" panose="02030600000101010101" pitchFamily="18" charset="-127"/>
                <a:cs typeface="Arial" panose="020B0604020202020204" pitchFamily="34" charset="0"/>
              </a:rPr>
              <a:t>Au cours de l’exercice 2015-2016, les membres du conseil syndical se sont chargés d’arroser manuellement les deux jardins communs. Cet arrosage est fastidieux et demande un temps incompressible de deux heures trente par arrosage. </a:t>
            </a:r>
          </a:p>
          <a:p>
            <a:pPr algn="just"/>
            <a:r>
              <a:rPr lang="fr-FR" sz="1200" i="1" dirty="0">
                <a:latin typeface="Arial" panose="020B0604020202020204" pitchFamily="34" charset="0"/>
                <a:ea typeface="Batang" panose="02030600000101010101" pitchFamily="18" charset="-127"/>
                <a:cs typeface="Arial" panose="020B0604020202020204" pitchFamily="34" charset="0"/>
              </a:rPr>
              <a:t>Sur le petit jardin, à titre expérimental, a été mis en place un système d’arrosage automatique. Le déploiement de ce système a représenté un coût de 175 €. Selon l’étude menée par le conseil syndical, la mise en place de ce système sur le grand jardin représente une dépense estimée d’environ 800 €. </a:t>
            </a:r>
            <a:r>
              <a:rPr lang="fr-FR" altLang="fr-FR" sz="1200" i="1" dirty="0">
                <a:solidFill>
                  <a:srgbClr val="3333CC"/>
                </a:solidFill>
                <a:latin typeface="Arial" panose="020B0604020202020204" pitchFamily="34" charset="0"/>
                <a:ea typeface="Batang" pitchFamily="18" charset="-127"/>
                <a:cs typeface="Arial" panose="020B0604020202020204" pitchFamily="34" charset="0"/>
              </a:rPr>
              <a:t>(</a:t>
            </a:r>
            <a:r>
              <a:rPr lang="fr-FR" altLang="fr-FR" sz="1200" b="1" i="1" dirty="0">
                <a:solidFill>
                  <a:srgbClr val="3333CC"/>
                </a:solidFill>
                <a:latin typeface="Arial" panose="020B0604020202020204" pitchFamily="34" charset="0"/>
                <a:ea typeface="Batang" pitchFamily="18" charset="-127"/>
                <a:cs typeface="Arial" panose="020B0604020202020204" pitchFamily="34" charset="0"/>
              </a:rPr>
              <a:t>voir en annexe 2)</a:t>
            </a:r>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r>
              <a:rPr lang="fr-FR" sz="1200" i="1" dirty="0">
                <a:latin typeface="Arial" panose="020B0604020202020204" pitchFamily="34" charset="0"/>
                <a:ea typeface="Batang" panose="02030600000101010101" pitchFamily="18" charset="-127"/>
                <a:cs typeface="Arial" panose="020B0604020202020204" pitchFamily="34" charset="0"/>
              </a:rPr>
              <a:t>Pour éviter une facturation d’eau importante une pompe (199 € - annexe n°2) installée dans le bassin de rétention des eaux de pluies permettrait de faire des économies.</a:t>
            </a:r>
          </a:p>
          <a:p>
            <a:pPr algn="just"/>
            <a:r>
              <a:rPr lang="fr-FR" sz="1200" i="1" dirty="0">
                <a:latin typeface="Arial" panose="020B0604020202020204" pitchFamily="34" charset="0"/>
                <a:ea typeface="Batang" panose="02030600000101010101" pitchFamily="18" charset="-127"/>
                <a:cs typeface="Arial" panose="020B0604020202020204" pitchFamily="34" charset="0"/>
              </a:rPr>
              <a:t>D’autre part, afin de protéger les arbustes contre le froid, des mauvaises herbes et d’enrichir la terre et de conserver l’humidité, la mise en place d’un paillage est vivement conseillée par les professionnels. </a:t>
            </a:r>
            <a:r>
              <a:rPr lang="fr-FR" altLang="fr-FR" sz="1200" i="1" dirty="0">
                <a:solidFill>
                  <a:srgbClr val="3333CC"/>
                </a:solidFill>
                <a:latin typeface="Arial" panose="020B0604020202020204" pitchFamily="34" charset="0"/>
                <a:ea typeface="Batang" pitchFamily="18" charset="-127"/>
                <a:cs typeface="Arial" panose="020B0604020202020204" pitchFamily="34" charset="0"/>
              </a:rPr>
              <a:t>(</a:t>
            </a:r>
            <a:r>
              <a:rPr lang="fr-FR" altLang="fr-FR" sz="1200" b="1" i="1" dirty="0">
                <a:solidFill>
                  <a:srgbClr val="3333CC"/>
                </a:solidFill>
                <a:latin typeface="Arial" panose="020B0604020202020204" pitchFamily="34" charset="0"/>
                <a:ea typeface="Batang" pitchFamily="18" charset="-127"/>
                <a:cs typeface="Arial" panose="020B0604020202020204" pitchFamily="34" charset="0"/>
              </a:rPr>
              <a:t>voir en annexe 2)</a:t>
            </a:r>
            <a:endParaRPr lang="fr-FR" sz="1200" b="1" i="1" dirty="0">
              <a:latin typeface="Arial" panose="020B0604020202020204" pitchFamily="34" charset="0"/>
              <a:ea typeface="Batang" panose="02030600000101010101" pitchFamily="18" charset="-127"/>
              <a:cs typeface="Arial" panose="020B0604020202020204" pitchFamily="34" charset="0"/>
            </a:endParaRPr>
          </a:p>
          <a:p>
            <a:pPr algn="just"/>
            <a:r>
              <a:rPr lang="fr-FR" sz="1200" i="1" dirty="0">
                <a:latin typeface="Arial" panose="020B0604020202020204" pitchFamily="34" charset="0"/>
                <a:ea typeface="Batang" panose="02030600000101010101" pitchFamily="18" charset="-127"/>
                <a:cs typeface="Arial" panose="020B0604020202020204" pitchFamily="34" charset="0"/>
              </a:rPr>
              <a:t>Selon l’estimation du conseil syndical, nous avons besoin de 5 m</a:t>
            </a:r>
            <a:r>
              <a:rPr lang="fr-FR" sz="1200" i="1" baseline="30000" dirty="0">
                <a:latin typeface="Arial" panose="020B0604020202020204" pitchFamily="34" charset="0"/>
                <a:ea typeface="Batang" panose="02030600000101010101" pitchFamily="18" charset="-127"/>
                <a:cs typeface="Arial" panose="020B0604020202020204" pitchFamily="34" charset="0"/>
              </a:rPr>
              <a:t>3</a:t>
            </a:r>
            <a:r>
              <a:rPr lang="fr-FR" sz="1200" i="1" dirty="0">
                <a:latin typeface="Arial" panose="020B0604020202020204" pitchFamily="34" charset="0"/>
                <a:ea typeface="Batang" panose="02030600000101010101" pitchFamily="18" charset="-127"/>
                <a:cs typeface="Arial" panose="020B0604020202020204" pitchFamily="34" charset="0"/>
              </a:rPr>
              <a:t> de paillage pin de 20/40mm pour un montant de 800 €.</a:t>
            </a:r>
          </a:p>
          <a:p>
            <a:pPr algn="just"/>
            <a:r>
              <a:rPr lang="fr-FR" sz="1200" i="1" u="sng" dirty="0">
                <a:latin typeface="Arial" panose="020B0604020202020204" pitchFamily="34" charset="0"/>
                <a:ea typeface="Batang" panose="02030600000101010101" pitchFamily="18" charset="-127"/>
                <a:cs typeface="Arial" panose="020B0604020202020204" pitchFamily="34" charset="0"/>
              </a:rPr>
              <a:t>L’arrosage des pelouses se fera encore pour 1 an manuellement.</a:t>
            </a:r>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délibéré donne au syndic et au conseil syndical mandat pour installer un dispositif d’arrosage automatique du jardin d’agrément et le paillage.</a:t>
            </a:r>
          </a:p>
          <a:p>
            <a:pPr algn="just">
              <a:spcAft>
                <a:spcPts val="0"/>
              </a:spcAft>
            </a:pPr>
            <a:endParaRPr lang="fr-FR" sz="1200" i="1" kern="50" dirty="0">
              <a:latin typeface="Arial" panose="020B0604020202020204" pitchFamily="34" charset="0"/>
              <a:ea typeface="Batang" panose="02030600000101010101" pitchFamily="18" charset="-127"/>
              <a:cs typeface="Arial" panose="020B0604020202020204" pitchFamily="34" charset="0"/>
            </a:endParaRPr>
          </a:p>
        </p:txBody>
      </p:sp>
      <p:sp>
        <p:nvSpPr>
          <p:cNvPr id="7" name="Rectangle 6"/>
          <p:cNvSpPr/>
          <p:nvPr/>
        </p:nvSpPr>
        <p:spPr bwMode="auto">
          <a:xfrm rot="17679837">
            <a:off x="-1053050" y="4745433"/>
            <a:ext cx="8640729" cy="52584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87425" rtl="0" eaLnBrk="1" fontAlgn="base" latinLnBrk="0" hangingPunct="1">
              <a:lnSpc>
                <a:spcPct val="100000"/>
              </a:lnSpc>
              <a:spcBef>
                <a:spcPct val="0"/>
              </a:spcBef>
              <a:spcAft>
                <a:spcPct val="0"/>
              </a:spcAft>
              <a:buClrTx/>
              <a:buSzTx/>
              <a:buFontTx/>
              <a:buNone/>
              <a:tabLst/>
            </a:pPr>
            <a:r>
              <a:rPr kumimoji="0" lang="fr-FR" sz="2800" i="0" u="none" strike="noStrike" normalizeH="0" baseline="0" dirty="0" smtClean="0">
                <a:ln w="0"/>
                <a:solidFill>
                  <a:srgbClr val="FF0000"/>
                </a:solidFill>
                <a:effectLst>
                  <a:outerShdw blurRad="38100" dist="19050" dir="2700000" algn="tl" rotWithShape="0">
                    <a:schemeClr val="dk1">
                      <a:alpha val="40000"/>
                    </a:schemeClr>
                  </a:outerShdw>
                </a:effectLst>
                <a:latin typeface="Arial" charset="0"/>
              </a:rPr>
              <a:t>Assemblée générale annulée par décision de justice.</a:t>
            </a:r>
          </a:p>
        </p:txBody>
      </p:sp>
    </p:spTree>
    <p:extLst>
      <p:ext uri="{BB962C8B-B14F-4D97-AF65-F5344CB8AC3E}">
        <p14:creationId xmlns:p14="http://schemas.microsoft.com/office/powerpoint/2010/main" val="505778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0091" y="467966"/>
            <a:ext cx="6480720" cy="8771632"/>
          </a:xfrm>
          <a:prstGeom prst="rect">
            <a:avLst/>
          </a:prstGeom>
        </p:spPr>
        <p:txBody>
          <a:bodyPr wrap="square">
            <a:spAutoFit/>
          </a:bodyPr>
          <a:lstStyle/>
          <a:p>
            <a:pPr algn="just"/>
            <a:r>
              <a:rPr lang="fr-FR" altLang="fr-FR" sz="1200" b="1" i="1" dirty="0">
                <a:latin typeface="Arial" panose="020B0604020202020204" pitchFamily="34" charset="0"/>
                <a:ea typeface="Batang" pitchFamily="18" charset="-127"/>
                <a:cs typeface="Arial" panose="020B0604020202020204" pitchFamily="34" charset="0"/>
              </a:rPr>
              <a:t>Résolution n° 47. Approbation de la mise en place d’un filet de protection des grilles de ventilation parking. </a:t>
            </a:r>
            <a:endParaRPr lang="fr-FR" altLang="fr-FR" sz="1200" b="1" i="1" dirty="0" smtClean="0">
              <a:latin typeface="Arial" panose="020B0604020202020204" pitchFamily="34" charset="0"/>
              <a:ea typeface="Batang" pitchFamily="18" charset="-127"/>
              <a:cs typeface="Arial" panose="020B0604020202020204" pitchFamily="34" charset="0"/>
            </a:endParaRPr>
          </a:p>
          <a:p>
            <a:pPr algn="just"/>
            <a:r>
              <a:rPr lang="fr-FR" sz="1200" i="1" dirty="0">
                <a:latin typeface="Arial" panose="020B0604020202020204" pitchFamily="34" charset="0"/>
                <a:ea typeface="Batang" panose="02030600000101010101" pitchFamily="18" charset="-127"/>
                <a:cs typeface="Arial" panose="020B0604020202020204" pitchFamily="34" charset="0"/>
              </a:rPr>
              <a:t>Des filets de protection empêchant les feuilles de tomber et de boucher les évacuations des sas de ventilations sont nécessaires. La dépense est estimée à 98 € </a:t>
            </a:r>
            <a:r>
              <a:rPr lang="fr-FR" sz="1200" i="1" dirty="0" smtClean="0">
                <a:latin typeface="Arial" panose="020B0604020202020204" pitchFamily="34" charset="0"/>
                <a:ea typeface="Batang" panose="02030600000101010101" pitchFamily="18" charset="-127"/>
                <a:cs typeface="Arial" panose="020B0604020202020204" pitchFamily="34" charset="0"/>
              </a:rPr>
              <a:t>environ. </a:t>
            </a:r>
          </a:p>
          <a:p>
            <a:pPr algn="just"/>
            <a:r>
              <a:rPr lang="fr-FR" altLang="fr-FR" sz="1200" b="1" i="1" dirty="0" smtClean="0">
                <a:solidFill>
                  <a:srgbClr val="3333CC"/>
                </a:solidFill>
                <a:latin typeface="Arial" panose="020B0604020202020204" pitchFamily="34" charset="0"/>
                <a:ea typeface="Batang" pitchFamily="18" charset="-127"/>
                <a:cs typeface="Arial" panose="020B0604020202020204" pitchFamily="34" charset="0"/>
              </a:rPr>
              <a:t>(</a:t>
            </a:r>
            <a:r>
              <a:rPr lang="fr-FR" altLang="fr-FR" sz="1200" b="1" i="1" dirty="0">
                <a:solidFill>
                  <a:srgbClr val="3333CC"/>
                </a:solidFill>
                <a:latin typeface="Arial" panose="020B0604020202020204" pitchFamily="34" charset="0"/>
                <a:ea typeface="Batang" pitchFamily="18" charset="-127"/>
                <a:cs typeface="Arial" panose="020B0604020202020204" pitchFamily="34" charset="0"/>
              </a:rPr>
              <a:t>voir en annexe 2</a:t>
            </a:r>
            <a:r>
              <a:rPr lang="fr-FR" altLang="fr-FR" sz="1200" b="1" i="1" dirty="0" smtClean="0">
                <a:solidFill>
                  <a:srgbClr val="3333CC"/>
                </a:solidFill>
                <a:latin typeface="Arial" panose="020B0604020202020204" pitchFamily="34" charset="0"/>
                <a:ea typeface="Batang" pitchFamily="18" charset="-127"/>
                <a:cs typeface="Arial" panose="020B0604020202020204" pitchFamily="34" charset="0"/>
              </a:rPr>
              <a:t>)</a:t>
            </a:r>
            <a:endParaRPr lang="fr-FR" sz="1200" b="1" i="1" dirty="0">
              <a:latin typeface="Arial" panose="020B0604020202020204" pitchFamily="34" charset="0"/>
              <a:ea typeface="Batang" panose="02030600000101010101" pitchFamily="18" charset="-127"/>
              <a:cs typeface="Arial" panose="020B0604020202020204" pitchFamily="34" charset="0"/>
            </a:endParaRP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a:t>
            </a:r>
            <a:r>
              <a:rPr lang="fr-FR" sz="1200" i="1" dirty="0" smtClean="0">
                <a:latin typeface="Arial" panose="020B0604020202020204" pitchFamily="34" charset="0"/>
                <a:ea typeface="Batang" panose="02030600000101010101" pitchFamily="18" charset="-127"/>
                <a:cs typeface="Arial" panose="020B0604020202020204" pitchFamily="34" charset="0"/>
              </a:rPr>
              <a:t>délibéré </a:t>
            </a:r>
            <a:r>
              <a:rPr lang="fr-FR" sz="1200" i="1" dirty="0">
                <a:latin typeface="Arial" panose="020B0604020202020204" pitchFamily="34" charset="0"/>
                <a:ea typeface="Batang" panose="02030600000101010101" pitchFamily="18" charset="-127"/>
                <a:cs typeface="Arial" panose="020B0604020202020204" pitchFamily="34" charset="0"/>
              </a:rPr>
              <a:t>donne </a:t>
            </a:r>
            <a:r>
              <a:rPr lang="fr-FR" sz="1200" i="1" dirty="0" smtClean="0">
                <a:latin typeface="Arial" panose="020B0604020202020204" pitchFamily="34" charset="0"/>
                <a:ea typeface="Batang" panose="02030600000101010101" pitchFamily="18" charset="-127"/>
                <a:cs typeface="Arial" panose="020B0604020202020204" pitchFamily="34" charset="0"/>
              </a:rPr>
              <a:t>mandat au </a:t>
            </a:r>
            <a:r>
              <a:rPr lang="fr-FR" sz="1200" i="1" dirty="0">
                <a:latin typeface="Arial" panose="020B0604020202020204" pitchFamily="34" charset="0"/>
                <a:ea typeface="Batang" panose="02030600000101010101" pitchFamily="18" charset="-127"/>
                <a:cs typeface="Arial" panose="020B0604020202020204" pitchFamily="34" charset="0"/>
              </a:rPr>
              <a:t>conseil syndical </a:t>
            </a:r>
            <a:r>
              <a:rPr lang="fr-FR" sz="1200" i="1" dirty="0" smtClean="0">
                <a:latin typeface="Arial" panose="020B0604020202020204" pitchFamily="34" charset="0"/>
                <a:ea typeface="Batang" panose="02030600000101010101" pitchFamily="18" charset="-127"/>
                <a:cs typeface="Arial" panose="020B0604020202020204" pitchFamily="34" charset="0"/>
              </a:rPr>
              <a:t>pour retenir et installer un </a:t>
            </a:r>
            <a:r>
              <a:rPr lang="fr-FR" sz="1200" i="1" dirty="0">
                <a:latin typeface="Arial" panose="020B0604020202020204" pitchFamily="34" charset="0"/>
                <a:ea typeface="Batang" panose="02030600000101010101" pitchFamily="18" charset="-127"/>
                <a:cs typeface="Arial" panose="020B0604020202020204" pitchFamily="34" charset="0"/>
              </a:rPr>
              <a:t>modèle de filet de protection</a:t>
            </a:r>
            <a:r>
              <a:rPr lang="fr-FR" sz="1200" i="1" dirty="0" smtClean="0">
                <a:latin typeface="Arial" panose="020B0604020202020204" pitchFamily="34" charset="0"/>
                <a:ea typeface="Batang" panose="02030600000101010101" pitchFamily="18" charset="-127"/>
                <a:cs typeface="Arial" panose="020B0604020202020204" pitchFamily="34" charset="0"/>
              </a:rPr>
              <a:t>.</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Cette dépense sera appelée dans le cadre du budget courant. Il ne sera élaboré aucun appel de provision spécifique.</a:t>
            </a: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a:latin typeface="Arial" panose="020B0604020202020204" pitchFamily="34" charset="0"/>
                <a:ea typeface="Batang" pitchFamily="18" charset="-127"/>
                <a:cs typeface="Arial" panose="020B0604020202020204" pitchFamily="34" charset="0"/>
              </a:rPr>
              <a:t>Résolution n° 48. Approbation de l’hébergement du Forum de la copropriété.</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délibérée décide de : </a:t>
            </a:r>
          </a:p>
          <a:p>
            <a:pPr algn="just"/>
            <a:r>
              <a:rPr lang="fr-FR" sz="1200" i="1" dirty="0">
                <a:latin typeface="Arial" panose="020B0604020202020204" pitchFamily="34" charset="0"/>
                <a:ea typeface="Batang" panose="02030600000101010101" pitchFamily="18" charset="-127"/>
                <a:cs typeface="Arial" panose="020B0604020202020204" pitchFamily="34" charset="0"/>
              </a:rPr>
              <a:t>- Dédier un serveur externe pour la dématérialisation des données de la copropriété (forum, hébergement, mailing liste, etc.) par l’hébergeur ONLINE et de fixer à 10,80 € le budget mensuel pour cette prestation.</a:t>
            </a:r>
          </a:p>
          <a:p>
            <a:pPr algn="just"/>
            <a:r>
              <a:rPr lang="fr-FR" sz="1200" i="1" dirty="0">
                <a:latin typeface="Arial" panose="020B0604020202020204" pitchFamily="34" charset="0"/>
                <a:ea typeface="Batang" panose="02030600000101010101" pitchFamily="18" charset="-127"/>
                <a:cs typeface="Arial" panose="020B0604020202020204" pitchFamily="34" charset="0"/>
              </a:rPr>
              <a:t>- Déposer dans l’armoire archive du Conseil Syndical, les codes d’accès « administrateur ».</a:t>
            </a:r>
          </a:p>
          <a:p>
            <a:pPr algn="just"/>
            <a:r>
              <a:rPr lang="fr-FR" sz="1200" i="1" dirty="0">
                <a:latin typeface="Arial" panose="020B0604020202020204" pitchFamily="34" charset="0"/>
                <a:ea typeface="Batang" panose="02030600000101010101" pitchFamily="18" charset="-127"/>
                <a:cs typeface="Arial" panose="020B0604020202020204" pitchFamily="34" charset="0"/>
              </a:rPr>
              <a:t>- Appeler cette dépense dans le cadre du budget courant. Il ne sera élaboré aucun appel de provision spécifique.</a:t>
            </a:r>
          </a:p>
          <a:p>
            <a:pPr algn="just"/>
            <a:endParaRPr lang="fr-FR" sz="1200" i="1" dirty="0" smtClean="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a:latin typeface="Arial" panose="020B0604020202020204" pitchFamily="34" charset="0"/>
                <a:ea typeface="Batang" pitchFamily="18" charset="-127"/>
                <a:cs typeface="Arial" panose="020B0604020202020204" pitchFamily="34" charset="0"/>
              </a:rPr>
              <a:t>Résolution n° 49. Installation des opérateurs de fibre optique.</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délibéré, donne mandat au Conseil Syndical pour se prononcer, conformément à l’article 118 de la loi Macron, sur toutes propositions futures émanant des opérateurs de communications électroniques en vue d’installer des lignes de communications à très haut débit.</a:t>
            </a:r>
          </a:p>
          <a:p>
            <a:pPr algn="just"/>
            <a:endParaRPr lang="fr-FR" sz="1200" i="1" dirty="0" smtClean="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a:latin typeface="Arial" panose="020B0604020202020204" pitchFamily="34" charset="0"/>
                <a:ea typeface="Batang" pitchFamily="18" charset="-127"/>
                <a:cs typeface="Arial" panose="020B0604020202020204" pitchFamily="34" charset="0"/>
              </a:rPr>
              <a:t>Résolution n° 50. Approbation de l’équipement de la salle du Conseil Syndical.</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d’allouer un budget de 1 200 € pour l’achat de mobilier afin de permettre au Conseil Syndical de se réunir.</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autorise le Syndic à procéder, selon la clé de répartition « Charges Générales ».</a:t>
            </a:r>
          </a:p>
          <a:p>
            <a:pPr algn="just"/>
            <a:r>
              <a:rPr lang="fr-FR" sz="1200" i="1" dirty="0">
                <a:latin typeface="Arial" panose="020B0604020202020204" pitchFamily="34" charset="0"/>
                <a:ea typeface="Batang" panose="02030600000101010101" pitchFamily="18" charset="-127"/>
                <a:cs typeface="Arial" panose="020B0604020202020204" pitchFamily="34" charset="0"/>
              </a:rPr>
              <a:t>Cette dépense sera appelée dans le cadre du budget courant. Il ne sera élaboré aucun appel de provision spécifique.</a:t>
            </a:r>
          </a:p>
          <a:p>
            <a:pPr algn="just"/>
            <a:endParaRPr lang="fr-FR" sz="1200" i="1" dirty="0" smtClean="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a:latin typeface="Arial" panose="020B0604020202020204" pitchFamily="34" charset="0"/>
                <a:ea typeface="Batang" pitchFamily="18" charset="-127"/>
                <a:cs typeface="Arial" panose="020B0604020202020204" pitchFamily="34" charset="0"/>
              </a:rPr>
              <a:t>Résolution n° 51. Approbation d’un fonds de caisse en numéraire alloué au Conseil Syndical pour les petites fournitures.</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d’allouer au Conseil Syndical un fonds de caisse en numéraire d’un montant de 1 000 € pour l’avance des dépenses en fournitures et autres. En effet, aujourd’hui ces dépenses sont avancées sur les fonds propres des membres du Conseil Syndical.</a:t>
            </a:r>
          </a:p>
          <a:p>
            <a:pPr algn="just"/>
            <a:r>
              <a:rPr lang="fr-FR" sz="1200" i="1" dirty="0">
                <a:latin typeface="Arial" panose="020B0604020202020204" pitchFamily="34" charset="0"/>
                <a:ea typeface="Batang" panose="02030600000101010101" pitchFamily="18" charset="-127"/>
                <a:cs typeface="Arial" panose="020B0604020202020204" pitchFamily="34" charset="0"/>
              </a:rPr>
              <a:t>En cas d’adoption des résolutions portant sur la mise en place d’un arrosage automatique du grand jardin, des filets de protection, des dépenses relatives aux courriers de communication émis par le Conseil Syndical, aux fournitures de bureau résultant de ces communications et des équipements de la salle du Conseil, ces dépenses ne seront pas payées directement par le Syndic. Les membres du Conseil achèteront les équipements nécessaires et remettront au Syndic les factures afin d’obtenir le remboursement.</a:t>
            </a:r>
          </a:p>
          <a:p>
            <a:pPr algn="just"/>
            <a:r>
              <a:rPr lang="fr-FR" sz="1200" i="1" dirty="0">
                <a:latin typeface="Arial" panose="020B0604020202020204" pitchFamily="34" charset="0"/>
                <a:ea typeface="Batang" panose="02030600000101010101" pitchFamily="18" charset="-127"/>
                <a:cs typeface="Arial" panose="020B0604020202020204" pitchFamily="34" charset="0"/>
              </a:rPr>
              <a:t>Le solde de ce fonds de caisse restera donc à 1 000 € d’une Assemblée Générale à l’autre sans qu’une nouvelle alimentation soit votée.</a:t>
            </a:r>
          </a:p>
        </p:txBody>
      </p:sp>
      <p:sp>
        <p:nvSpPr>
          <p:cNvPr id="10" name="Rectangle 9"/>
          <p:cNvSpPr/>
          <p:nvPr/>
        </p:nvSpPr>
        <p:spPr bwMode="auto">
          <a:xfrm rot="17679837">
            <a:off x="-1053050" y="4745433"/>
            <a:ext cx="8640729" cy="52584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87425" rtl="0" eaLnBrk="1" fontAlgn="base" latinLnBrk="0" hangingPunct="1">
              <a:lnSpc>
                <a:spcPct val="100000"/>
              </a:lnSpc>
              <a:spcBef>
                <a:spcPct val="0"/>
              </a:spcBef>
              <a:spcAft>
                <a:spcPct val="0"/>
              </a:spcAft>
              <a:buClrTx/>
              <a:buSzTx/>
              <a:buFontTx/>
              <a:buNone/>
              <a:tabLst/>
            </a:pPr>
            <a:r>
              <a:rPr kumimoji="0" lang="fr-FR" sz="2800" i="0" u="none" strike="noStrike" normalizeH="0" baseline="0" dirty="0" smtClean="0">
                <a:ln w="0"/>
                <a:solidFill>
                  <a:srgbClr val="FF0000"/>
                </a:solidFill>
                <a:effectLst>
                  <a:outerShdw blurRad="38100" dist="19050" dir="2700000" algn="tl" rotWithShape="0">
                    <a:schemeClr val="dk1">
                      <a:alpha val="40000"/>
                    </a:schemeClr>
                  </a:outerShdw>
                </a:effectLst>
                <a:latin typeface="Arial" charset="0"/>
              </a:rPr>
              <a:t>Assemblée générale annulée par décision de justice.</a:t>
            </a:r>
          </a:p>
        </p:txBody>
      </p:sp>
    </p:spTree>
    <p:extLst>
      <p:ext uri="{BB962C8B-B14F-4D97-AF65-F5344CB8AC3E}">
        <p14:creationId xmlns:p14="http://schemas.microsoft.com/office/powerpoint/2010/main" val="151920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0090" y="467966"/>
            <a:ext cx="6480448" cy="3785652"/>
          </a:xfrm>
          <a:prstGeom prst="rect">
            <a:avLst/>
          </a:prstGeom>
        </p:spPr>
        <p:txBody>
          <a:bodyPr wrap="square">
            <a:spAutoFit/>
          </a:bodyPr>
          <a:lstStyle/>
          <a:p>
            <a:pPr algn="just"/>
            <a:r>
              <a:rPr lang="fr-FR" altLang="fr-FR" sz="1200" b="1" i="1" dirty="0">
                <a:latin typeface="Arial" panose="020B0604020202020204" pitchFamily="34" charset="0"/>
                <a:ea typeface="Batang" pitchFamily="18" charset="-127"/>
                <a:cs typeface="Arial" panose="020B0604020202020204" pitchFamily="34" charset="0"/>
              </a:rPr>
              <a:t>Résolution n° </a:t>
            </a:r>
            <a:r>
              <a:rPr lang="fr-FR" altLang="fr-FR" sz="1200" b="1" i="1" dirty="0" smtClean="0">
                <a:latin typeface="Arial" panose="020B0604020202020204" pitchFamily="34" charset="0"/>
                <a:ea typeface="Batang" pitchFamily="18" charset="-127"/>
                <a:cs typeface="Arial" panose="020B0604020202020204" pitchFamily="34" charset="0"/>
              </a:rPr>
              <a:t>53. </a:t>
            </a:r>
            <a:r>
              <a:rPr lang="fr-FR" altLang="fr-FR" sz="1200" b="1" i="1" dirty="0">
                <a:latin typeface="Arial" panose="020B0604020202020204" pitchFamily="34" charset="0"/>
                <a:ea typeface="Batang" pitchFamily="18" charset="-127"/>
                <a:cs typeface="Arial" panose="020B0604020202020204" pitchFamily="34" charset="0"/>
              </a:rPr>
              <a:t>Approbation </a:t>
            </a:r>
            <a:r>
              <a:rPr lang="fr-FR" altLang="fr-FR" sz="1200" b="1" i="1" dirty="0" smtClean="0">
                <a:latin typeface="Arial" panose="020B0604020202020204" pitchFamily="34" charset="0"/>
                <a:ea typeface="Batang" pitchFamily="18" charset="-127"/>
                <a:cs typeface="Arial" panose="020B0604020202020204" pitchFamily="34" charset="0"/>
              </a:rPr>
              <a:t>des dates de coupure estivale du chauffage collectif.</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que le chauffage collectif sera coupé par le chauffagiste mainteneur sur proposition du syndic sur une période allant du 15 avril au 15 septembre</a:t>
            </a:r>
            <a:r>
              <a:rPr lang="fr-FR" sz="1200" i="1" dirty="0" smtClean="0">
                <a:latin typeface="Arial" panose="020B0604020202020204" pitchFamily="34" charset="0"/>
                <a:ea typeface="Batang" panose="02030600000101010101" pitchFamily="18" charset="-127"/>
                <a:cs typeface="Arial" panose="020B0604020202020204" pitchFamily="34" charset="0"/>
              </a:rPr>
              <a:t>.</a:t>
            </a:r>
            <a:r>
              <a:rPr lang="fr-FR" sz="1200" i="1" dirty="0">
                <a:latin typeface="Arial" panose="020B0604020202020204" pitchFamily="34" charset="0"/>
                <a:ea typeface="Batang" panose="02030600000101010101" pitchFamily="18" charset="-127"/>
                <a:cs typeface="Arial" panose="020B0604020202020204" pitchFamily="34" charset="0"/>
              </a:rPr>
              <a:t> </a:t>
            </a:r>
          </a:p>
          <a:p>
            <a:pPr algn="just"/>
            <a:r>
              <a:rPr lang="fr-FR" sz="1200" i="1" dirty="0">
                <a:latin typeface="Arial" panose="020B0604020202020204" pitchFamily="34" charset="0"/>
                <a:ea typeface="Batang" panose="02030600000101010101" pitchFamily="18" charset="-127"/>
                <a:cs typeface="Arial" panose="020B0604020202020204" pitchFamily="34" charset="0"/>
              </a:rPr>
              <a:t>Toutefois, le conseil syndical pourra dans le cadre d’environnement et d’écologie, ainsi que pour des raisons d’économies, d’usures et d’énergies, permettre d’étendre cette plage à plus ou moins un mois en fonction des conditions climatiques réelles constatées</a:t>
            </a:r>
            <a:r>
              <a:rPr lang="fr-FR" sz="1200" i="1" dirty="0" smtClean="0">
                <a:latin typeface="Arial" panose="020B0604020202020204" pitchFamily="34" charset="0"/>
                <a:ea typeface="Batang" panose="02030600000101010101" pitchFamily="18" charset="-127"/>
                <a:cs typeface="Arial" panose="020B0604020202020204" pitchFamily="34" charset="0"/>
              </a:rPr>
              <a:t>.</a:t>
            </a:r>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r>
              <a:rPr lang="fr-FR" sz="1200" i="1" dirty="0">
                <a:latin typeface="Arial" panose="020B0604020202020204" pitchFamily="34" charset="0"/>
                <a:ea typeface="Batang" panose="02030600000101010101" pitchFamily="18" charset="-127"/>
                <a:cs typeface="Arial" panose="020B0604020202020204" pitchFamily="34" charset="0"/>
              </a:rPr>
              <a:t>En cas d’urgence, le conseil syndical peut habiliter un représentant du conseil </a:t>
            </a:r>
            <a:r>
              <a:rPr lang="fr-FR" sz="1200" i="1" dirty="0" smtClean="0">
                <a:latin typeface="Arial" panose="020B0604020202020204" pitchFamily="34" charset="0"/>
                <a:ea typeface="Batang" panose="02030600000101010101" pitchFamily="18" charset="-127"/>
                <a:cs typeface="Arial" panose="020B0604020202020204" pitchFamily="34" charset="0"/>
              </a:rPr>
              <a:t>local </a:t>
            </a:r>
            <a:r>
              <a:rPr lang="fr-FR" sz="1200" i="1" dirty="0">
                <a:latin typeface="Arial" panose="020B0604020202020204" pitchFamily="34" charset="0"/>
                <a:ea typeface="Batang" panose="02030600000101010101" pitchFamily="18" charset="-127"/>
                <a:cs typeface="Arial" panose="020B0604020202020204" pitchFamily="34" charset="0"/>
              </a:rPr>
              <a:t>à l’allumage express en accord avec l’exploitant, et sur l’approbation du conseil syndical (Président plus deux membres</a:t>
            </a:r>
            <a:r>
              <a:rPr lang="fr-FR" sz="1200" i="1" dirty="0" smtClean="0">
                <a:latin typeface="Arial" panose="020B0604020202020204" pitchFamily="34" charset="0"/>
                <a:ea typeface="Batang" panose="02030600000101010101" pitchFamily="18" charset="-127"/>
                <a:cs typeface="Arial" panose="020B0604020202020204" pitchFamily="34" charset="0"/>
              </a:rPr>
              <a:t>).</a:t>
            </a:r>
            <a:r>
              <a:rPr lang="fr-FR" sz="1200" i="1" dirty="0">
                <a:latin typeface="Arial" panose="020B0604020202020204" pitchFamily="34" charset="0"/>
                <a:ea typeface="Batang" panose="02030600000101010101" pitchFamily="18" charset="-127"/>
                <a:cs typeface="Arial" panose="020B0604020202020204" pitchFamily="34" charset="0"/>
              </a:rPr>
              <a:t> </a:t>
            </a:r>
          </a:p>
          <a:p>
            <a:pPr algn="just"/>
            <a:r>
              <a:rPr lang="fr-FR" sz="1200" i="1" dirty="0">
                <a:latin typeface="Arial" panose="020B0604020202020204" pitchFamily="34" charset="0"/>
                <a:ea typeface="Batang" panose="02030600000101010101" pitchFamily="18" charset="-127"/>
                <a:cs typeface="Arial" panose="020B0604020202020204" pitchFamily="34" charset="0"/>
              </a:rPr>
              <a:t>Les périodes d’arrêt seront utilisées pour programmer les interventions de maintenances sur les chaudières et sur toutes les parties annexes des chaufferies</a:t>
            </a:r>
            <a:r>
              <a:rPr lang="fr-FR" sz="1200" i="1"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a:latin typeface="Arial" panose="020B0604020202020204" pitchFamily="34" charset="0"/>
                <a:ea typeface="Batang" pitchFamily="18" charset="-127"/>
                <a:cs typeface="Arial" panose="020B0604020202020204" pitchFamily="34" charset="0"/>
              </a:rPr>
              <a:t>Résolution n° 54. Autorisation à donner à M. PETIT et Mme MENDÈS d’installer une prise de recharge électrique sur leur emplacement de stationnement n° 5055.</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délibéré, autorise M. PETIT et Mme MENDÈS de procéder, à leurs frais exclusifs, à l’installation d’une prise de recharge électrique sur leur stationnement en vue de recharger leur véhicule, conformément au projet joint à la convocation.</a:t>
            </a:r>
          </a:p>
          <a:p>
            <a:pPr algn="just"/>
            <a:endParaRPr lang="fr-FR" sz="1200" i="1" dirty="0" smtClean="0">
              <a:latin typeface="Arial" panose="020B0604020202020204" pitchFamily="34" charset="0"/>
              <a:ea typeface="Batang" panose="02030600000101010101" pitchFamily="18" charset="-127"/>
              <a:cs typeface="Arial" panose="020B0604020202020204" pitchFamily="34" charset="0"/>
            </a:endParaRPr>
          </a:p>
        </p:txBody>
      </p:sp>
      <p:sp>
        <p:nvSpPr>
          <p:cNvPr id="5" name="Rectangle 4"/>
          <p:cNvSpPr/>
          <p:nvPr/>
        </p:nvSpPr>
        <p:spPr bwMode="auto">
          <a:xfrm rot="17905664">
            <a:off x="-720051" y="4561663"/>
            <a:ext cx="8640729" cy="525846"/>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87425" rtl="0" eaLnBrk="1" fontAlgn="base" latinLnBrk="0" hangingPunct="1">
              <a:lnSpc>
                <a:spcPct val="100000"/>
              </a:lnSpc>
              <a:spcBef>
                <a:spcPct val="0"/>
              </a:spcBef>
              <a:spcAft>
                <a:spcPct val="0"/>
              </a:spcAft>
              <a:buClrTx/>
              <a:buSzTx/>
              <a:buFontTx/>
              <a:buNone/>
              <a:tabLst/>
            </a:pPr>
            <a:r>
              <a:rPr kumimoji="0" lang="fr-FR" sz="2800" i="0" u="none" strike="noStrike" normalizeH="0" baseline="0" dirty="0" smtClean="0">
                <a:ln w="0"/>
                <a:solidFill>
                  <a:srgbClr val="FF0000"/>
                </a:solidFill>
                <a:effectLst>
                  <a:outerShdw blurRad="38100" dist="19050" dir="2700000" algn="tl" rotWithShape="0">
                    <a:schemeClr val="dk1">
                      <a:alpha val="40000"/>
                    </a:schemeClr>
                  </a:outerShdw>
                </a:effectLst>
                <a:latin typeface="Arial" charset="0"/>
              </a:rPr>
              <a:t>Assemblée générale annulée par décision de justice.</a:t>
            </a:r>
          </a:p>
        </p:txBody>
      </p:sp>
    </p:spTree>
    <p:extLst>
      <p:ext uri="{BB962C8B-B14F-4D97-AF65-F5344CB8AC3E}">
        <p14:creationId xmlns:p14="http://schemas.microsoft.com/office/powerpoint/2010/main" val="170752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5"/>
          <p:cNvSpPr txBox="1">
            <a:spLocks noChangeArrowheads="1"/>
          </p:cNvSpPr>
          <p:nvPr/>
        </p:nvSpPr>
        <p:spPr bwMode="auto">
          <a:xfrm>
            <a:off x="952770" y="1692102"/>
            <a:ext cx="5227091" cy="523220"/>
          </a:xfrm>
          <a:prstGeom prst="rect">
            <a:avLst/>
          </a:prstGeom>
          <a:solidFill>
            <a:schemeClr val="bg2">
              <a:lumMod val="20000"/>
              <a:lumOff val="80000"/>
            </a:schemeClr>
          </a:solidFill>
          <a:ln w="9525">
            <a:solidFill>
              <a:srgbClr val="FFC000"/>
            </a:solidFill>
            <a:miter lim="800000"/>
            <a:headEnd/>
            <a:tailEnd/>
          </a:ln>
          <a:effectLst>
            <a:innerShdw blurRad="63500" dist="50800" dir="13500000">
              <a:prstClr val="black">
                <a:alpha val="50000"/>
              </a:prstClr>
            </a:innerShdw>
          </a:effectLs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dirty="0"/>
              <a:t>Transcription intégrale des modalités indiquées dans les décisions prises concernant </a:t>
            </a:r>
            <a:r>
              <a:rPr lang="fr-FR" altLang="fr-FR" sz="1400" dirty="0" smtClean="0"/>
              <a:t>: l’AG du 15 DÉCEMBRE 2017</a:t>
            </a:r>
            <a:endParaRPr lang="fr-FR" altLang="fr-FR" sz="1400" dirty="0"/>
          </a:p>
        </p:txBody>
      </p:sp>
      <p:sp>
        <p:nvSpPr>
          <p:cNvPr id="6" name="Rectangle 5"/>
          <p:cNvSpPr/>
          <p:nvPr/>
        </p:nvSpPr>
        <p:spPr>
          <a:xfrm>
            <a:off x="1368202" y="285041"/>
            <a:ext cx="4460757" cy="830997"/>
          </a:xfrm>
          <a:prstGeom prst="rect">
            <a:avLst/>
          </a:prstGeom>
          <a:noFill/>
        </p:spPr>
        <p:txBody>
          <a:bodyPr wrap="square" lIns="91440" tIns="45720" rIns="91440" bIns="45720">
            <a:spAutoFit/>
          </a:bodyPr>
          <a:lstStyle/>
          <a:p>
            <a:pPr algn="ctr"/>
            <a:r>
              <a:rPr lang="fr-FR" sz="2400" b="1" spc="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ASSEMBLÉE GÉNÉRALE du 15 DÉCEMBRE 2017 </a:t>
            </a:r>
            <a:endParaRPr lang="fr-FR" sz="2400" b="1" cap="none" spc="2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ZoneTexte 4"/>
          <p:cNvSpPr txBox="1">
            <a:spLocks noChangeArrowheads="1"/>
          </p:cNvSpPr>
          <p:nvPr/>
        </p:nvSpPr>
        <p:spPr bwMode="auto">
          <a:xfrm>
            <a:off x="360091" y="2984753"/>
            <a:ext cx="648072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AutoNum type="arabicPeriod"/>
              <a:tabLst>
                <a:tab pos="185738" algn="l"/>
              </a:tabLst>
            </a:pPr>
            <a:r>
              <a:rPr lang="fr-FR" altLang="fr-FR" sz="1400" dirty="0" smtClean="0">
                <a:latin typeface="Arial" panose="020B0604020202020204" pitchFamily="34" charset="0"/>
                <a:ea typeface="Batang" pitchFamily="18" charset="-127"/>
                <a:cs typeface="Arial" panose="020B0604020202020204" pitchFamily="34" charset="0"/>
              </a:rPr>
              <a:t>Résolution n°6 </a:t>
            </a:r>
            <a:r>
              <a:rPr lang="fr-FR" sz="1400" dirty="0" smtClean="0"/>
              <a:t>Rupture du contrat ENGIE par le syndicat des copropriétaires pour manquement au contrat.</a:t>
            </a:r>
          </a:p>
          <a:p>
            <a:pPr algn="just" eaLnBrk="1" hangingPunct="1">
              <a:spcBef>
                <a:spcPct val="0"/>
              </a:spcBef>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n°7 Approbation du prestataire de télé relevage PROX HYDRO pour les relevés du chauffage, de l’eau froide, </a:t>
            </a:r>
            <a:r>
              <a:rPr lang="fr-FR" altLang="fr-FR" sz="1400" dirty="0">
                <a:latin typeface="Arial" panose="020B0604020202020204" pitchFamily="34" charset="0"/>
                <a:ea typeface="Batang" pitchFamily="18" charset="-127"/>
                <a:cs typeface="Arial" panose="020B0604020202020204" pitchFamily="34" charset="0"/>
              </a:rPr>
              <a:t>de l’eau </a:t>
            </a:r>
            <a:r>
              <a:rPr lang="fr-FR" altLang="fr-FR" sz="1400" dirty="0" smtClean="0">
                <a:latin typeface="Arial" panose="020B0604020202020204" pitchFamily="34" charset="0"/>
                <a:ea typeface="Batang" pitchFamily="18" charset="-127"/>
                <a:cs typeface="Arial" panose="020B0604020202020204" pitchFamily="34" charset="0"/>
              </a:rPr>
              <a:t>chaude et de l’électricité.</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a:t>
            </a:r>
            <a:r>
              <a:rPr lang="fr-FR" sz="1400" dirty="0" smtClean="0"/>
              <a:t>8 Approbation du prestataire de télé relevage PROX HYDRO pour les relevés du chauffage, de l’eau froide et de l’eau chaude.</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n°9 Approbation du prestataire de gaz.</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n°10 Répartition des charges par le syndic.</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n°11 Ajustement du budget prévisionnel de l’exercice du 1/10/2017 au 30/09/2018.</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n°12 Examen et approbation du budget prévisionnel de l’exercice du 1/10/2018 au 30/09/2019.</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n°13 Seuil au delà duquel la consultation du conseil syndical est obligatoire.</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n°14 Montant maximum des marchés et contrats accordé au conseil syndical pour la réalisation de travaux sans convocation d’assemblée générale extraordinaire </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n°15 Seuil au-delà duquel une mise en concurrence est obligatoire.</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n°16 Renégociation des conditions du contrat d’assurance de l’immeuble par mise en concurrence.</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n°17 Autorisation et interdiction.</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n°18 Séchage du linge et barbecues en G1, G2, G3, G4.</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n°20 Approbation de la désactivation des codes de secondes porte de hall </a:t>
            </a:r>
            <a:r>
              <a:rPr lang="fr-FR" altLang="fr-FR" sz="1400" dirty="0">
                <a:latin typeface="Arial" panose="020B0604020202020204" pitchFamily="34" charset="0"/>
                <a:ea typeface="Batang" pitchFamily="18" charset="-127"/>
                <a:cs typeface="Arial" panose="020B0604020202020204" pitchFamily="34" charset="0"/>
              </a:rPr>
              <a:t>en G1, G2, G3, G4</a:t>
            </a:r>
            <a:r>
              <a:rPr lang="fr-FR" altLang="fr-FR" sz="1400" dirty="0" smtClean="0">
                <a:latin typeface="Arial" panose="020B0604020202020204" pitchFamily="34" charset="0"/>
                <a:ea typeface="Batang" pitchFamily="18" charset="-127"/>
                <a:cs typeface="Arial" panose="020B0604020202020204" pitchFamily="34" charset="0"/>
              </a:rPr>
              <a:t>.</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n°21 Expertise judiciaire.</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n°23 (2nd) Autorisation de la pose d’occultation (brise-vue) en limite de propriété donnant sur le domaine public.</a:t>
            </a:r>
          </a:p>
        </p:txBody>
      </p:sp>
    </p:spTree>
    <p:extLst>
      <p:ext uri="{BB962C8B-B14F-4D97-AF65-F5344CB8AC3E}">
        <p14:creationId xmlns:p14="http://schemas.microsoft.com/office/powerpoint/2010/main" val="1579463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4"/>
          <p:cNvSpPr txBox="1">
            <a:spLocks noChangeArrowheads="1"/>
          </p:cNvSpPr>
          <p:nvPr/>
        </p:nvSpPr>
        <p:spPr bwMode="auto">
          <a:xfrm>
            <a:off x="357188" y="2189763"/>
            <a:ext cx="648362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AutoNum type="arabicPlain" startAt="17"/>
              <a:tabLst>
                <a:tab pos="185738" algn="l"/>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a:t>
            </a:r>
            <a:r>
              <a:rPr lang="fr-FR" altLang="fr-FR" sz="1400" dirty="0">
                <a:latin typeface="Arial" panose="020B0604020202020204" pitchFamily="34" charset="0"/>
                <a:ea typeface="Batang" pitchFamily="18" charset="-127"/>
                <a:cs typeface="Arial" panose="020B0604020202020204" pitchFamily="34" charset="0"/>
              </a:rPr>
              <a:t>n°24 2nd)  Approbation du nombre d’occultations pouvant être implanté sur la résidence</a:t>
            </a:r>
            <a:r>
              <a:rPr lang="fr-FR" altLang="fr-FR" sz="1400" dirty="0" smtClean="0">
                <a:latin typeface="Arial" panose="020B0604020202020204" pitchFamily="34" charset="0"/>
                <a:ea typeface="Batang" pitchFamily="18" charset="-127"/>
                <a:cs typeface="Arial" panose="020B0604020202020204" pitchFamily="34" charset="0"/>
              </a:rPr>
              <a:t>.</a:t>
            </a:r>
          </a:p>
          <a:p>
            <a:pPr algn="just" eaLnBrk="1" hangingPunct="1">
              <a:spcBef>
                <a:spcPct val="0"/>
              </a:spcBef>
              <a:buAutoNum type="arabicPlain" startAt="17"/>
              <a:tabLst>
                <a:tab pos="185738" algn="l"/>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a:t>
            </a:r>
            <a:r>
              <a:rPr lang="fr-FR" altLang="fr-FR" sz="1400" dirty="0">
                <a:latin typeface="Arial" panose="020B0604020202020204" pitchFamily="34" charset="0"/>
                <a:ea typeface="Batang" pitchFamily="18" charset="-127"/>
                <a:cs typeface="Arial" panose="020B0604020202020204" pitchFamily="34" charset="0"/>
              </a:rPr>
              <a:t>n°25-1 (2nd) Choix </a:t>
            </a:r>
            <a:r>
              <a:rPr lang="fr-FR" altLang="fr-FR" sz="1400" dirty="0" smtClean="0">
                <a:latin typeface="Arial" panose="020B0604020202020204" pitchFamily="34" charset="0"/>
                <a:ea typeface="Batang" pitchFamily="18" charset="-127"/>
                <a:cs typeface="Arial" panose="020B0604020202020204" pitchFamily="34" charset="0"/>
              </a:rPr>
              <a:t>N°1</a:t>
            </a:r>
          </a:p>
          <a:p>
            <a:pPr algn="just" eaLnBrk="1" hangingPunct="1">
              <a:spcBef>
                <a:spcPct val="0"/>
              </a:spcBef>
              <a:buAutoNum type="arabicPlain" startAt="17"/>
              <a:tabLst>
                <a:tab pos="185738" algn="l"/>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a:t>
            </a:r>
            <a:r>
              <a:rPr lang="fr-FR" altLang="fr-FR" sz="1400" dirty="0">
                <a:latin typeface="Arial" panose="020B0604020202020204" pitchFamily="34" charset="0"/>
                <a:ea typeface="Batang" pitchFamily="18" charset="-127"/>
                <a:cs typeface="Arial" panose="020B0604020202020204" pitchFamily="34" charset="0"/>
              </a:rPr>
              <a:t>n°25-2 (2nd) Choix N°2 </a:t>
            </a:r>
            <a:endParaRPr lang="fr-FR" altLang="fr-FR" sz="1400" dirty="0" smtClean="0">
              <a:latin typeface="Arial" panose="020B0604020202020204" pitchFamily="34" charset="0"/>
              <a:ea typeface="Batang" pitchFamily="18" charset="-127"/>
              <a:cs typeface="Arial" panose="020B0604020202020204" pitchFamily="34" charset="0"/>
            </a:endParaRPr>
          </a:p>
          <a:p>
            <a:pPr algn="just" eaLnBrk="1" hangingPunct="1">
              <a:spcBef>
                <a:spcPct val="0"/>
              </a:spcBef>
              <a:buAutoNum type="arabicPlain" startAt="17"/>
              <a:tabLst>
                <a:tab pos="185738" algn="l"/>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a:t>
            </a:r>
            <a:r>
              <a:rPr lang="fr-FR" altLang="fr-FR" sz="1400" dirty="0">
                <a:latin typeface="Arial" panose="020B0604020202020204" pitchFamily="34" charset="0"/>
                <a:ea typeface="Batang" pitchFamily="18" charset="-127"/>
                <a:cs typeface="Arial" panose="020B0604020202020204" pitchFamily="34" charset="0"/>
              </a:rPr>
              <a:t>n°26 Validation de la sécurisation des garde-corps du lot 3304.</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Résolution n°28 (2nd) Autorisation donnée au lot 1302 d’un festonnage opale.</a:t>
            </a:r>
          </a:p>
          <a:p>
            <a:pPr algn="just" eaLnBrk="1" hangingPunct="1">
              <a:spcBef>
                <a:spcPct val="0"/>
              </a:spcBef>
              <a:buFontTx/>
              <a:buAutoNum type="arabicPeriod"/>
              <a:tabLst>
                <a:tab pos="185738" algn="l"/>
              </a:tabLst>
            </a:pPr>
            <a:r>
              <a:rPr lang="fr-FR" altLang="fr-FR" sz="1400" dirty="0">
                <a:latin typeface="Arial" panose="020B0604020202020204" pitchFamily="34" charset="0"/>
                <a:ea typeface="Batang" pitchFamily="18" charset="-127"/>
                <a:cs typeface="Arial" panose="020B0604020202020204" pitchFamily="34" charset="0"/>
              </a:rPr>
              <a:t> Résolution n°30 (2nd) Approbation de l’accessibilité aux jardins d’agrément communs.</a:t>
            </a:r>
          </a:p>
          <a:p>
            <a:pPr marL="0" indent="0" algn="just" eaLnBrk="1" hangingPunct="1">
              <a:spcBef>
                <a:spcPct val="0"/>
              </a:spcBef>
              <a:buNone/>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23	Résolution n°31 Approbation de la date de taille des haies.</a:t>
            </a:r>
          </a:p>
          <a:p>
            <a:pPr marL="0" indent="0" algn="just" eaLnBrk="1" hangingPunct="1">
              <a:spcBef>
                <a:spcPct val="0"/>
              </a:spcBef>
              <a:buNone/>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24	Résolution n°31 (2nd</a:t>
            </a:r>
            <a:r>
              <a:rPr lang="fr-FR" altLang="fr-FR" sz="1400" dirty="0">
                <a:latin typeface="Arial" panose="020B0604020202020204" pitchFamily="34" charset="0"/>
                <a:ea typeface="Batang" pitchFamily="18" charset="-127"/>
                <a:cs typeface="Arial" panose="020B0604020202020204" pitchFamily="34" charset="0"/>
              </a:rPr>
              <a:t>) </a:t>
            </a:r>
            <a:r>
              <a:rPr lang="fr-FR" altLang="fr-FR" sz="1400" dirty="0" smtClean="0">
                <a:latin typeface="Arial" panose="020B0604020202020204" pitchFamily="34" charset="0"/>
                <a:ea typeface="Batang" pitchFamily="18" charset="-127"/>
                <a:cs typeface="Arial" panose="020B0604020202020204" pitchFamily="34" charset="0"/>
              </a:rPr>
              <a:t>Approbation d’un modèle de brise-vent.</a:t>
            </a:r>
          </a:p>
          <a:p>
            <a:pPr marL="0" indent="0" algn="just" eaLnBrk="1" hangingPunct="1">
              <a:spcBef>
                <a:spcPct val="0"/>
              </a:spcBef>
              <a:buNone/>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25	Résolution  n°34-1/2 (2nd) Mise en fonction du système « VIVIK » sur les 	portes d’entrées du hall bâtiment G1 et G2.</a:t>
            </a:r>
          </a:p>
          <a:p>
            <a:pPr marL="0" indent="0" algn="just" eaLnBrk="1" hangingPunct="1">
              <a:spcBef>
                <a:spcPct val="0"/>
              </a:spcBef>
              <a:buNone/>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26	Résolution  n°34-3/4 Mise </a:t>
            </a:r>
            <a:r>
              <a:rPr lang="fr-FR" altLang="fr-FR" sz="1400" dirty="0">
                <a:latin typeface="Arial" panose="020B0604020202020204" pitchFamily="34" charset="0"/>
                <a:ea typeface="Batang" pitchFamily="18" charset="-127"/>
                <a:cs typeface="Arial" panose="020B0604020202020204" pitchFamily="34" charset="0"/>
              </a:rPr>
              <a:t>en fonction du système « VIVIK » sur les portes </a:t>
            </a:r>
            <a:r>
              <a:rPr lang="fr-FR" altLang="fr-FR" sz="1400" dirty="0" smtClean="0">
                <a:latin typeface="Arial" panose="020B0604020202020204" pitchFamily="34" charset="0"/>
                <a:ea typeface="Batang" pitchFamily="18" charset="-127"/>
                <a:cs typeface="Arial" panose="020B0604020202020204" pitchFamily="34" charset="0"/>
              </a:rPr>
              <a:t>	d’entrées </a:t>
            </a:r>
            <a:r>
              <a:rPr lang="fr-FR" altLang="fr-FR" sz="1400" dirty="0">
                <a:latin typeface="Arial" panose="020B0604020202020204" pitchFamily="34" charset="0"/>
                <a:ea typeface="Batang" pitchFamily="18" charset="-127"/>
                <a:cs typeface="Arial" panose="020B0604020202020204" pitchFamily="34" charset="0"/>
              </a:rPr>
              <a:t>du hall </a:t>
            </a:r>
            <a:r>
              <a:rPr lang="fr-FR" altLang="fr-FR" sz="1400" dirty="0" smtClean="0">
                <a:latin typeface="Arial" panose="020B0604020202020204" pitchFamily="34" charset="0"/>
                <a:ea typeface="Batang" pitchFamily="18" charset="-127"/>
                <a:cs typeface="Arial" panose="020B0604020202020204" pitchFamily="34" charset="0"/>
              </a:rPr>
              <a:t>bâtiment G3 et G4 .</a:t>
            </a:r>
          </a:p>
          <a:p>
            <a:pPr marL="0" indent="0">
              <a:buNone/>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27	Résolution n°36 Travaux de pose d’un système de vidéo-surveillance dans 	le parking et dans les entrées de l’immeuble.</a:t>
            </a:r>
          </a:p>
          <a:p>
            <a:pPr marL="0" indent="0">
              <a:buNone/>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28	Résolution n°36-1 Principe de réalisation des travaux.</a:t>
            </a:r>
          </a:p>
          <a:p>
            <a:pPr marL="0" indent="0">
              <a:buNone/>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29	Résolution n°36 (2nd) Fixation du budget pour la réalisation de ces travaux 	et choix de l’entreprise pour les réaliser. </a:t>
            </a:r>
          </a:p>
          <a:p>
            <a:pPr marL="357188" indent="-357188">
              <a:buFontTx/>
              <a:buAutoNum type="arabicPlain" startAt="27"/>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n°36-3 </a:t>
            </a:r>
            <a:r>
              <a:rPr lang="fr-FR" altLang="fr-FR" sz="1400" dirty="0">
                <a:latin typeface="Arial" panose="020B0604020202020204" pitchFamily="34" charset="0"/>
                <a:ea typeface="Batang" pitchFamily="18" charset="-127"/>
                <a:cs typeface="Arial" panose="020B0604020202020204" pitchFamily="34" charset="0"/>
              </a:rPr>
              <a:t>(2nd) </a:t>
            </a:r>
            <a:r>
              <a:rPr lang="fr-FR" altLang="fr-FR" sz="1400" dirty="0" smtClean="0">
                <a:latin typeface="Arial" panose="020B0604020202020204" pitchFamily="34" charset="0"/>
                <a:ea typeface="Batang" pitchFamily="18" charset="-127"/>
                <a:cs typeface="Arial" panose="020B0604020202020204" pitchFamily="34" charset="0"/>
              </a:rPr>
              <a:t>Honoraires du syndic pour ces travaux.</a:t>
            </a:r>
          </a:p>
          <a:p>
            <a:pPr marL="357188" indent="-357188">
              <a:buFontTx/>
              <a:buAutoNum type="arabicPlain" startAt="27"/>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n°36-4 Fixation du calendrier d’exigibilité des appels de fonds pour le réalisation de ces travaux.</a:t>
            </a:r>
          </a:p>
        </p:txBody>
      </p:sp>
      <p:sp>
        <p:nvSpPr>
          <p:cNvPr id="8" name="ZoneTexte 5"/>
          <p:cNvSpPr txBox="1">
            <a:spLocks noChangeArrowheads="1"/>
          </p:cNvSpPr>
          <p:nvPr/>
        </p:nvSpPr>
        <p:spPr bwMode="auto">
          <a:xfrm>
            <a:off x="952770" y="755998"/>
            <a:ext cx="5227091" cy="523220"/>
          </a:xfrm>
          <a:prstGeom prst="rect">
            <a:avLst/>
          </a:prstGeom>
          <a:solidFill>
            <a:schemeClr val="bg2">
              <a:lumMod val="20000"/>
              <a:lumOff val="80000"/>
            </a:schemeClr>
          </a:solidFill>
          <a:ln w="9525">
            <a:solidFill>
              <a:srgbClr val="FFC000"/>
            </a:solidFill>
            <a:miter lim="800000"/>
            <a:headEnd/>
            <a:tailEnd/>
          </a:ln>
          <a:effectLst>
            <a:innerShdw blurRad="63500" dist="50800" dir="13500000">
              <a:prstClr val="black">
                <a:alpha val="50000"/>
              </a:prstClr>
            </a:innerShdw>
          </a:effectLs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dirty="0"/>
              <a:t>Transcription intégrale des modalités indiquées dans les décisions prises concernant </a:t>
            </a:r>
            <a:r>
              <a:rPr lang="fr-FR" altLang="fr-FR" sz="1400" dirty="0" smtClean="0"/>
              <a:t>: l’AG du 15 DÉCEMBRE 2017</a:t>
            </a:r>
            <a:endParaRPr lang="fr-FR" altLang="fr-FR" sz="1400" dirty="0"/>
          </a:p>
        </p:txBody>
      </p:sp>
    </p:spTree>
    <p:extLst>
      <p:ext uri="{BB962C8B-B14F-4D97-AF65-F5344CB8AC3E}">
        <p14:creationId xmlns:p14="http://schemas.microsoft.com/office/powerpoint/2010/main" val="11991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0090" y="1192098"/>
            <a:ext cx="6480720" cy="8956298"/>
          </a:xfrm>
          <a:prstGeom prst="rect">
            <a:avLst/>
          </a:prstGeom>
        </p:spPr>
        <p:txBody>
          <a:bodyPr wrap="square">
            <a:spAutoFit/>
          </a:bodyPr>
          <a:lstStyle/>
          <a:p>
            <a:pPr algn="just"/>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n°6 </a:t>
            </a:r>
            <a:r>
              <a:rPr lang="fr-FR" sz="1200" b="1" i="1" dirty="0">
                <a:latin typeface="Arial" panose="020B0604020202020204" pitchFamily="34" charset="0"/>
                <a:ea typeface="Batang" panose="02030600000101010101" pitchFamily="18" charset="-127"/>
                <a:cs typeface="Arial" panose="020B0604020202020204" pitchFamily="34" charset="0"/>
              </a:rPr>
              <a:t>Rupture du contrat ENGIE par le syndicat des copropriétaires pour manquement au contrat.</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décide de donner le pouvoir au syndic de rompre ce contrat de façon unilatérale pour manquement au contrat. Cette résiliation devra être effectuée sans qu’aucune pénalité financière ne puisse être imputée au syndicat des copropriétaires</a:t>
            </a:r>
            <a:r>
              <a:rPr lang="fr-FR" sz="1200" i="1"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n°7 Approbation du prestataire de télé relevage PROX HYDRO pour les relevés du chauffage, de l’eau froide, de l’eau chaude et de l’électricité.</a:t>
            </a:r>
          </a:p>
          <a:p>
            <a:pPr algn="just"/>
            <a:r>
              <a:rPr lang="fr-FR" sz="1200" i="1" dirty="0">
                <a:latin typeface="Arial" panose="020B0604020202020204" pitchFamily="34" charset="0"/>
                <a:ea typeface="Batang" panose="02030600000101010101" pitchFamily="18" charset="-127"/>
                <a:cs typeface="Arial" panose="020B0604020202020204" pitchFamily="34" charset="0"/>
              </a:rPr>
              <a:t>Sous réserve de la résiliation du Contrat ENGIE (La société PROX HYDRO propose d’effectuer la télé relève de l’eau froide, de l’eau chaude, du chauffage et de l’électricité. Ce service sera facturé à hauteur de 72 € TTC par an et par logement, contre 156 € TTC actuellement (cf. devis en annexe X).</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En </a:t>
            </a:r>
            <a:r>
              <a:rPr lang="fr-FR" sz="1200" i="1" dirty="0">
                <a:latin typeface="Arial" panose="020B0604020202020204" pitchFamily="34" charset="0"/>
                <a:ea typeface="Batang" panose="02030600000101010101" pitchFamily="18" charset="-127"/>
                <a:cs typeface="Arial" panose="020B0604020202020204" pitchFamily="34" charset="0"/>
              </a:rPr>
              <a:t>cas d’approbation, des travaux modificatifs devront être réalisés pour adapter notre système à celui du prestataire dans chaque logement au niveau du tableau électrique. Ces travaux consistent en l’installation d’un boîtier. </a:t>
            </a:r>
          </a:p>
          <a:p>
            <a:pPr algn="just"/>
            <a:r>
              <a:rPr lang="fr-FR" sz="1200" i="1" dirty="0">
                <a:latin typeface="Arial" panose="020B0604020202020204" pitchFamily="34" charset="0"/>
                <a:ea typeface="Batang" panose="02030600000101010101" pitchFamily="18" charset="-127"/>
                <a:cs typeface="Arial" panose="020B0604020202020204" pitchFamily="34" charset="0"/>
              </a:rPr>
              <a:t>Cette installation sera opérée par le prestataire sur une période d’une semaine et ne sera pas facturée. En cas d’impossibilité d’accéder à un logement durant la période établie, le logement se verra facturer un déplacement à hauteur de 180 € HT.  </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L’assemblée </a:t>
            </a:r>
            <a:r>
              <a:rPr lang="fr-FR" sz="1200" i="1" dirty="0">
                <a:latin typeface="Arial" panose="020B0604020202020204" pitchFamily="34" charset="0"/>
                <a:ea typeface="Batang" panose="02030600000101010101" pitchFamily="18" charset="-127"/>
                <a:cs typeface="Arial" panose="020B0604020202020204" pitchFamily="34" charset="0"/>
              </a:rPr>
              <a:t>générale décide de retenir le prestataire PROX HYDRO pour la télé relève des consommations de chaque logement pour l’eau chaude, l’eau froide, le chauffage et l’électricité</a:t>
            </a:r>
            <a:r>
              <a:rPr lang="fr-FR" sz="1200" i="1"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n°9 Approbation du prestataire de gaz.</a:t>
            </a:r>
          </a:p>
          <a:p>
            <a:pPr algn="just"/>
            <a:r>
              <a:rPr lang="fr-FR" sz="1200" i="1" dirty="0">
                <a:latin typeface="Arial" panose="020B0604020202020204" pitchFamily="34" charset="0"/>
                <a:cs typeface="Arial" panose="020B0604020202020204" pitchFamily="34" charset="0"/>
              </a:rPr>
              <a:t>Pendant la préparation de cet ordre du jour, il avait été envisagé de fournir des devis des sociétés afin de voter le prestataire de gaz. Cependant le marché du gaz étant très volatile les devis n’ont qu’une durée de validité de huit jours.</a:t>
            </a:r>
          </a:p>
          <a:p>
            <a:pPr algn="just"/>
            <a:r>
              <a:rPr lang="fr-FR" sz="1200" i="1" dirty="0" smtClean="0">
                <a:latin typeface="Arial" panose="020B0604020202020204" pitchFamily="34" charset="0"/>
                <a:cs typeface="Arial" panose="020B0604020202020204" pitchFamily="34" charset="0"/>
              </a:rPr>
              <a:t>Par </a:t>
            </a:r>
            <a:r>
              <a:rPr lang="fr-FR" sz="1200" i="1" dirty="0">
                <a:latin typeface="Arial" panose="020B0604020202020204" pitchFamily="34" charset="0"/>
                <a:cs typeface="Arial" panose="020B0604020202020204" pitchFamily="34" charset="0"/>
              </a:rPr>
              <a:t>conséquent il est demandé à l’assemblée générale de donner mandat au Syndic avec l’avis du Conseil Syndical pour la mise en concurrence et le choix du fournisseur de gaz</a:t>
            </a:r>
            <a:r>
              <a:rPr lang="fr-FR" sz="1200" dirty="0">
                <a:latin typeface="Arial" panose="020B0604020202020204" pitchFamily="34" charset="0"/>
                <a:cs typeface="Arial" panose="020B0604020202020204" pitchFamily="34" charset="0"/>
              </a:rPr>
              <a:t>.</a:t>
            </a:r>
            <a:endParaRPr lang="fr-FR" altLang="fr-FR" sz="1200" b="1" i="1" dirty="0" smtClean="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n°10 Répartition des charges par le syndic.</a:t>
            </a:r>
          </a:p>
          <a:p>
            <a:pPr algn="just"/>
            <a:r>
              <a:rPr lang="fr-FR" sz="1200" i="1" dirty="0">
                <a:latin typeface="Arial" panose="020B0604020202020204" pitchFamily="34" charset="0"/>
                <a:ea typeface="Batang" panose="02030600000101010101" pitchFamily="18" charset="-127"/>
                <a:cs typeface="Arial" panose="020B0604020202020204" pitchFamily="34" charset="0"/>
              </a:rPr>
              <a:t>Le syndic Action Agir s’engage à effectuer la répartition des charges de chauffage, d’eau chaude, d’eau froide via les données fournies par le prestataire PROX HYDRO. </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Cette </a:t>
            </a:r>
            <a:r>
              <a:rPr lang="fr-FR" sz="1200" i="1" dirty="0">
                <a:latin typeface="Arial" panose="020B0604020202020204" pitchFamily="34" charset="0"/>
                <a:ea typeface="Batang" panose="02030600000101010101" pitchFamily="18" charset="-127"/>
                <a:cs typeface="Arial" panose="020B0604020202020204" pitchFamily="34" charset="0"/>
              </a:rPr>
              <a:t>répartition sera indiquée dans le relevé de compte annuel de chaque copropriétaire. </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Cette </a:t>
            </a:r>
            <a:r>
              <a:rPr lang="fr-FR" sz="1200" i="1" dirty="0">
                <a:latin typeface="Arial" panose="020B0604020202020204" pitchFamily="34" charset="0"/>
                <a:ea typeface="Batang" panose="02030600000101010101" pitchFamily="18" charset="-127"/>
                <a:cs typeface="Arial" panose="020B0604020202020204" pitchFamily="34" charset="0"/>
              </a:rPr>
              <a:t>répartition engendre une facturation du syndic en supplément de ses honoraires de </a:t>
            </a:r>
            <a:r>
              <a:rPr lang="fr-FR" sz="1200" i="1" dirty="0" smtClean="0">
                <a:latin typeface="Arial" panose="020B0604020202020204" pitchFamily="34" charset="0"/>
                <a:ea typeface="Batang" panose="02030600000101010101" pitchFamily="18" charset="-127"/>
                <a:cs typeface="Arial" panose="020B0604020202020204" pitchFamily="34" charset="0"/>
              </a:rPr>
              <a:t>500,00 €</a:t>
            </a:r>
            <a:r>
              <a:rPr lang="fr-FR" sz="1200" i="1" dirty="0">
                <a:latin typeface="Arial" panose="020B0604020202020204" pitchFamily="34" charset="0"/>
                <a:ea typeface="Batang" panose="02030600000101010101" pitchFamily="18" charset="-127"/>
                <a:cs typeface="Arial" panose="020B0604020202020204" pitchFamily="34" charset="0"/>
              </a:rPr>
              <a:t>. </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A </a:t>
            </a:r>
            <a:r>
              <a:rPr lang="fr-FR" sz="1200" i="1" dirty="0">
                <a:latin typeface="Arial" panose="020B0604020202020204" pitchFamily="34" charset="0"/>
                <a:ea typeface="Batang" panose="02030600000101010101" pitchFamily="18" charset="-127"/>
                <a:cs typeface="Arial" panose="020B0604020202020204" pitchFamily="34" charset="0"/>
              </a:rPr>
              <a:t>cet effet, le budget prévisionnel annuel est réévalué à hauteur de 21 000€ pour G1/G2 et 21 000€ pour G3/G4. Il sera appelé lors des appels de charges trimestriels.</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Ce </a:t>
            </a:r>
            <a:r>
              <a:rPr lang="fr-FR" sz="1200" i="1" dirty="0">
                <a:latin typeface="Arial" panose="020B0604020202020204" pitchFamily="34" charset="0"/>
                <a:ea typeface="Batang" panose="02030600000101010101" pitchFamily="18" charset="-127"/>
                <a:cs typeface="Arial" panose="020B0604020202020204" pitchFamily="34" charset="0"/>
              </a:rPr>
              <a:t>montant est défini par rapport à la consommation totale de gaz consommée respectivement par :</a:t>
            </a:r>
          </a:p>
          <a:p>
            <a:pPr lvl="0" algn="just"/>
            <a:r>
              <a:rPr lang="fr-FR" sz="1200" i="1" dirty="0">
                <a:latin typeface="Arial" panose="020B0604020202020204" pitchFamily="34" charset="0"/>
                <a:ea typeface="Batang" panose="02030600000101010101" pitchFamily="18" charset="-127"/>
                <a:cs typeface="Arial" panose="020B0604020202020204" pitchFamily="34" charset="0"/>
              </a:rPr>
              <a:t>Le groupe de bâtiment G1/G2, de l’année N-1 majoré de 5%. Le coût de la consommation du 30-09/2016 au 1-10-2017 était de 19 728 € X 5% = 20 714 €.</a:t>
            </a:r>
          </a:p>
          <a:p>
            <a:pPr lvl="0" algn="just"/>
            <a:r>
              <a:rPr lang="fr-FR" sz="1200" i="1" dirty="0">
                <a:latin typeface="Arial" panose="020B0604020202020204" pitchFamily="34" charset="0"/>
                <a:ea typeface="Batang" panose="02030600000101010101" pitchFamily="18" charset="-127"/>
                <a:cs typeface="Arial" panose="020B0604020202020204" pitchFamily="34" charset="0"/>
              </a:rPr>
              <a:t>Le groupe de bâtiment G3/G4, de l’année N-1 majoré de 5%. Le coût de la consommation du 30-09/2016 au 1-10-2017 était de 19 791 € X 5% = 20 780 €.</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De </a:t>
            </a:r>
            <a:r>
              <a:rPr lang="fr-FR" sz="1200" i="1" dirty="0">
                <a:latin typeface="Arial" panose="020B0604020202020204" pitchFamily="34" charset="0"/>
                <a:ea typeface="Batang" panose="02030600000101010101" pitchFamily="18" charset="-127"/>
                <a:cs typeface="Arial" panose="020B0604020202020204" pitchFamily="34" charset="0"/>
              </a:rPr>
              <a:t>ce fait, il résultera un remboursement ou une charge, défini selon la consommation de chaque logement, qui sera versé ou appelé lors de la régularisation des charges annuelles.</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En </a:t>
            </a:r>
            <a:r>
              <a:rPr lang="fr-FR" sz="1200" i="1" dirty="0">
                <a:latin typeface="Arial" panose="020B0604020202020204" pitchFamily="34" charset="0"/>
                <a:ea typeface="Batang" panose="02030600000101010101" pitchFamily="18" charset="-127"/>
                <a:cs typeface="Arial" panose="020B0604020202020204" pitchFamily="34" charset="0"/>
              </a:rPr>
              <a:t>cas d’adoption, la mise en œuvre ne pourra être opérée qu’entre la période de début avril à fin septembre. En effet, nous ne pouvons mettre en œuvre les contrats en dehors de cette période du fait des fortes dépenses dues à la consommation de chauffage en période </a:t>
            </a:r>
            <a:r>
              <a:rPr lang="fr-FR" sz="1200" i="1" dirty="0" smtClean="0">
                <a:latin typeface="Arial" panose="020B0604020202020204" pitchFamily="34" charset="0"/>
                <a:ea typeface="Batang" panose="02030600000101010101" pitchFamily="18" charset="-127"/>
                <a:cs typeface="Arial" panose="020B0604020202020204" pitchFamily="34" charset="0"/>
              </a:rPr>
              <a:t>hivernale.</a:t>
            </a:r>
            <a:endParaRPr lang="fr-FR" altLang="fr-FR" sz="1200" i="1" dirty="0">
              <a:latin typeface="Arial" panose="020B0604020202020204" pitchFamily="34" charset="0"/>
              <a:ea typeface="Batang" pitchFamily="18" charset="-127"/>
              <a:cs typeface="Arial" panose="020B0604020202020204" pitchFamily="34" charset="0"/>
            </a:endParaRPr>
          </a:p>
        </p:txBody>
      </p:sp>
      <p:sp>
        <p:nvSpPr>
          <p:cNvPr id="16" name="Rectangle à coins arrondis 2"/>
          <p:cNvSpPr>
            <a:spLocks noChangeArrowheads="1"/>
          </p:cNvSpPr>
          <p:nvPr/>
        </p:nvSpPr>
        <p:spPr bwMode="auto">
          <a:xfrm>
            <a:off x="1728242" y="251942"/>
            <a:ext cx="3734792" cy="584200"/>
          </a:xfrm>
          <a:prstGeom prst="roundRect">
            <a:avLst>
              <a:gd name="adj" fmla="val 16667"/>
            </a:avLst>
          </a:prstGeom>
          <a:solidFill>
            <a:schemeClr val="bg2">
              <a:lumMod val="20000"/>
              <a:lumOff val="80000"/>
            </a:schemeClr>
          </a:solidFill>
          <a:ln w="12700" cmpd="dbl" algn="ctr">
            <a:solidFill>
              <a:srgbClr val="FF9900"/>
            </a:solidFill>
            <a:round/>
            <a:headEnd/>
            <a:tailEnd/>
          </a:ln>
          <a:effectLst>
            <a:innerShdw blurRad="63500" dist="50800" dir="13500000">
              <a:prstClr val="black">
                <a:alpha val="50000"/>
              </a:prstClr>
            </a:innerShdw>
          </a:effectLst>
          <a:extLst/>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b="1" dirty="0"/>
              <a:t>DÉCISION D’ASSEMBLÉE GÉNÉRALE DU </a:t>
            </a:r>
            <a:r>
              <a:rPr lang="fr-FR" altLang="fr-FR" sz="1400" b="1" dirty="0" smtClean="0"/>
              <a:t>15 DÉCEMBRE 2017</a:t>
            </a:r>
            <a:endParaRPr lang="fr-FR" altLang="fr-FR" sz="1400" b="1" dirty="0"/>
          </a:p>
        </p:txBody>
      </p:sp>
    </p:spTree>
    <p:extLst>
      <p:ext uri="{BB962C8B-B14F-4D97-AF65-F5344CB8AC3E}">
        <p14:creationId xmlns:p14="http://schemas.microsoft.com/office/powerpoint/2010/main" val="1857929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090" y="194792"/>
            <a:ext cx="6480720" cy="9510296"/>
          </a:xfrm>
          <a:prstGeom prst="rect">
            <a:avLst/>
          </a:prstGeom>
        </p:spPr>
        <p:txBody>
          <a:bodyPr wrap="square">
            <a:spAutoFit/>
          </a:bodyPr>
          <a:lstStyle/>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n°11 Ajustement du budget prévisionnel de l’exercice du 1/10/2017 au 30/09/2018.</a:t>
            </a:r>
          </a:p>
          <a:p>
            <a:r>
              <a:rPr lang="fr-FR" sz="1200" i="1" dirty="0">
                <a:latin typeface="Arial" panose="020B0604020202020204" pitchFamily="34" charset="0"/>
                <a:ea typeface="Batang" panose="02030600000101010101" pitchFamily="18" charset="-127"/>
                <a:cs typeface="Arial" panose="020B0604020202020204" pitchFamily="34" charset="0"/>
              </a:rPr>
              <a:t>Le budget prévisionnel voté lors de la précédente assemblée générale était de 134 122.00 €. Il a été constaté durant l’exercice du 01/10/2016 au 30/09/2017 une incohérence dans le budget prévisionnel relatif au poste d’électricité parking, en outre aucun budget prévisionnel n’avait été constitué pour la sécurité incendie. Ces charges accompagnées de la hausse annuelle des différents contrats représentent un montant de 13 778 €.</a:t>
            </a:r>
          </a:p>
          <a:p>
            <a:r>
              <a:rPr lang="fr-FR" sz="1200" i="1" dirty="0" smtClean="0">
                <a:latin typeface="Arial" panose="020B0604020202020204" pitchFamily="34" charset="0"/>
                <a:ea typeface="Batang" panose="02030600000101010101" pitchFamily="18" charset="-127"/>
                <a:cs typeface="Arial" panose="020B0604020202020204" pitchFamily="34" charset="0"/>
              </a:rPr>
              <a:t>En </a:t>
            </a:r>
            <a:r>
              <a:rPr lang="fr-FR" sz="1200" i="1" dirty="0">
                <a:latin typeface="Arial" panose="020B0604020202020204" pitchFamily="34" charset="0"/>
                <a:ea typeface="Batang" panose="02030600000101010101" pitchFamily="18" charset="-127"/>
                <a:cs typeface="Arial" panose="020B0604020202020204" pitchFamily="34" charset="0"/>
              </a:rPr>
              <a:t>cas d’adoption de la résolution n°6, le budget prévisionnel devra être réévaluer à hauteur de 21 000 € (11 500 € G1/G2 et 11 500 G3/G4). Cette charge correspondant à la consommation de gaz prévisionnelle à partir de la période d’avril 2018.</a:t>
            </a:r>
          </a:p>
          <a:p>
            <a:r>
              <a:rPr lang="fr-FR" sz="1200" i="1" dirty="0" smtClean="0">
                <a:latin typeface="Arial" panose="020B0604020202020204" pitchFamily="34" charset="0"/>
                <a:ea typeface="Batang" panose="02030600000101010101" pitchFamily="18" charset="-127"/>
                <a:cs typeface="Arial" panose="020B0604020202020204" pitchFamily="34" charset="0"/>
              </a:rPr>
              <a:t>L’assemblée </a:t>
            </a:r>
            <a:r>
              <a:rPr lang="fr-FR" sz="1200" i="1" dirty="0">
                <a:latin typeface="Arial" panose="020B0604020202020204" pitchFamily="34" charset="0"/>
                <a:ea typeface="Batang" panose="02030600000101010101" pitchFamily="18" charset="-127"/>
                <a:cs typeface="Arial" panose="020B0604020202020204" pitchFamily="34" charset="0"/>
              </a:rPr>
              <a:t>générale décide d’appeler le budget de fonctionnement de l’exercice d’un montant de </a:t>
            </a:r>
            <a:r>
              <a:rPr lang="fr-FR" sz="1200" b="1" i="1" u="sng" dirty="0">
                <a:latin typeface="Arial" panose="020B0604020202020204" pitchFamily="34" charset="0"/>
                <a:ea typeface="Batang" panose="02030600000101010101" pitchFamily="18" charset="-127"/>
                <a:cs typeface="Arial" panose="020B0604020202020204" pitchFamily="34" charset="0"/>
              </a:rPr>
              <a:t>168 900 €</a:t>
            </a:r>
            <a:r>
              <a:rPr lang="fr-FR" sz="1200" i="1" dirty="0">
                <a:latin typeface="Arial" panose="020B0604020202020204" pitchFamily="34" charset="0"/>
                <a:ea typeface="Batang" panose="02030600000101010101" pitchFamily="18" charset="-127"/>
                <a:cs typeface="Arial" panose="020B0604020202020204" pitchFamily="34" charset="0"/>
              </a:rPr>
              <a:t>, ce montant est susceptible d’évoluer en fonction des résolutions présentées et adoptées à l’ordre du jour.</a:t>
            </a:r>
          </a:p>
          <a:p>
            <a:r>
              <a:rPr lang="fr-FR" sz="1200" i="1" dirty="0" smtClean="0">
                <a:latin typeface="Arial" panose="020B0604020202020204" pitchFamily="34" charset="0"/>
                <a:ea typeface="Batang" panose="02030600000101010101" pitchFamily="18" charset="-127"/>
                <a:cs typeface="Arial" panose="020B0604020202020204" pitchFamily="34" charset="0"/>
              </a:rPr>
              <a:t>Elle </a:t>
            </a:r>
            <a:r>
              <a:rPr lang="fr-FR" sz="1200" i="1" dirty="0">
                <a:latin typeface="Arial" panose="020B0604020202020204" pitchFamily="34" charset="0"/>
                <a:ea typeface="Batang" panose="02030600000101010101" pitchFamily="18" charset="-127"/>
                <a:cs typeface="Arial" panose="020B0604020202020204" pitchFamily="34" charset="0"/>
              </a:rPr>
              <a:t>autorise le syndic à procéder aux appels provisionnels du ¼ du budget voté, le 1</a:t>
            </a:r>
            <a:r>
              <a:rPr lang="fr-FR" sz="1200" i="1" baseline="30000" dirty="0">
                <a:latin typeface="Arial" panose="020B0604020202020204" pitchFamily="34" charset="0"/>
                <a:ea typeface="Batang" panose="02030600000101010101" pitchFamily="18" charset="-127"/>
                <a:cs typeface="Arial" panose="020B0604020202020204" pitchFamily="34" charset="0"/>
              </a:rPr>
              <a:t>er</a:t>
            </a:r>
            <a:r>
              <a:rPr lang="fr-FR" sz="1200" i="1" dirty="0">
                <a:latin typeface="Arial" panose="020B0604020202020204" pitchFamily="34" charset="0"/>
                <a:ea typeface="Batang" panose="02030600000101010101" pitchFamily="18" charset="-127"/>
                <a:cs typeface="Arial" panose="020B0604020202020204" pitchFamily="34" charset="0"/>
              </a:rPr>
              <a:t> jour de chaque trimestre.</a:t>
            </a:r>
          </a:p>
          <a:p>
            <a:r>
              <a:rPr lang="fr-FR" sz="1200" i="1" dirty="0" smtClean="0">
                <a:latin typeface="Arial" panose="020B0604020202020204" pitchFamily="34" charset="0"/>
                <a:ea typeface="Batang" panose="02030600000101010101" pitchFamily="18" charset="-127"/>
                <a:cs typeface="Arial" panose="020B0604020202020204" pitchFamily="34" charset="0"/>
              </a:rPr>
              <a:t>Rappel</a:t>
            </a:r>
            <a:r>
              <a:rPr lang="fr-FR" sz="1200" i="1" dirty="0">
                <a:latin typeface="Arial" panose="020B0604020202020204" pitchFamily="34" charset="0"/>
                <a:ea typeface="Batang" panose="02030600000101010101" pitchFamily="18" charset="-127"/>
                <a:cs typeface="Arial" panose="020B0604020202020204" pitchFamily="34" charset="0"/>
              </a:rPr>
              <a:t> :</a:t>
            </a:r>
          </a:p>
          <a:p>
            <a:r>
              <a:rPr lang="fr-FR" sz="1200" i="1" dirty="0">
                <a:latin typeface="Arial" panose="020B0604020202020204" pitchFamily="34" charset="0"/>
                <a:ea typeface="Batang" panose="02030600000101010101" pitchFamily="18" charset="-127"/>
                <a:cs typeface="Arial" panose="020B0604020202020204" pitchFamily="34" charset="0"/>
              </a:rPr>
              <a:t>Il est rappelé à tous les copropriétaires que les appels de provisions émis par le syndic pour faire face aux dépenses de gestion courante, dans la limite du budget ci-dessus adopté, sont éligibles le premier jour de chaque trimestre civil, soit les 1</a:t>
            </a:r>
            <a:r>
              <a:rPr lang="fr-FR" sz="1200" i="1" baseline="30000" dirty="0">
                <a:latin typeface="Arial" panose="020B0604020202020204" pitchFamily="34" charset="0"/>
                <a:ea typeface="Batang" panose="02030600000101010101" pitchFamily="18" charset="-127"/>
                <a:cs typeface="Arial" panose="020B0604020202020204" pitchFamily="34" charset="0"/>
              </a:rPr>
              <a:t>er</a:t>
            </a:r>
            <a:r>
              <a:rPr lang="fr-FR" sz="1200" i="1" dirty="0">
                <a:latin typeface="Arial" panose="020B0604020202020204" pitchFamily="34" charset="0"/>
                <a:ea typeface="Batang" panose="02030600000101010101" pitchFamily="18" charset="-127"/>
                <a:cs typeface="Arial" panose="020B0604020202020204" pitchFamily="34" charset="0"/>
              </a:rPr>
              <a:t> janvier, avril, juillet et octobre (article 14-1 de la loi du 10 juillet 1965</a:t>
            </a:r>
            <a:r>
              <a:rPr lang="fr-FR" sz="1200" i="1" dirty="0" smtClean="0">
                <a:latin typeface="Arial" panose="020B0604020202020204" pitchFamily="34" charset="0"/>
                <a:ea typeface="Batang" panose="02030600000101010101" pitchFamily="18" charset="-127"/>
                <a:cs typeface="Arial" panose="020B0604020202020204" pitchFamily="34" charset="0"/>
              </a:rPr>
              <a:t>).</a:t>
            </a:r>
          </a:p>
          <a:p>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n°12 Examen et approbation du budget prévisionnel de l’exercice du 1/10/2018 au 30/09/2019.</a:t>
            </a:r>
          </a:p>
          <a:p>
            <a:r>
              <a:rPr lang="fr-FR" sz="1200" i="1" dirty="0">
                <a:latin typeface="Arial" panose="020B0604020202020204" pitchFamily="34" charset="0"/>
                <a:ea typeface="Batang" panose="02030600000101010101" pitchFamily="18" charset="-127"/>
                <a:cs typeface="Arial" panose="020B0604020202020204" pitchFamily="34" charset="0"/>
              </a:rPr>
              <a:t>Le syndic fait un rapport sur la situation financière du syndicat.</a:t>
            </a:r>
          </a:p>
          <a:p>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de fixer le budget prévisionnel, en fonction des éléments connus à ce jour, à la somme de </a:t>
            </a:r>
            <a:r>
              <a:rPr lang="fr-FR" sz="1200" b="1" i="1" u="sng" dirty="0">
                <a:latin typeface="Arial" panose="020B0604020202020204" pitchFamily="34" charset="0"/>
                <a:ea typeface="Batang" panose="02030600000101010101" pitchFamily="18" charset="-127"/>
                <a:cs typeface="Arial" panose="020B0604020202020204" pitchFamily="34" charset="0"/>
              </a:rPr>
              <a:t>189 900 €</a:t>
            </a:r>
            <a:r>
              <a:rPr lang="fr-FR" sz="1200" i="1" dirty="0">
                <a:latin typeface="Arial" panose="020B0604020202020204" pitchFamily="34" charset="0"/>
                <a:ea typeface="Batang" panose="02030600000101010101" pitchFamily="18" charset="-127"/>
                <a:cs typeface="Arial" panose="020B0604020202020204" pitchFamily="34" charset="0"/>
              </a:rPr>
              <a:t>, si la résolution n° </a:t>
            </a:r>
            <a:r>
              <a:rPr lang="fr-FR" sz="1200" b="1" i="1" dirty="0">
                <a:latin typeface="Arial" panose="020B0604020202020204" pitchFamily="34" charset="0"/>
                <a:ea typeface="Batang" panose="02030600000101010101" pitchFamily="18" charset="-127"/>
                <a:cs typeface="Arial" panose="020B0604020202020204" pitchFamily="34" charset="0"/>
              </a:rPr>
              <a:t>12</a:t>
            </a:r>
            <a:r>
              <a:rPr lang="fr-FR" sz="1200" i="1" dirty="0">
                <a:latin typeface="Arial" panose="020B0604020202020204" pitchFamily="34" charset="0"/>
                <a:ea typeface="Batang" panose="02030600000101010101" pitchFamily="18" charset="-127"/>
                <a:cs typeface="Arial" panose="020B0604020202020204" pitchFamily="34" charset="0"/>
              </a:rPr>
              <a:t> est votée (la différence de 42 000 € correspondant à la provision de consommation de gaz de la résidence).</a:t>
            </a:r>
          </a:p>
          <a:p>
            <a:r>
              <a:rPr lang="fr-FR" sz="1200" i="1" dirty="0" smtClean="0">
                <a:latin typeface="Arial" panose="020B0604020202020204" pitchFamily="34" charset="0"/>
                <a:ea typeface="Batang" panose="02030600000101010101" pitchFamily="18" charset="-127"/>
                <a:cs typeface="Arial" panose="020B0604020202020204" pitchFamily="34" charset="0"/>
              </a:rPr>
              <a:t>L’assemblée </a:t>
            </a:r>
            <a:r>
              <a:rPr lang="fr-FR" sz="1200" i="1" dirty="0">
                <a:latin typeface="Arial" panose="020B0604020202020204" pitchFamily="34" charset="0"/>
                <a:ea typeface="Batang" panose="02030600000101010101" pitchFamily="18" charset="-127"/>
                <a:cs typeface="Arial" panose="020B0604020202020204" pitchFamily="34" charset="0"/>
              </a:rPr>
              <a:t>générale autorise le syndic à procéder aux appels provisionnels à proportion du ¼ du budget prévisionnel voté à hauteur de 47.250,00 € le 1</a:t>
            </a:r>
            <a:r>
              <a:rPr lang="fr-FR" sz="1200" i="1" baseline="30000" dirty="0">
                <a:latin typeface="Arial" panose="020B0604020202020204" pitchFamily="34" charset="0"/>
                <a:ea typeface="Batang" panose="02030600000101010101" pitchFamily="18" charset="-127"/>
                <a:cs typeface="Arial" panose="020B0604020202020204" pitchFamily="34" charset="0"/>
              </a:rPr>
              <a:t>er</a:t>
            </a:r>
            <a:r>
              <a:rPr lang="fr-FR" sz="1200" i="1" dirty="0">
                <a:latin typeface="Arial" panose="020B0604020202020204" pitchFamily="34" charset="0"/>
                <a:ea typeface="Batang" panose="02030600000101010101" pitchFamily="18" charset="-127"/>
                <a:cs typeface="Arial" panose="020B0604020202020204" pitchFamily="34" charset="0"/>
              </a:rPr>
              <a:t> jour de chaque trimestre et ce jusqu’à la prochaine assemblée générale.</a:t>
            </a:r>
          </a:p>
          <a:p>
            <a:r>
              <a:rPr lang="fr-FR" sz="1200" i="1" dirty="0" smtClean="0">
                <a:latin typeface="Arial" panose="020B0604020202020204" pitchFamily="34" charset="0"/>
                <a:ea typeface="Batang" panose="02030600000101010101" pitchFamily="18" charset="-127"/>
                <a:cs typeface="Arial" panose="020B0604020202020204" pitchFamily="34" charset="0"/>
              </a:rPr>
              <a:t>Les </a:t>
            </a:r>
            <a:r>
              <a:rPr lang="fr-FR" sz="1200" i="1" dirty="0">
                <a:latin typeface="Arial" panose="020B0604020202020204" pitchFamily="34" charset="0"/>
                <a:ea typeface="Batang" panose="02030600000101010101" pitchFamily="18" charset="-127"/>
                <a:cs typeface="Arial" panose="020B0604020202020204" pitchFamily="34" charset="0"/>
              </a:rPr>
              <a:t>appels de fonds correspondant à ce budget seront exigibles le 1</a:t>
            </a:r>
            <a:r>
              <a:rPr lang="fr-FR" sz="1200" i="1" baseline="30000" dirty="0">
                <a:latin typeface="Arial" panose="020B0604020202020204" pitchFamily="34" charset="0"/>
                <a:ea typeface="Batang" panose="02030600000101010101" pitchFamily="18" charset="-127"/>
                <a:cs typeface="Arial" panose="020B0604020202020204" pitchFamily="34" charset="0"/>
              </a:rPr>
              <a:t>er</a:t>
            </a:r>
            <a:r>
              <a:rPr lang="fr-FR" sz="1200" i="1" dirty="0">
                <a:latin typeface="Arial" panose="020B0604020202020204" pitchFamily="34" charset="0"/>
                <a:ea typeface="Batang" panose="02030600000101010101" pitchFamily="18" charset="-127"/>
                <a:cs typeface="Arial" panose="020B0604020202020204" pitchFamily="34" charset="0"/>
              </a:rPr>
              <a:t> jour de chaque trimestre de l’exercice conformément aux dispositions de l’article 14.1 de la loi du 10 Juillet 1965</a:t>
            </a:r>
            <a:r>
              <a:rPr lang="fr-FR" sz="1200" i="1" dirty="0" smtClean="0">
                <a:latin typeface="Arial" panose="020B0604020202020204" pitchFamily="34" charset="0"/>
                <a:ea typeface="Batang" panose="02030600000101010101" pitchFamily="18" charset="-127"/>
                <a:cs typeface="Arial" panose="020B0604020202020204" pitchFamily="34" charset="0"/>
              </a:rPr>
              <a:t>.</a:t>
            </a:r>
          </a:p>
          <a:p>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n°13 Seuil au delà duquel la consultation du conseil syndical est obligatoire.</a:t>
            </a:r>
          </a:p>
          <a:p>
            <a:pPr algn="just">
              <a:tabLst>
                <a:tab pos="185738" algn="l"/>
              </a:tabLst>
            </a:pPr>
            <a:r>
              <a:rPr lang="fr-FR" sz="1200" i="1" dirty="0">
                <a:latin typeface="Arial" panose="020B0604020202020204" pitchFamily="34" charset="0"/>
                <a:ea typeface="Batang" panose="02030600000101010101" pitchFamily="18" charset="-127"/>
                <a:cs typeface="Arial" panose="020B0604020202020204" pitchFamily="34" charset="0"/>
              </a:rPr>
              <a:t>L’Assemblée Générale décide de fixer à </a:t>
            </a:r>
            <a:r>
              <a:rPr lang="fr-FR" sz="1200" b="1" i="1" dirty="0">
                <a:latin typeface="Arial" panose="020B0604020202020204" pitchFamily="34" charset="0"/>
                <a:ea typeface="Batang" panose="02030600000101010101" pitchFamily="18" charset="-127"/>
                <a:cs typeface="Arial" panose="020B0604020202020204" pitchFamily="34" charset="0"/>
              </a:rPr>
              <a:t>5</a:t>
            </a:r>
            <a:r>
              <a:rPr lang="fr-FR" sz="1200" i="1" dirty="0">
                <a:latin typeface="Arial" panose="020B0604020202020204" pitchFamily="34" charset="0"/>
                <a:ea typeface="Batang" panose="02030600000101010101" pitchFamily="18" charset="-127"/>
                <a:cs typeface="Arial" panose="020B0604020202020204" pitchFamily="34" charset="0"/>
              </a:rPr>
              <a:t> €uros TTC le montant des marchés, travaux, contrats et commandes à partir duquel la consultation du Conseil Syndical est rendue obligatoire, sauf urgence</a:t>
            </a:r>
            <a:r>
              <a:rPr lang="fr-FR" sz="1200" i="1" dirty="0" smtClean="0">
                <a:latin typeface="Arial" panose="020B0604020202020204" pitchFamily="34" charset="0"/>
                <a:ea typeface="Batang" panose="02030600000101010101" pitchFamily="18" charset="-127"/>
                <a:cs typeface="Arial" panose="020B0604020202020204" pitchFamily="34" charset="0"/>
              </a:rPr>
              <a:t>.</a:t>
            </a:r>
          </a:p>
          <a:p>
            <a:pPr algn="just">
              <a:tabLst>
                <a:tab pos="185738" algn="l"/>
              </a:tabLst>
            </a:pPr>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n°14 Montant maximum des marchés et contrats accordé au conseil syndical pour la réalisation de travaux sans convocation d’assemblée générale extraordinaire </a:t>
            </a:r>
          </a:p>
          <a:p>
            <a:pPr algn="just">
              <a:tabLst>
                <a:tab pos="185738" algn="l"/>
              </a:tabLst>
            </a:pPr>
            <a:r>
              <a:rPr lang="fr-FR" sz="1200" i="1" dirty="0">
                <a:latin typeface="Arial" panose="020B0604020202020204" pitchFamily="34" charset="0"/>
                <a:ea typeface="Batang" panose="02030600000101010101" pitchFamily="18" charset="-127"/>
                <a:cs typeface="Arial" panose="020B0604020202020204" pitchFamily="34" charset="0"/>
              </a:rPr>
              <a:t>L’assemblée générale fixe à </a:t>
            </a:r>
            <a:r>
              <a:rPr lang="fr-FR" sz="1200" b="1" i="1" dirty="0">
                <a:latin typeface="Arial" panose="020B0604020202020204" pitchFamily="34" charset="0"/>
                <a:ea typeface="Batang" panose="02030600000101010101" pitchFamily="18" charset="-127"/>
                <a:cs typeface="Arial" panose="020B0604020202020204" pitchFamily="34" charset="0"/>
              </a:rPr>
              <a:t>5000 </a:t>
            </a:r>
            <a:r>
              <a:rPr lang="fr-FR" sz="1200" i="1" dirty="0">
                <a:latin typeface="Arial" panose="020B0604020202020204" pitchFamily="34" charset="0"/>
                <a:ea typeface="Batang" panose="02030600000101010101" pitchFamily="18" charset="-127"/>
                <a:cs typeface="Arial" panose="020B0604020202020204" pitchFamily="34" charset="0"/>
              </a:rPr>
              <a:t>€, le montant des marchés et contrats accordé au conseil syndical pour la réalisation de travaux sans convocation d'assemblée générale extraordinaire</a:t>
            </a:r>
            <a:r>
              <a:rPr lang="fr-FR" sz="1200" dirty="0" smtClean="0">
                <a:latin typeface="Arial" panose="020B0604020202020204" pitchFamily="34" charset="0"/>
                <a:cs typeface="Arial" panose="020B0604020202020204" pitchFamily="34" charset="0"/>
              </a:rPr>
              <a:t>.</a:t>
            </a:r>
          </a:p>
          <a:p>
            <a:pPr algn="just">
              <a:tabLst>
                <a:tab pos="185738" algn="l"/>
              </a:tabLst>
            </a:pPr>
            <a:r>
              <a:rPr lang="fr-FR" sz="1200" dirty="0" smtClean="0">
                <a:latin typeface="Arial" panose="020B0604020202020204" pitchFamily="34" charset="0"/>
                <a:cs typeface="Arial" panose="020B0604020202020204" pitchFamily="34" charset="0"/>
              </a:rPr>
              <a:t> </a:t>
            </a:r>
          </a:p>
          <a:p>
            <a:pPr algn="just">
              <a:tabLst>
                <a:tab pos="18573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n°15 Seuil au-delà duquel une mise en concurrence est obligatoire.</a:t>
            </a:r>
          </a:p>
          <a:p>
            <a:pPr algn="just">
              <a:tabLst>
                <a:tab pos="185738" algn="l"/>
              </a:tabLst>
            </a:pPr>
            <a:r>
              <a:rPr lang="fr-FR" sz="1200" i="1" dirty="0">
                <a:latin typeface="Arial" panose="020B0604020202020204" pitchFamily="34" charset="0"/>
                <a:ea typeface="Batang" panose="02030600000101010101" pitchFamily="18" charset="-127"/>
                <a:cs typeface="Arial" panose="020B0604020202020204" pitchFamily="34" charset="0"/>
              </a:rPr>
              <a:t>L’Assemblée Générale décide de fixer à </a:t>
            </a:r>
            <a:r>
              <a:rPr lang="fr-FR" sz="1200" b="1" i="1" dirty="0">
                <a:latin typeface="Arial" panose="020B0604020202020204" pitchFamily="34" charset="0"/>
                <a:ea typeface="Batang" panose="02030600000101010101" pitchFamily="18" charset="-127"/>
                <a:cs typeface="Arial" panose="020B0604020202020204" pitchFamily="34" charset="0"/>
              </a:rPr>
              <a:t>1000</a:t>
            </a:r>
            <a:r>
              <a:rPr lang="fr-FR" sz="1200" i="1" dirty="0">
                <a:latin typeface="Arial" panose="020B0604020202020204" pitchFamily="34" charset="0"/>
                <a:ea typeface="Batang" panose="02030600000101010101" pitchFamily="18" charset="-127"/>
                <a:cs typeface="Arial" panose="020B0604020202020204" pitchFamily="34" charset="0"/>
              </a:rPr>
              <a:t> €uros TTC le montant de tous marchés, travaux, contrats et commandes à partir duquel une mise en concurrence est obligatoire, sauf urgence</a:t>
            </a:r>
            <a:r>
              <a:rPr lang="fr-FR" sz="1200" i="1" dirty="0" smtClean="0">
                <a:latin typeface="Arial" panose="020B0604020202020204" pitchFamily="34" charset="0"/>
                <a:ea typeface="Batang" panose="02030600000101010101" pitchFamily="18" charset="-127"/>
                <a:cs typeface="Arial" panose="020B0604020202020204" pitchFamily="34" charset="0"/>
              </a:rPr>
              <a:t>.</a:t>
            </a:r>
            <a:endParaRPr lang="fr-FR" altLang="fr-FR" sz="1200" b="1" i="1"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313756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6704013" y="9217025"/>
            <a:ext cx="2095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400" i="1">
              <a:solidFill>
                <a:srgbClr val="000000"/>
              </a:solidFill>
              <a:latin typeface="Batang" pitchFamily="18" charset="-127"/>
              <a:ea typeface="Batang" pitchFamily="18" charset="-127"/>
              <a:cs typeface="Arabic Typesetting" pitchFamily="66" charset="-78"/>
            </a:endParaRPr>
          </a:p>
        </p:txBody>
      </p:sp>
      <p:sp>
        <p:nvSpPr>
          <p:cNvPr id="3075" name="Rectangle 5"/>
          <p:cNvSpPr>
            <a:spLocks noChangeArrowheads="1"/>
          </p:cNvSpPr>
          <p:nvPr/>
        </p:nvSpPr>
        <p:spPr bwMode="auto">
          <a:xfrm>
            <a:off x="6704013" y="9231313"/>
            <a:ext cx="2127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200" i="1">
              <a:solidFill>
                <a:srgbClr val="000000"/>
              </a:solidFill>
              <a:latin typeface="Batang" pitchFamily="18" charset="-127"/>
              <a:ea typeface="Batang" pitchFamily="18" charset="-127"/>
              <a:cs typeface="Arabic Typesetting" pitchFamily="66" charset="-78"/>
            </a:endParaRPr>
          </a:p>
        </p:txBody>
      </p:sp>
      <p:sp>
        <p:nvSpPr>
          <p:cNvPr id="3079" name="ZoneTexte 4"/>
          <p:cNvSpPr txBox="1">
            <a:spLocks noChangeArrowheads="1"/>
          </p:cNvSpPr>
          <p:nvPr/>
        </p:nvSpPr>
        <p:spPr bwMode="auto">
          <a:xfrm>
            <a:off x="814155" y="7092702"/>
            <a:ext cx="5889858" cy="461665"/>
          </a:xfrm>
          <a:prstGeom prst="rect">
            <a:avLst/>
          </a:prstGeom>
          <a:solidFill>
            <a:srgbClr val="FFFF00"/>
          </a:solidFill>
          <a:ln>
            <a:solidFill>
              <a:srgbClr val="FF0000"/>
            </a:solidFill>
          </a:ln>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2400" b="1" i="1" spc="20" dirty="0">
                <a:solidFill>
                  <a:srgbClr val="000000"/>
                </a:solidFill>
                <a:latin typeface="Batang" pitchFamily="18" charset="-127"/>
                <a:ea typeface="Batang" pitchFamily="18" charset="-127"/>
                <a:cs typeface="Arabic Typesetting" pitchFamily="66" charset="-78"/>
              </a:rPr>
              <a:t>VIVRE ENSEMBLE ET EN HARMONIE</a:t>
            </a:r>
          </a:p>
        </p:txBody>
      </p:sp>
      <p:sp>
        <p:nvSpPr>
          <p:cNvPr id="3080" name="ZoneTexte 15"/>
          <p:cNvSpPr txBox="1">
            <a:spLocks noChangeArrowheads="1"/>
          </p:cNvSpPr>
          <p:nvPr/>
        </p:nvSpPr>
        <p:spPr bwMode="auto">
          <a:xfrm>
            <a:off x="576113" y="9176578"/>
            <a:ext cx="6337450" cy="292388"/>
          </a:xfrm>
          <a:prstGeom prst="rect">
            <a:avLst/>
          </a:prstGeom>
          <a:solidFill>
            <a:srgbClr val="FFFF00"/>
          </a:solidFill>
          <a:ln>
            <a:solidFill>
              <a:srgbClr val="FF0000"/>
            </a:solidFill>
          </a:ln>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300" b="1" i="1" spc="100" dirty="0">
                <a:solidFill>
                  <a:srgbClr val="000000"/>
                </a:solidFill>
                <a:latin typeface="Batang" pitchFamily="18" charset="-127"/>
                <a:ea typeface="Batang" pitchFamily="18" charset="-127"/>
                <a:cs typeface="Arabic Typesetting" pitchFamily="66" charset="-78"/>
              </a:rPr>
              <a:t>« La liberté des uns commence ou s’arrête la liberté des </a:t>
            </a:r>
            <a:r>
              <a:rPr lang="fr-FR" altLang="fr-FR" sz="1300" b="1" i="1" spc="100" dirty="0" smtClean="0">
                <a:solidFill>
                  <a:srgbClr val="000000"/>
                </a:solidFill>
                <a:latin typeface="Batang" pitchFamily="18" charset="-127"/>
                <a:ea typeface="Batang" pitchFamily="18" charset="-127"/>
                <a:cs typeface="Arabic Typesetting" pitchFamily="66" charset="-78"/>
              </a:rPr>
              <a:t>autres</a:t>
            </a:r>
            <a:r>
              <a:rPr lang="fr-FR" altLang="fr-FR" sz="1300" b="1" i="1" spc="100" dirty="0">
                <a:solidFill>
                  <a:srgbClr val="000000"/>
                </a:solidFill>
                <a:latin typeface="Batang" pitchFamily="18" charset="-127"/>
                <a:ea typeface="Batang" pitchFamily="18" charset="-127"/>
                <a:cs typeface="Arabic Typesetting" pitchFamily="66" charset="-78"/>
              </a:rPr>
              <a:t> </a:t>
            </a:r>
            <a:r>
              <a:rPr lang="fr-FR" altLang="fr-FR" sz="1300" b="1" i="1" spc="100" dirty="0" smtClean="0">
                <a:solidFill>
                  <a:srgbClr val="000000"/>
                </a:solidFill>
                <a:latin typeface="Batang" pitchFamily="18" charset="-127"/>
                <a:ea typeface="Batang" pitchFamily="18" charset="-127"/>
                <a:cs typeface="Arabic Typesetting" pitchFamily="66" charset="-78"/>
              </a:rPr>
              <a:t>»</a:t>
            </a:r>
            <a:endParaRPr lang="fr-FR" altLang="fr-FR" sz="1300" b="1" i="1" spc="100" dirty="0">
              <a:solidFill>
                <a:srgbClr val="000000"/>
              </a:solidFill>
              <a:latin typeface="Batang" pitchFamily="18" charset="-127"/>
              <a:ea typeface="Batang" pitchFamily="18" charset="-127"/>
              <a:cs typeface="Arabic Typesetting" pitchFamily="66" charset="-78"/>
            </a:endParaRPr>
          </a:p>
        </p:txBody>
      </p:sp>
      <p:pic>
        <p:nvPicPr>
          <p:cNvPr id="11" name="Picture 10" descr="S-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88" y="2052142"/>
            <a:ext cx="5884133"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ChangeArrowheads="1"/>
          </p:cNvSpPr>
          <p:nvPr/>
        </p:nvSpPr>
        <p:spPr bwMode="auto">
          <a:xfrm>
            <a:off x="1255991" y="2414153"/>
            <a:ext cx="4838700" cy="23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300" i="1" dirty="0">
                <a:latin typeface="Batang" pitchFamily="18" charset="-127"/>
                <a:ea typeface="Batang" pitchFamily="18" charset="-127"/>
                <a:cs typeface="Times New Roman" pitchFamily="18" charset="0"/>
              </a:rPr>
              <a:t>Elaboré par le Conseil S</a:t>
            </a:r>
            <a:r>
              <a:rPr lang="fr-FR" altLang="fr-FR" sz="1300" i="1" dirty="0" smtClean="0">
                <a:latin typeface="Batang" pitchFamily="18" charset="-127"/>
                <a:ea typeface="Batang" pitchFamily="18" charset="-127"/>
                <a:cs typeface="Times New Roman" pitchFamily="18" charset="0"/>
              </a:rPr>
              <a:t>yndical</a:t>
            </a:r>
            <a:r>
              <a:rPr lang="fr-FR" altLang="fr-FR" sz="1300" i="1" dirty="0" smtClean="0">
                <a:solidFill>
                  <a:srgbClr val="00B050"/>
                </a:solidFill>
                <a:latin typeface="Batang" pitchFamily="18" charset="-127"/>
                <a:ea typeface="Batang" pitchFamily="18" charset="-127"/>
                <a:cs typeface="Times New Roman" pitchFamily="18" charset="0"/>
              </a:rPr>
              <a:t>,</a:t>
            </a:r>
            <a:r>
              <a:rPr lang="fr-FR" altLang="fr-FR" sz="1300" i="1" dirty="0" smtClean="0">
                <a:latin typeface="Batang" pitchFamily="18" charset="-127"/>
                <a:ea typeface="Batang" pitchFamily="18" charset="-127"/>
                <a:cs typeface="Times New Roman" pitchFamily="18" charset="0"/>
              </a:rPr>
              <a:t> </a:t>
            </a:r>
            <a:r>
              <a:rPr lang="fr-FR" altLang="fr-FR" sz="1300" i="1" dirty="0">
                <a:latin typeface="Batang" pitchFamily="18" charset="-127"/>
                <a:ea typeface="Batang" pitchFamily="18" charset="-127"/>
                <a:cs typeface="Times New Roman" pitchFamily="18" charset="0"/>
              </a:rPr>
              <a:t>ce livret est </a:t>
            </a:r>
            <a:r>
              <a:rPr lang="fr-FR" altLang="fr-FR" sz="1300" i="1" dirty="0" smtClean="0">
                <a:latin typeface="Batang" pitchFamily="18" charset="-127"/>
                <a:ea typeface="Batang" pitchFamily="18" charset="-127"/>
                <a:cs typeface="Times New Roman" pitchFamily="18" charset="0"/>
              </a:rPr>
              <a:t>une synthèse des 204 pages des prescriptions de notre règlement de copropriété  (RC). </a:t>
            </a:r>
          </a:p>
          <a:p>
            <a:pPr algn="just" eaLnBrk="1" hangingPunct="1">
              <a:spcBef>
                <a:spcPct val="0"/>
              </a:spcBef>
              <a:buFontTx/>
              <a:buNone/>
            </a:pPr>
            <a:r>
              <a:rPr lang="fr-FR" altLang="fr-FR" sz="1300" i="1" dirty="0" smtClean="0">
                <a:latin typeface="Batang" pitchFamily="18" charset="-127"/>
                <a:ea typeface="Batang" pitchFamily="18" charset="-127"/>
                <a:cs typeface="Times New Roman" pitchFamily="18" charset="0"/>
              </a:rPr>
              <a:t>Il est complété par les décisions prises lors d’assemblées générales et indique certains points du règlement de copropriété qui, respectés, peuvent faciliter la vie dans notre résidence.</a:t>
            </a:r>
          </a:p>
          <a:p>
            <a:pPr algn="just" eaLnBrk="1" hangingPunct="1">
              <a:spcBef>
                <a:spcPct val="0"/>
              </a:spcBef>
              <a:buFontTx/>
              <a:buNone/>
            </a:pPr>
            <a:r>
              <a:rPr lang="fr-FR" altLang="fr-FR" sz="1300" i="1" dirty="0" smtClean="0">
                <a:latin typeface="Batang" pitchFamily="18" charset="-127"/>
                <a:ea typeface="Batang" pitchFamily="18" charset="-127"/>
                <a:cs typeface="Times New Roman" pitchFamily="18" charset="0"/>
              </a:rPr>
              <a:t>Il précise les dispositions sur le </a:t>
            </a:r>
            <a:r>
              <a:rPr lang="fr-FR" altLang="fr-FR" sz="1300" i="1" dirty="0">
                <a:latin typeface="Batang" pitchFamily="18" charset="-127"/>
                <a:ea typeface="Batang" pitchFamily="18" charset="-127"/>
                <a:cs typeface="Times New Roman" pitchFamily="18" charset="0"/>
              </a:rPr>
              <a:t>bon usage des différents locaux et, d’une façon générale, </a:t>
            </a:r>
            <a:r>
              <a:rPr lang="fr-FR" altLang="fr-FR" sz="1300" i="1" dirty="0" smtClean="0">
                <a:latin typeface="Batang" pitchFamily="18" charset="-127"/>
                <a:ea typeface="Batang" pitchFamily="18" charset="-127"/>
                <a:cs typeface="Times New Roman" pitchFamily="18" charset="0"/>
              </a:rPr>
              <a:t>à la </a:t>
            </a:r>
            <a:r>
              <a:rPr lang="fr-FR" altLang="fr-FR" sz="1300" i="1" dirty="0">
                <a:latin typeface="Batang" pitchFamily="18" charset="-127"/>
                <a:ea typeface="Batang" pitchFamily="18" charset="-127"/>
                <a:cs typeface="Times New Roman" pitchFamily="18" charset="0"/>
              </a:rPr>
              <a:t>bonne tenue </a:t>
            </a:r>
            <a:r>
              <a:rPr lang="fr-FR" altLang="fr-FR" sz="1300" i="1" dirty="0" smtClean="0">
                <a:latin typeface="Batang" pitchFamily="18" charset="-127"/>
                <a:ea typeface="Batang" pitchFamily="18" charset="-127"/>
                <a:cs typeface="Times New Roman" pitchFamily="18" charset="0"/>
              </a:rPr>
              <a:t>de </a:t>
            </a:r>
            <a:r>
              <a:rPr lang="fr-FR" altLang="fr-FR" sz="1300" i="1" dirty="0">
                <a:latin typeface="Batang" pitchFamily="18" charset="-127"/>
                <a:ea typeface="Batang" pitchFamily="18" charset="-127"/>
                <a:cs typeface="Times New Roman" pitchFamily="18" charset="0"/>
              </a:rPr>
              <a:t>la </a:t>
            </a:r>
            <a:r>
              <a:rPr lang="fr-FR" altLang="fr-FR" sz="1300" i="1" dirty="0" smtClean="0">
                <a:latin typeface="Batang" pitchFamily="18" charset="-127"/>
                <a:ea typeface="Batang" pitchFamily="18" charset="-127"/>
                <a:cs typeface="Times New Roman" pitchFamily="18" charset="0"/>
              </a:rPr>
              <a:t>résidence afin de conserver sa valeur de notre patrimoine</a:t>
            </a:r>
            <a:r>
              <a:rPr lang="fr-FR" altLang="fr-FR" sz="1300" i="1" dirty="0">
                <a:latin typeface="Batang" pitchFamily="18" charset="-127"/>
                <a:ea typeface="Batang" pitchFamily="18" charset="-127"/>
                <a:cs typeface="Times New Roman" pitchFamily="18" charset="0"/>
              </a:rPr>
              <a:t>.</a:t>
            </a:r>
          </a:p>
        </p:txBody>
      </p:sp>
      <p:sp>
        <p:nvSpPr>
          <p:cNvPr id="13" name="ZoneTexte 1"/>
          <p:cNvSpPr txBox="1">
            <a:spLocks noChangeArrowheads="1"/>
          </p:cNvSpPr>
          <p:nvPr/>
        </p:nvSpPr>
        <p:spPr bwMode="auto">
          <a:xfrm>
            <a:off x="725489" y="1296895"/>
            <a:ext cx="6067190" cy="369332"/>
          </a:xfrm>
          <a:prstGeom prst="rect">
            <a:avLst/>
          </a:prstGeom>
          <a:solidFill>
            <a:srgbClr val="FFFF00"/>
          </a:solidFill>
          <a:ln>
            <a:noFill/>
          </a:ln>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800" b="1" dirty="0">
                <a:latin typeface="Batang" pitchFamily="18" charset="-127"/>
                <a:ea typeface="Batang" pitchFamily="18" charset="-127"/>
              </a:rPr>
              <a:t>RÈGLEMENT DE </a:t>
            </a:r>
            <a:r>
              <a:rPr lang="fr-FR" altLang="fr-FR" sz="1800" b="1" spc="20" dirty="0">
                <a:latin typeface="Batang" pitchFamily="18" charset="-127"/>
                <a:ea typeface="Batang" pitchFamily="18" charset="-127"/>
              </a:rPr>
              <a:t>GESTION</a:t>
            </a:r>
            <a:r>
              <a:rPr lang="fr-FR" altLang="fr-FR" sz="1800" b="1" dirty="0">
                <a:latin typeface="Batang" pitchFamily="18" charset="-127"/>
                <a:ea typeface="Batang" pitchFamily="18" charset="-127"/>
              </a:rPr>
              <a:t> INTÉRIEURE  </a:t>
            </a:r>
            <a:r>
              <a:rPr lang="fr-FR" altLang="fr-FR" sz="1800" b="1" dirty="0" smtClean="0">
                <a:solidFill>
                  <a:srgbClr val="3333CC"/>
                </a:solidFill>
                <a:latin typeface="Batang" pitchFamily="18" charset="-127"/>
                <a:ea typeface="Batang" pitchFamily="18" charset="-127"/>
              </a:rPr>
              <a:t>(</a:t>
            </a:r>
            <a:r>
              <a:rPr lang="fr-FR" altLang="fr-FR" sz="1800" b="1" dirty="0">
                <a:solidFill>
                  <a:srgbClr val="3333CC"/>
                </a:solidFill>
                <a:latin typeface="Batang" pitchFamily="18" charset="-127"/>
                <a:ea typeface="Batang" pitchFamily="18" charset="-127"/>
              </a:rPr>
              <a:t>c</a:t>
            </a:r>
            <a:r>
              <a:rPr lang="fr-FR" altLang="fr-FR" sz="1800" b="1" dirty="0" smtClean="0">
                <a:solidFill>
                  <a:srgbClr val="3333CC"/>
                </a:solidFill>
                <a:latin typeface="Batang" pitchFamily="18" charset="-127"/>
                <a:ea typeface="Batang" pitchFamily="18" charset="-127"/>
              </a:rPr>
              <a:t>ondensé)</a:t>
            </a:r>
            <a:endParaRPr lang="fr-FR" altLang="fr-FR" sz="1800" b="1" dirty="0">
              <a:solidFill>
                <a:srgbClr val="3333CC"/>
              </a:solidFill>
              <a:latin typeface="Batang" pitchFamily="18" charset="-127"/>
              <a:ea typeface="Batang" pitchFamily="18" charset="-127"/>
            </a:endParaRPr>
          </a:p>
        </p:txBody>
      </p:sp>
      <p:pic>
        <p:nvPicPr>
          <p:cNvPr id="14" name="Picture 4" descr="http://gloubiweb.free.fr/clipartsA10/pers2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455" y="5339946"/>
            <a:ext cx="1694743" cy="156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5"/>
          <p:cNvSpPr txBox="1">
            <a:spLocks noChangeArrowheads="1"/>
          </p:cNvSpPr>
          <p:nvPr/>
        </p:nvSpPr>
        <p:spPr bwMode="auto">
          <a:xfrm>
            <a:off x="432098" y="7812782"/>
            <a:ext cx="6624787" cy="584775"/>
          </a:xfrm>
          <a:prstGeom prst="rect">
            <a:avLst/>
          </a:prstGeom>
          <a:solidFill>
            <a:srgbClr val="FFFF00"/>
          </a:solidFill>
          <a:ln>
            <a:solidFill>
              <a:srgbClr val="FF0000"/>
            </a:solidFill>
          </a:ln>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600" b="1" i="1" spc="100" dirty="0" smtClean="0">
                <a:solidFill>
                  <a:srgbClr val="000000"/>
                </a:solidFill>
                <a:latin typeface="Batang" pitchFamily="18" charset="-127"/>
                <a:ea typeface="Batang" pitchFamily="18" charset="-127"/>
                <a:cs typeface="Arabic Typesetting" pitchFamily="66" charset="-78"/>
              </a:rPr>
              <a:t>Propriétaire résident, propriétaire bailleur et locataire visiter le site Internet de la résidence : cottage78.fr</a:t>
            </a:r>
            <a:endParaRPr lang="fr-FR" altLang="fr-FR" sz="1600" b="1" i="1" spc="100" dirty="0">
              <a:solidFill>
                <a:srgbClr val="000000"/>
              </a:solidFill>
              <a:latin typeface="Batang" pitchFamily="18" charset="-127"/>
              <a:ea typeface="Batang" pitchFamily="18" charset="-127"/>
              <a:cs typeface="Arabic Typesetting" pitchFamily="66" charset="-78"/>
            </a:endParaRPr>
          </a:p>
        </p:txBody>
      </p:sp>
    </p:spTree>
    <p:extLst>
      <p:ext uri="{BB962C8B-B14F-4D97-AF65-F5344CB8AC3E}">
        <p14:creationId xmlns:p14="http://schemas.microsoft.com/office/powerpoint/2010/main" val="1266330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090" y="539974"/>
            <a:ext cx="6480720" cy="9879628"/>
          </a:xfrm>
          <a:prstGeom prst="rect">
            <a:avLst/>
          </a:prstGeom>
        </p:spPr>
        <p:txBody>
          <a:bodyPr wrap="square">
            <a:spAutoFit/>
          </a:bodyPr>
          <a:lstStyle/>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n°16 Renégociation des conditions du contrat d’assurance de l’immeuble par mise en concurrence.</a:t>
            </a:r>
          </a:p>
          <a:p>
            <a:pPr algn="just">
              <a:tabLst>
                <a:tab pos="185738" algn="l"/>
              </a:tabLst>
            </a:pPr>
            <a:r>
              <a:rPr lang="fr-FR" sz="1200" i="1" dirty="0" smtClean="0">
                <a:latin typeface="Arial" panose="020B0604020202020204" pitchFamily="34" charset="0"/>
                <a:ea typeface="Batang" panose="02030600000101010101" pitchFamily="18" charset="-127"/>
                <a:cs typeface="Arial" panose="020B0604020202020204" pitchFamily="34" charset="0"/>
              </a:rPr>
              <a:t>L'Assemblée Générale décide de renégocier les conditions du contrat d'assurance de l'immeuble par mise en concurrence. Le syndic fera une mise en concurrence.</a:t>
            </a:r>
          </a:p>
          <a:p>
            <a:pPr algn="just">
              <a:tabLst>
                <a:tab pos="185738" algn="l"/>
              </a:tabLst>
            </a:pPr>
            <a:endParaRPr lang="fr-FR" sz="1200" i="1" dirty="0" smtClean="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n°17 Autorisation et interdiction.</a:t>
            </a:r>
          </a:p>
          <a:p>
            <a:pPr algn="just"/>
            <a:r>
              <a:rPr lang="fr-FR" sz="1200" i="1" dirty="0">
                <a:latin typeface="Arial" panose="020B0604020202020204" pitchFamily="34" charset="0"/>
                <a:ea typeface="Batang" panose="02030600000101010101" pitchFamily="18" charset="-127"/>
                <a:cs typeface="Arial" panose="020B0604020202020204" pitchFamily="34" charset="0"/>
              </a:rPr>
              <a:t>Tout dispositif interdit par le règlement de copropriété ou par décision d’une assemblée générale fera l’objet d’une mise en demeure de la part du syndic.</a:t>
            </a:r>
          </a:p>
          <a:p>
            <a:pPr algn="just"/>
            <a:r>
              <a:rPr lang="fr-FR" sz="1200" i="1" dirty="0">
                <a:latin typeface="Arial" panose="020B0604020202020204" pitchFamily="34" charset="0"/>
                <a:ea typeface="Batang" panose="02030600000101010101" pitchFamily="18" charset="-127"/>
                <a:cs typeface="Arial" panose="020B0604020202020204" pitchFamily="34" charset="0"/>
              </a:rPr>
              <a:t>Après un délai raisonnable et suivant le degré d’urgence ou suivant la période (congé), laissé à l’appréciation du syndic, un constat sera établi par huissier et le cas échéant un référé sera engagé auprès du tribunal requis, éventuellement accompagné de pénalités financières à l’appréciation du juge.</a:t>
            </a:r>
          </a:p>
          <a:p>
            <a:pPr algn="just"/>
            <a:r>
              <a:rPr lang="fr-FR" sz="1200" i="1" dirty="0">
                <a:latin typeface="Arial" panose="020B0604020202020204" pitchFamily="34" charset="0"/>
                <a:ea typeface="Batang" panose="02030600000101010101" pitchFamily="18" charset="-127"/>
                <a:cs typeface="Arial" panose="020B0604020202020204" pitchFamily="34" charset="0"/>
              </a:rPr>
              <a:t>Les charges financières qui découleraient de cette procédure seront à la charge exclusive du contrevenant.</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donne mandat au syndic à effet d’engager la procédure précitée pour une remise en état initial en cas de non-respect des conditions cumulatives validées par la présente résolution. </a:t>
            </a:r>
            <a:endParaRPr lang="fr-FR" sz="1200" i="1"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n°18 Séchage du linge et barbecues en G1, G2, G3, G4.</a:t>
            </a:r>
          </a:p>
          <a:p>
            <a:pPr algn="just"/>
            <a:r>
              <a:rPr lang="fr-FR" sz="1200" i="1" dirty="0">
                <a:latin typeface="Arial" panose="020B0604020202020204" pitchFamily="34" charset="0"/>
                <a:ea typeface="Batang" panose="02030600000101010101" pitchFamily="18" charset="-127"/>
                <a:cs typeface="Arial" panose="020B0604020202020204" pitchFamily="34" charset="0"/>
              </a:rPr>
              <a:t>Le séchage sur dispositif séchoir est autorisé dans les jardins, balcons, loggias et terrasses de façon discrète et provisoire. Néanmoins l’interdiction est maintenue pour la mise en place de linge sur les rampes, garde-fous ou fenêtres.</a:t>
            </a:r>
          </a:p>
          <a:p>
            <a:pPr algn="just"/>
            <a:r>
              <a:rPr lang="fr-FR" sz="1200" i="1" dirty="0">
                <a:latin typeface="Arial" panose="020B0604020202020204" pitchFamily="34" charset="0"/>
                <a:ea typeface="Batang" panose="02030600000101010101" pitchFamily="18" charset="-127"/>
                <a:cs typeface="Arial" panose="020B0604020202020204" pitchFamily="34" charset="0"/>
              </a:rPr>
              <a:t>Les barbecues et planchas exclusivement électriques sont autorisés</a:t>
            </a:r>
            <a:r>
              <a:rPr lang="fr-FR" sz="1200" i="1"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n°20 Approbation de la désactivation des codes de secondes </a:t>
            </a:r>
            <a:endParaRPr lang="fr-FR" altLang="fr-FR" sz="1200" b="1" i="1" dirty="0" smtClean="0">
              <a:latin typeface="Arial" panose="020B0604020202020204" pitchFamily="34" charset="0"/>
              <a:ea typeface="Batang" panose="02030600000101010101" pitchFamily="18" charset="-127"/>
              <a:cs typeface="Arial" panose="020B0604020202020204" pitchFamily="34" charset="0"/>
            </a:endParaRPr>
          </a:p>
          <a:p>
            <a:pPr algn="just"/>
            <a:r>
              <a:rPr lang="fr-FR" altLang="fr-FR" sz="1200" b="1" i="1" dirty="0" smtClean="0">
                <a:latin typeface="Arial" panose="020B0604020202020204" pitchFamily="34" charset="0"/>
                <a:ea typeface="Batang" panose="02030600000101010101" pitchFamily="18" charset="-127"/>
                <a:cs typeface="Arial" panose="020B0604020202020204" pitchFamily="34" charset="0"/>
              </a:rPr>
              <a:t>porte </a:t>
            </a:r>
            <a:r>
              <a:rPr lang="fr-FR" altLang="fr-FR" sz="1200" b="1" i="1" dirty="0">
                <a:latin typeface="Arial" panose="020B0604020202020204" pitchFamily="34" charset="0"/>
                <a:ea typeface="Batang" panose="02030600000101010101" pitchFamily="18" charset="-127"/>
                <a:cs typeface="Arial" panose="020B0604020202020204" pitchFamily="34" charset="0"/>
              </a:rPr>
              <a:t>de hall en G1, G2, G3, G4.</a:t>
            </a:r>
          </a:p>
          <a:p>
            <a:pPr algn="just">
              <a:tabLst>
                <a:tab pos="185738" algn="l"/>
              </a:tabLst>
            </a:pPr>
            <a:r>
              <a:rPr lang="fr-FR" sz="1200" i="1" dirty="0">
                <a:latin typeface="Arial" panose="020B0604020202020204" pitchFamily="34" charset="0"/>
                <a:ea typeface="Batang" panose="02030600000101010101" pitchFamily="18" charset="-127"/>
                <a:cs typeface="Arial" panose="020B0604020202020204" pitchFamily="34" charset="0"/>
              </a:rPr>
              <a:t>L’assemblée générale autorise les membres du conseil syndical pour effectuer cette </a:t>
            </a:r>
            <a:r>
              <a:rPr lang="fr-FR" sz="1200" i="1" dirty="0" smtClean="0">
                <a:latin typeface="Arial" panose="020B0604020202020204" pitchFamily="34" charset="0"/>
                <a:ea typeface="Batang" panose="02030600000101010101" pitchFamily="18" charset="-127"/>
                <a:cs typeface="Arial" panose="020B0604020202020204" pitchFamily="34" charset="0"/>
              </a:rPr>
              <a:t>désactivation.</a:t>
            </a:r>
            <a:r>
              <a:rPr lang="fr-FR" sz="1200" dirty="0" smtClean="0">
                <a:latin typeface="Arial" panose="020B0604020202020204" pitchFamily="34" charset="0"/>
                <a:cs typeface="Arial" panose="020B0604020202020204" pitchFamily="34" charset="0"/>
              </a:rPr>
              <a:t> </a:t>
            </a:r>
          </a:p>
          <a:p>
            <a:pPr algn="just">
              <a:tabLst>
                <a:tab pos="185738" algn="l"/>
              </a:tabLst>
            </a:pPr>
            <a:endParaRPr lang="fr-FR" sz="1200" dirty="0">
              <a:latin typeface="Arial" panose="020B0604020202020204" pitchFamily="34" charset="0"/>
              <a:cs typeface="Arial" panose="020B0604020202020204" pitchFamily="34" charset="0"/>
            </a:endParaRP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n°21 Expertise judiciaire.</a:t>
            </a:r>
          </a:p>
          <a:p>
            <a:pPr algn="just">
              <a:tabLst>
                <a:tab pos="185738" algn="l"/>
              </a:tabLst>
            </a:pPr>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de mettre en œuvre l’expertise judiciaire dans le cadre d’une procédure en référé. A cet effet, afin de mener cette expertise judiciaire, une provision d’un montant de 30 000 € doit être constituée</a:t>
            </a:r>
            <a:r>
              <a:rPr lang="fr-FR" sz="1200" i="1" dirty="0" smtClean="0">
                <a:latin typeface="Arial" panose="020B0604020202020204" pitchFamily="34" charset="0"/>
                <a:ea typeface="Batang" panose="02030600000101010101" pitchFamily="18" charset="-127"/>
                <a:cs typeface="Arial" panose="020B0604020202020204" pitchFamily="34" charset="0"/>
              </a:rPr>
              <a:t>. 4 appels </a:t>
            </a:r>
            <a:r>
              <a:rPr lang="fr-FR" sz="1200" i="1" dirty="0">
                <a:latin typeface="Arial" panose="020B0604020202020204" pitchFamily="34" charset="0"/>
                <a:ea typeface="Batang" panose="02030600000101010101" pitchFamily="18" charset="-127"/>
                <a:cs typeface="Arial" panose="020B0604020202020204" pitchFamily="34" charset="0"/>
              </a:rPr>
              <a:t>de fonds : en charge commune générale</a:t>
            </a:r>
          </a:p>
          <a:p>
            <a:pPr algn="just"/>
            <a:r>
              <a:rPr lang="fr-FR" sz="1200" i="1" dirty="0">
                <a:latin typeface="Arial" panose="020B0604020202020204" pitchFamily="34" charset="0"/>
                <a:ea typeface="Batang" panose="02030600000101010101" pitchFamily="18" charset="-127"/>
                <a:cs typeface="Arial" panose="020B0604020202020204" pitchFamily="34" charset="0"/>
              </a:rPr>
              <a:t>25 % 1er janvier 2018 </a:t>
            </a:r>
            <a:r>
              <a:rPr lang="fr-FR" sz="1200" i="1" dirty="0" smtClean="0">
                <a:latin typeface="Arial" panose="020B0604020202020204" pitchFamily="34" charset="0"/>
                <a:ea typeface="Batang" panose="02030600000101010101" pitchFamily="18" charset="-127"/>
                <a:cs typeface="Arial" panose="020B0604020202020204" pitchFamily="34" charset="0"/>
              </a:rPr>
              <a:t> : 25 </a:t>
            </a:r>
            <a:r>
              <a:rPr lang="fr-FR" sz="1200" i="1" dirty="0">
                <a:latin typeface="Arial" panose="020B0604020202020204" pitchFamily="34" charset="0"/>
                <a:ea typeface="Batang" panose="02030600000101010101" pitchFamily="18" charset="-127"/>
                <a:cs typeface="Arial" panose="020B0604020202020204" pitchFamily="34" charset="0"/>
              </a:rPr>
              <a:t>% 1er Avril 2018 </a:t>
            </a:r>
          </a:p>
          <a:p>
            <a:pPr algn="just"/>
            <a:r>
              <a:rPr lang="fr-FR" sz="1200" i="1" dirty="0">
                <a:latin typeface="Arial" panose="020B0604020202020204" pitchFamily="34" charset="0"/>
                <a:ea typeface="Batang" panose="02030600000101010101" pitchFamily="18" charset="-127"/>
                <a:cs typeface="Arial" panose="020B0604020202020204" pitchFamily="34" charset="0"/>
              </a:rPr>
              <a:t>25 % 1er Juillet </a:t>
            </a:r>
            <a:r>
              <a:rPr lang="fr-FR" sz="1200" i="1" dirty="0" smtClean="0">
                <a:latin typeface="Arial" panose="020B0604020202020204" pitchFamily="34" charset="0"/>
                <a:ea typeface="Batang" panose="02030600000101010101" pitchFamily="18" charset="-127"/>
                <a:cs typeface="Arial" panose="020B0604020202020204" pitchFamily="34" charset="0"/>
              </a:rPr>
              <a:t>2018 : 25 </a:t>
            </a:r>
            <a:r>
              <a:rPr lang="fr-FR" sz="1200" i="1" dirty="0">
                <a:latin typeface="Arial" panose="020B0604020202020204" pitchFamily="34" charset="0"/>
                <a:ea typeface="Batang" panose="02030600000101010101" pitchFamily="18" charset="-127"/>
                <a:cs typeface="Arial" panose="020B0604020202020204" pitchFamily="34" charset="0"/>
              </a:rPr>
              <a:t>% 1er Octobre </a:t>
            </a:r>
            <a:r>
              <a:rPr lang="fr-FR" sz="1200" i="1" dirty="0" smtClean="0">
                <a:latin typeface="Arial" panose="020B0604020202020204" pitchFamily="34" charset="0"/>
                <a:ea typeface="Batang" panose="02030600000101010101" pitchFamily="18" charset="-127"/>
                <a:cs typeface="Arial" panose="020B0604020202020204" pitchFamily="34" charset="0"/>
              </a:rPr>
              <a:t>2018</a:t>
            </a: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n°23 (2nd) Autorisation de la pose d’occultation (brise-vue) en limite de propriété donnant sur le domaine public.</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délibéré, autorise la pose d'occultation sous les conditions cumulatives référencées ci-dessus. </a:t>
            </a:r>
          </a:p>
          <a:p>
            <a:pPr algn="just"/>
            <a:r>
              <a:rPr lang="fr-FR" sz="1200" i="1" dirty="0">
                <a:latin typeface="Arial" panose="020B0604020202020204" pitchFamily="34" charset="0"/>
                <a:ea typeface="Batang" panose="02030600000101010101" pitchFamily="18" charset="-127"/>
                <a:cs typeface="Arial" panose="020B0604020202020204" pitchFamily="34" charset="0"/>
              </a:rPr>
              <a:t>En cas de non adoption sur les résolutions portant sur le nombre de brise vue, ainsi que le ou les modèles à retenir, le vote de cette résolution sera réputée nulle. </a:t>
            </a:r>
            <a:endParaRPr lang="fr-FR" sz="1200" i="1"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i="1" dirty="0" smtClean="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n°24 2nd)  Approbation du nombre d’occultations pouvant être implanté sur la résidence.</a:t>
            </a:r>
          </a:p>
          <a:p>
            <a:pPr algn="just"/>
            <a:r>
              <a:rPr lang="fr-FR" sz="1200" i="1" dirty="0">
                <a:latin typeface="Arial" panose="020B0604020202020204" pitchFamily="34" charset="0"/>
                <a:ea typeface="Batang" panose="02030600000101010101" pitchFamily="18" charset="-127"/>
                <a:cs typeface="Arial" panose="020B0604020202020204" pitchFamily="34" charset="0"/>
              </a:rPr>
              <a:t>En cas d'adoption de la résolution portant sur l'autorisation de la pose d'occultations, il est demandé à l'assemblée de choisir le nombre de modèles pouvant être implanté sur la résidence. </a:t>
            </a:r>
          </a:p>
          <a:p>
            <a:pPr algn="just"/>
            <a:r>
              <a:rPr lang="fr-FR" sz="1200" i="1" dirty="0">
                <a:latin typeface="Arial" panose="020B0604020202020204" pitchFamily="34" charset="0"/>
                <a:ea typeface="Batang" panose="02030600000101010101" pitchFamily="18" charset="-127"/>
                <a:cs typeface="Arial" panose="020B0604020202020204" pitchFamily="34" charset="0"/>
              </a:rPr>
              <a:t>A cet effet est mis au vote :</a:t>
            </a:r>
          </a:p>
          <a:p>
            <a:pPr lvl="0"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après en avoir délibéré, autorise la pose d'un modèle unique pour les rez-de-chaussée et un autre modèle unique pour les étages</a:t>
            </a:r>
            <a:r>
              <a:rPr lang="fr-FR" sz="1200" i="1" dirty="0" smtClean="0">
                <a:latin typeface="Arial" panose="020B0604020202020204" pitchFamily="34" charset="0"/>
                <a:ea typeface="Batang" panose="02030600000101010101" pitchFamily="18" charset="-127"/>
                <a:cs typeface="Arial" panose="020B0604020202020204" pitchFamily="34" charset="0"/>
              </a:rPr>
              <a:t>.</a:t>
            </a:r>
            <a:endParaRPr lang="fr-FR" sz="1200" i="1"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3793377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090" y="395958"/>
            <a:ext cx="6480720" cy="8032968"/>
          </a:xfrm>
          <a:prstGeom prst="rect">
            <a:avLst/>
          </a:prstGeom>
        </p:spPr>
        <p:txBody>
          <a:bodyPr wrap="square">
            <a:spAutoFit/>
          </a:bodyPr>
          <a:lstStyle/>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n°25 Approbation du modèle ou des modèles d’occultation.</a:t>
            </a:r>
            <a:endParaRPr lang="fr-FR" sz="1200" dirty="0">
              <a:latin typeface="Arial" panose="020B0604020202020204" pitchFamily="34" charset="0"/>
              <a:cs typeface="Arial" panose="020B0604020202020204" pitchFamily="34" charset="0"/>
            </a:endParaRP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n°25-1 (2nd) Choix N°1</a:t>
            </a:r>
          </a:p>
          <a:p>
            <a:pPr algn="just"/>
            <a:r>
              <a:rPr lang="fr-FR" sz="1200" i="1" dirty="0">
                <a:latin typeface="Arial" panose="020B0604020202020204" pitchFamily="34" charset="0"/>
                <a:ea typeface="Batang" panose="02030600000101010101" pitchFamily="18" charset="-127"/>
                <a:cs typeface="Arial" panose="020B0604020202020204" pitchFamily="34" charset="0"/>
              </a:rPr>
              <a:t>En cas d'adoption de la résolution portant sur l'autorisation de la pose d'occultations, il est demandé à l'assemblée de choisir le nombre de modèles pouvant être implanté sur la résidence. </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A </a:t>
            </a:r>
            <a:r>
              <a:rPr lang="fr-FR" sz="1200" i="1" dirty="0">
                <a:latin typeface="Arial" panose="020B0604020202020204" pitchFamily="34" charset="0"/>
                <a:ea typeface="Batang" panose="02030600000101010101" pitchFamily="18" charset="-127"/>
                <a:cs typeface="Arial" panose="020B0604020202020204" pitchFamily="34" charset="0"/>
              </a:rPr>
              <a:t>cet effet est mis au vote :</a:t>
            </a:r>
          </a:p>
          <a:p>
            <a:pPr lvl="0" algn="just"/>
            <a:r>
              <a:rPr lang="fr-FR" sz="1200" i="1" dirty="0" smtClean="0">
                <a:latin typeface="Arial" panose="020B0604020202020204" pitchFamily="34" charset="0"/>
                <a:ea typeface="Batang" panose="02030600000101010101" pitchFamily="18" charset="-127"/>
                <a:cs typeface="Arial" panose="020B0604020202020204" pitchFamily="34" charset="0"/>
              </a:rPr>
              <a:t>L'assemblée </a:t>
            </a:r>
            <a:r>
              <a:rPr lang="fr-FR" sz="1200" i="1" dirty="0">
                <a:latin typeface="Arial" panose="020B0604020202020204" pitchFamily="34" charset="0"/>
                <a:ea typeface="Batang" panose="02030600000101010101" pitchFamily="18" charset="-127"/>
                <a:cs typeface="Arial" panose="020B0604020202020204" pitchFamily="34" charset="0"/>
              </a:rPr>
              <a:t>générale, après en avoir délibéré, autorise la pose d'un modèle unique pour les rez-de-chaussée et un autre modèle unique pour les étages</a:t>
            </a:r>
            <a:r>
              <a:rPr lang="fr-FR" sz="1200" i="1" dirty="0" smtClean="0">
                <a:latin typeface="Arial" panose="020B0604020202020204" pitchFamily="34" charset="0"/>
                <a:ea typeface="Batang" panose="02030600000101010101" pitchFamily="18" charset="-127"/>
                <a:cs typeface="Arial" panose="020B0604020202020204" pitchFamily="34" charset="0"/>
              </a:rPr>
              <a:t>.</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passe au vote le Choix N°1 pour les </a:t>
            </a:r>
            <a:r>
              <a:rPr lang="fr-FR" sz="1200" i="1" dirty="0" smtClean="0">
                <a:latin typeface="Arial" panose="020B0604020202020204" pitchFamily="34" charset="0"/>
                <a:ea typeface="Batang" panose="02030600000101010101" pitchFamily="18" charset="-127"/>
                <a:cs typeface="Arial" panose="020B0604020202020204" pitchFamily="34" charset="0"/>
              </a:rPr>
              <a:t>étages.</a:t>
            </a: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n°25-2 (2nd) Choix N°2 </a:t>
            </a:r>
          </a:p>
          <a:p>
            <a:pPr algn="just">
              <a:tabLst>
                <a:tab pos="185738" algn="l"/>
              </a:tabLst>
            </a:pPr>
            <a:r>
              <a:rPr lang="fr-FR" sz="1200" i="1" dirty="0">
                <a:latin typeface="Arial" panose="020B0604020202020204" pitchFamily="34" charset="0"/>
                <a:ea typeface="Batang" panose="02030600000101010101" pitchFamily="18" charset="-127"/>
                <a:cs typeface="Arial" panose="020B0604020202020204" pitchFamily="34" charset="0"/>
              </a:rPr>
              <a:t>L'assemblée Générale passe au vote le Choix </a:t>
            </a:r>
            <a:r>
              <a:rPr lang="fr-FR" sz="1200" i="1" dirty="0" smtClean="0">
                <a:latin typeface="Arial" panose="020B0604020202020204" pitchFamily="34" charset="0"/>
                <a:ea typeface="Batang" panose="02030600000101010101" pitchFamily="18" charset="-127"/>
                <a:cs typeface="Arial" panose="020B0604020202020204" pitchFamily="34" charset="0"/>
              </a:rPr>
              <a:t>N°2 </a:t>
            </a:r>
            <a:r>
              <a:rPr lang="fr-FR" sz="1200" i="1" dirty="0">
                <a:latin typeface="Arial" panose="020B0604020202020204" pitchFamily="34" charset="0"/>
                <a:ea typeface="Batang" panose="02030600000101010101" pitchFamily="18" charset="-127"/>
                <a:cs typeface="Arial" panose="020B0604020202020204" pitchFamily="34" charset="0"/>
              </a:rPr>
              <a:t>pour les </a:t>
            </a:r>
            <a:r>
              <a:rPr lang="fr-FR" sz="1200" i="1" dirty="0" smtClean="0">
                <a:latin typeface="Arial" panose="020B0604020202020204" pitchFamily="34" charset="0"/>
                <a:ea typeface="Batang" panose="02030600000101010101" pitchFamily="18" charset="-127"/>
                <a:cs typeface="Arial" panose="020B0604020202020204" pitchFamily="34" charset="0"/>
              </a:rPr>
              <a:t>étages</a:t>
            </a:r>
            <a:r>
              <a:rPr lang="fr-FR" sz="1200" dirty="0">
                <a:latin typeface="Arial" panose="020B0604020202020204" pitchFamily="34" charset="0"/>
                <a:cs typeface="Arial" panose="020B0604020202020204" pitchFamily="34" charset="0"/>
              </a:rPr>
              <a:t>.</a:t>
            </a: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n°26 Validation de la sécurisation des garde-corps du lot 3304.</a:t>
            </a:r>
          </a:p>
          <a:p>
            <a:pPr algn="just"/>
            <a:r>
              <a:rPr lang="fr-FR" sz="1200" i="1" dirty="0">
                <a:latin typeface="Arial" panose="020B0604020202020204" pitchFamily="34" charset="0"/>
                <a:ea typeface="Batang" panose="02030600000101010101" pitchFamily="18" charset="-127"/>
                <a:cs typeface="Arial" panose="020B0604020202020204" pitchFamily="34" charset="0"/>
              </a:rPr>
              <a:t>Courant 2017, la copropriétaire du lot 3304 a fait une demande de modification sur partie commune à usage exclusif. Cette demande portait sur le besoin de sécuriser les </a:t>
            </a:r>
            <a:r>
              <a:rPr lang="fr-FR" sz="1200" i="1" dirty="0" smtClean="0">
                <a:latin typeface="Arial" panose="020B0604020202020204" pitchFamily="34" charset="0"/>
                <a:ea typeface="Batang" panose="02030600000101010101" pitchFamily="18" charset="-127"/>
                <a:cs typeface="Arial" panose="020B0604020202020204" pitchFamily="34" charset="0"/>
              </a:rPr>
              <a:t>garde-corps </a:t>
            </a:r>
            <a:r>
              <a:rPr lang="fr-FR" sz="1200" i="1" dirty="0">
                <a:latin typeface="Arial" panose="020B0604020202020204" pitchFamily="34" charset="0"/>
                <a:ea typeface="Batang" panose="02030600000101010101" pitchFamily="18" charset="-127"/>
                <a:cs typeface="Arial" panose="020B0604020202020204" pitchFamily="34" charset="0"/>
              </a:rPr>
              <a:t>de sa terrasse, afin que son fils handicapé ne soit pas en capacité d’escalader lesdits garde-corps. </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A </a:t>
            </a:r>
            <a:r>
              <a:rPr lang="fr-FR" sz="1200" i="1" dirty="0">
                <a:latin typeface="Arial" panose="020B0604020202020204" pitchFamily="34" charset="0"/>
                <a:ea typeface="Batang" panose="02030600000101010101" pitchFamily="18" charset="-127"/>
                <a:cs typeface="Arial" panose="020B0604020202020204" pitchFamily="34" charset="0"/>
              </a:rPr>
              <a:t>cet effet, le conseil syndical n’ayant pas le pouvoir d’accorder cette demande qui nécessite un vote en assemblée générale, a néanmoins autorisé à titre exceptionnel la copropriétaire à la mise en place de plaques en plexiglass, pour satisfaire le besoin sécuritaire, dans l’attente du vote de cette résolution porté à l’ordre du jour. </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L’assemblée </a:t>
            </a:r>
            <a:r>
              <a:rPr lang="fr-FR" sz="1200" i="1" dirty="0">
                <a:latin typeface="Arial" panose="020B0604020202020204" pitchFamily="34" charset="0"/>
                <a:ea typeface="Batang" panose="02030600000101010101" pitchFamily="18" charset="-127"/>
                <a:cs typeface="Arial" panose="020B0604020202020204" pitchFamily="34" charset="0"/>
              </a:rPr>
              <a:t>générale après en avoir délibérée, valide en l’état la sécurisation des garde-corps effectuée sur le lot 3304</a:t>
            </a:r>
            <a:r>
              <a:rPr lang="fr-FR" sz="1200" i="1"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n°28 (2nd) Autorisation donnée au lot 1302 d’un festonnage opale.</a:t>
            </a:r>
          </a:p>
          <a:p>
            <a:pPr algn="just"/>
            <a:r>
              <a:rPr lang="fr-FR" sz="1200" i="1" dirty="0">
                <a:latin typeface="Arial" panose="020B0604020202020204" pitchFamily="34" charset="0"/>
                <a:ea typeface="Batang" panose="02030600000101010101" pitchFamily="18" charset="-127"/>
                <a:cs typeface="Arial" panose="020B0604020202020204" pitchFamily="34" charset="0"/>
              </a:rPr>
              <a:t>De par la conception de la résidence, le balcon du lot 2307 et la terrasse du lot 1302 se font quasiment face. Le propriétaire du lot 1302 souhaite mettre en place un festonnage Opale pour pallier à cet important vis-à-vis. </a:t>
            </a:r>
          </a:p>
          <a:p>
            <a:pPr algn="just"/>
            <a:r>
              <a:rPr lang="fr-FR" sz="1200" i="1" dirty="0">
                <a:latin typeface="Arial" panose="020B0604020202020204" pitchFamily="34" charset="0"/>
                <a:ea typeface="Batang" panose="02030600000101010101" pitchFamily="18" charset="-127"/>
                <a:cs typeface="Arial" panose="020B0604020202020204" pitchFamily="34" charset="0"/>
              </a:rPr>
              <a:t>Il s’agit des panneaux déjà présents sur la résidence et qui font office de séparation entre deux terrasses.</a:t>
            </a:r>
          </a:p>
          <a:p>
            <a:pPr algn="just"/>
            <a:r>
              <a:rPr lang="fr-FR" sz="1200" i="1" dirty="0">
                <a:latin typeface="Arial" panose="020B0604020202020204" pitchFamily="34" charset="0"/>
                <a:ea typeface="Batang" panose="02030600000101010101" pitchFamily="18" charset="-127"/>
                <a:cs typeface="Arial" panose="020B0604020202020204" pitchFamily="34" charset="0"/>
              </a:rPr>
              <a:t>Ce festonnage sera identique à ceux existants - il sera posé depuis le mur du fond de la terrasse du lot 1302 et avancera le long du garde-corps vers la porte fenêtre du lot 1302 sur une distance de 3,70 mètres.  </a:t>
            </a:r>
          </a:p>
          <a:p>
            <a:pPr algn="just"/>
            <a:r>
              <a:rPr lang="fr-FR" sz="1200" i="1" dirty="0" smtClean="0">
                <a:latin typeface="Arial" panose="020B0604020202020204" pitchFamily="34" charset="0"/>
                <a:ea typeface="Batang" panose="02030600000101010101" pitchFamily="18" charset="-127"/>
                <a:cs typeface="Arial" panose="020B0604020202020204" pitchFamily="34" charset="0"/>
              </a:rPr>
              <a:t>Après </a:t>
            </a:r>
            <a:r>
              <a:rPr lang="fr-FR" sz="1200" i="1" dirty="0">
                <a:latin typeface="Arial" panose="020B0604020202020204" pitchFamily="34" charset="0"/>
                <a:ea typeface="Batang" panose="02030600000101010101" pitchFamily="18" charset="-127"/>
                <a:cs typeface="Arial" panose="020B0604020202020204" pitchFamily="34" charset="0"/>
              </a:rPr>
              <a:t>en avoir délibéré, l’assemblée générale donne son autorisation</a:t>
            </a:r>
            <a:r>
              <a:rPr lang="fr-FR" sz="1200" i="1"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i="1" dirty="0" smtClean="0">
              <a:latin typeface="Arial" panose="020B0604020202020204" pitchFamily="34" charset="0"/>
              <a:ea typeface="Batang" panose="02030600000101010101" pitchFamily="18" charset="-127"/>
              <a:cs typeface="Arial" panose="020B0604020202020204" pitchFamily="34" charset="0"/>
            </a:endParaRPr>
          </a:p>
          <a:p>
            <a:pPr algn="just">
              <a:tabLst>
                <a:tab pos="18573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n°30 (2nd) Approbation de l’accessibilité aux jardins d’agrément communs.</a:t>
            </a:r>
          </a:p>
          <a:p>
            <a:pPr algn="just"/>
            <a:r>
              <a:rPr lang="fr-FR" sz="1200" i="1" dirty="0">
                <a:latin typeface="Arial" panose="020B0604020202020204" pitchFamily="34" charset="0"/>
                <a:ea typeface="Batang" panose="02030600000101010101" pitchFamily="18" charset="-127"/>
                <a:cs typeface="Arial" panose="020B0604020202020204" pitchFamily="34" charset="0"/>
              </a:rPr>
              <a:t>Règlement de copropriété (p. 128/204). Le jardin est réservé à l'harmonie décorative de l'ensemble immobilier. Les rassemblements ou jeux de par leurs nuisances sonores ne sont pas autorisés. Les animaux sont interdits dans le jardin.</a:t>
            </a: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décide que l’accès des copropriétaires aux jardins d’agrément sera possible uniquement pour des activités ponctuelles et collectives organisées par le conseil syndical ou le syndic : (Ex : lieu de rassemblement pour la fête des voisins, etc.).</a:t>
            </a: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3542183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5"/>
          <p:cNvSpPr txBox="1">
            <a:spLocks noChangeArrowheads="1"/>
          </p:cNvSpPr>
          <p:nvPr/>
        </p:nvSpPr>
        <p:spPr bwMode="auto">
          <a:xfrm>
            <a:off x="864146" y="1240890"/>
            <a:ext cx="5227091" cy="523220"/>
          </a:xfrm>
          <a:prstGeom prst="rect">
            <a:avLst/>
          </a:prstGeom>
          <a:solidFill>
            <a:schemeClr val="bg2">
              <a:lumMod val="20000"/>
              <a:lumOff val="80000"/>
            </a:schemeClr>
          </a:solidFill>
          <a:ln w="9525">
            <a:solidFill>
              <a:srgbClr val="FFC000"/>
            </a:solidFill>
            <a:miter lim="800000"/>
            <a:headEnd/>
            <a:tailEnd/>
          </a:ln>
          <a:effectLst>
            <a:innerShdw blurRad="63500" dist="50800" dir="13500000">
              <a:prstClr val="black">
                <a:alpha val="50000"/>
              </a:prstClr>
            </a:innerShdw>
          </a:effectLs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dirty="0">
                <a:solidFill>
                  <a:srgbClr val="000000"/>
                </a:solidFill>
              </a:rPr>
              <a:t>Transcription intégrale des modalités indiquées dans les décisions prises concernant </a:t>
            </a:r>
            <a:r>
              <a:rPr lang="fr-FR" altLang="fr-FR" sz="1400" dirty="0" smtClean="0">
                <a:solidFill>
                  <a:srgbClr val="000000"/>
                </a:solidFill>
              </a:rPr>
              <a:t>: l’AG du 10 </a:t>
            </a:r>
            <a:r>
              <a:rPr lang="fr-FR" altLang="fr-FR" sz="1400" dirty="0">
                <a:solidFill>
                  <a:srgbClr val="000000"/>
                </a:solidFill>
              </a:rPr>
              <a:t>NOVEMBRE 2018</a:t>
            </a:r>
          </a:p>
        </p:txBody>
      </p:sp>
      <p:sp>
        <p:nvSpPr>
          <p:cNvPr id="8" name="Rectangle 7"/>
          <p:cNvSpPr/>
          <p:nvPr/>
        </p:nvSpPr>
        <p:spPr>
          <a:xfrm>
            <a:off x="1440210" y="179934"/>
            <a:ext cx="4316742" cy="830997"/>
          </a:xfrm>
          <a:prstGeom prst="rect">
            <a:avLst/>
          </a:prstGeom>
          <a:noFill/>
        </p:spPr>
        <p:txBody>
          <a:bodyPr wrap="square" lIns="91440" tIns="45720" rIns="91440" bIns="45720">
            <a:spAutoFit/>
          </a:bodyPr>
          <a:lstStyle/>
          <a:p>
            <a:pPr algn="ctr"/>
            <a:r>
              <a:rPr lang="fr-FR" sz="2400" b="1" spc="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ASSEMBLÉE GÉNÉRALE</a:t>
            </a:r>
            <a:br>
              <a:rPr lang="fr-FR" sz="2400" b="1" spc="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fr-FR" sz="2400" b="1" spc="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du 10 NOVEMBRE 2018 </a:t>
            </a:r>
            <a:endParaRPr lang="fr-FR" sz="2400" b="1" cap="none" spc="2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ZoneTexte 4"/>
          <p:cNvSpPr txBox="1">
            <a:spLocks noChangeArrowheads="1"/>
          </p:cNvSpPr>
          <p:nvPr/>
        </p:nvSpPr>
        <p:spPr bwMode="auto">
          <a:xfrm>
            <a:off x="360091" y="2046087"/>
            <a:ext cx="6480448" cy="78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n°4 Désignation du cabinet ACTION AGIR en qualité de syndic</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n°5 Ajustement du budget prévisionnel pour l’exercice du 01/10/2016 au 30/09/2017</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n°6 Vote du budget prévisionnel pour l’exercice du 01/10/2017 au 30/09/2018</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n°7 Détermination du nombre de membres du Conseil Syndical</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n°8 Approbation du règlement intérieur du Conseil Syndical</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n°9 Approbation du modèle de coffre, armoire et cabanon pour jardin, balcon et terrasse</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n°10 Choix retenu par le Conseil Syndical du modèle et de la couleur de store-Bannes</a:t>
            </a:r>
          </a:p>
          <a:p>
            <a:pPr algn="just" eaLnBrk="1" hangingPunct="1">
              <a:spcBef>
                <a:spcPct val="0"/>
              </a:spcBef>
              <a:buFontTx/>
              <a:buAutoNum type="arabicPlain" startAt="4"/>
              <a:tabLst>
                <a:tab pos="357188" algn="l"/>
              </a:tabLst>
            </a:pPr>
            <a:r>
              <a:rPr lang="fr-FR" altLang="fr-FR" sz="1400" dirty="0">
                <a:latin typeface="Arial" panose="020B0604020202020204" pitchFamily="34" charset="0"/>
                <a:ea typeface="Batang" pitchFamily="18" charset="-127"/>
                <a:cs typeface="Arial" panose="020B0604020202020204" pitchFamily="34" charset="0"/>
              </a:rPr>
              <a:t>Résolution n°11 Demande de modification ou d’aménagement sur les parties communes</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n°12 Approbation </a:t>
            </a:r>
            <a:r>
              <a:rPr lang="fr-FR" altLang="fr-FR" sz="1400" dirty="0">
                <a:latin typeface="Arial" panose="020B0604020202020204" pitchFamily="34" charset="0"/>
                <a:ea typeface="Batang" pitchFamily="18" charset="-127"/>
                <a:cs typeface="Arial" panose="020B0604020202020204" pitchFamily="34" charset="0"/>
              </a:rPr>
              <a:t>des règles de conduite dans le parking sous sol</a:t>
            </a:r>
          </a:p>
          <a:p>
            <a:pPr algn="just" eaLnBrk="1" hangingPunct="1">
              <a:spcBef>
                <a:spcPct val="0"/>
              </a:spcBef>
              <a:buAutoNum type="arabicPlain" startAt="4"/>
              <a:tabLst>
                <a:tab pos="35718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n°13 Réalisation de travaux de sécurisation routière du parking sous sol</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n°14 Honoraires sur travaux de sécurisation routière du parking en sous sol</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n°15 Autorisation d’installer un ancrage moto sur les places de stationnement sous sol</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n°16 Chois retenu par le Conseil Syndical du modèle et de la couleur des portes de boxes</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n°17 Renforcement porte d’accès appartement</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n°18 Autorisation a donner au Conseil Syndical d’engager des travaux concernant la mise en place d’un arrosage automatique et de protection des arbustes et des arbres des jardins communs</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n°19 Entretien des biens commun a jouissance exclusive</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n°20 Approbation du nom de domaine de la copropriété</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n°21 Installation des opérateurs de fibre optique</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n°22 Approbation de l’équipement de la salle du Conseil Syndical</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n°23 Approbation d’un fond de caisse en numéraire alloué au Conseil Syndical pour les petites fournitures</a:t>
            </a:r>
          </a:p>
          <a:p>
            <a:pPr algn="just" eaLnBrk="1" hangingPunct="1">
              <a:spcBef>
                <a:spcPct val="0"/>
              </a:spcBef>
              <a:buAutoNum type="arabicPlain" startAt="4"/>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n°24 Approbation des dates de coupure estivale du chauffage collectif</a:t>
            </a:r>
          </a:p>
        </p:txBody>
      </p:sp>
    </p:spTree>
    <p:extLst>
      <p:ext uri="{BB962C8B-B14F-4D97-AF65-F5344CB8AC3E}">
        <p14:creationId xmlns:p14="http://schemas.microsoft.com/office/powerpoint/2010/main" val="3045841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endParaRPr lang="fr-FR" dirty="0" smtClean="0"/>
          </a:p>
          <a:p>
            <a:pPr>
              <a:defRPr/>
            </a:pPr>
            <a:endParaRPr lang="fr-FR" dirty="0"/>
          </a:p>
        </p:txBody>
      </p:sp>
      <p:sp>
        <p:nvSpPr>
          <p:cNvPr id="4" name="ZoneTexte 5"/>
          <p:cNvSpPr txBox="1">
            <a:spLocks noChangeArrowheads="1"/>
          </p:cNvSpPr>
          <p:nvPr/>
        </p:nvSpPr>
        <p:spPr bwMode="auto">
          <a:xfrm>
            <a:off x="1019358" y="611982"/>
            <a:ext cx="5227091" cy="523220"/>
          </a:xfrm>
          <a:prstGeom prst="rect">
            <a:avLst/>
          </a:prstGeom>
          <a:solidFill>
            <a:schemeClr val="bg2">
              <a:lumMod val="20000"/>
              <a:lumOff val="80000"/>
            </a:schemeClr>
          </a:solidFill>
          <a:ln w="9525">
            <a:solidFill>
              <a:srgbClr val="FFC000"/>
            </a:solidFill>
            <a:miter lim="800000"/>
            <a:headEnd/>
            <a:tailEnd/>
          </a:ln>
          <a:effectLst>
            <a:innerShdw blurRad="63500" dist="50800" dir="13500000">
              <a:prstClr val="black">
                <a:alpha val="50000"/>
              </a:prstClr>
            </a:innerShdw>
          </a:effectLs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dirty="0">
                <a:solidFill>
                  <a:srgbClr val="000000"/>
                </a:solidFill>
              </a:rPr>
              <a:t>Transcription intégrale des modalités indiquées dans les décisions prises concernant </a:t>
            </a:r>
            <a:r>
              <a:rPr lang="fr-FR" altLang="fr-FR" sz="1400" dirty="0" smtClean="0">
                <a:solidFill>
                  <a:srgbClr val="000000"/>
                </a:solidFill>
              </a:rPr>
              <a:t>: l’AG du 10 NOVEMBRE 2018</a:t>
            </a:r>
            <a:endParaRPr lang="fr-FR" altLang="fr-FR" sz="1400" dirty="0">
              <a:solidFill>
                <a:srgbClr val="000000"/>
              </a:solidFill>
            </a:endParaRPr>
          </a:p>
        </p:txBody>
      </p:sp>
      <p:sp>
        <p:nvSpPr>
          <p:cNvPr id="5" name="ZoneTexte 4"/>
          <p:cNvSpPr txBox="1">
            <a:spLocks noChangeArrowheads="1"/>
          </p:cNvSpPr>
          <p:nvPr/>
        </p:nvSpPr>
        <p:spPr bwMode="auto">
          <a:xfrm>
            <a:off x="425271" y="1548086"/>
            <a:ext cx="6415267" cy="806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AutoNum type="arabicPlain" startAt="25"/>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n°25 Autorisation a donner à M. PETIT et Mme MENDES d’installer une prise de recharge électrique sur leur place de stationnement n° 5055</a:t>
            </a:r>
          </a:p>
          <a:p>
            <a:pPr algn="just" eaLnBrk="1" hangingPunct="1">
              <a:spcBef>
                <a:spcPct val="0"/>
              </a:spcBef>
              <a:buAutoNum type="arabicPlain" startAt="25"/>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n°26 Approbation des comptes et de leur répartition pour l’exercice clos du 1/10/2017 au 30/09/2018</a:t>
            </a:r>
          </a:p>
          <a:p>
            <a:pPr algn="just" eaLnBrk="1" hangingPunct="1">
              <a:spcBef>
                <a:spcPct val="0"/>
              </a:spcBef>
              <a:buAutoNum type="arabicPlain" startAt="25"/>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n°27 Désignation du cabinet ACTION AGIRT en qualité de Syndic 6 Vote du budget prévisionnel pour l’exercice du 01/10/2017 au 30/09/2018</a:t>
            </a:r>
          </a:p>
          <a:p>
            <a:pPr algn="just" eaLnBrk="1" hangingPunct="1">
              <a:spcBef>
                <a:spcPct val="0"/>
              </a:spcBef>
              <a:buAutoNum type="arabicPlain" startAt="25"/>
              <a:tabLst>
                <a:tab pos="357188" algn="l"/>
              </a:tabLst>
            </a:pPr>
            <a:r>
              <a:rPr lang="fr-FR" altLang="fr-FR" sz="1400" dirty="0">
                <a:latin typeface="Arial" panose="020B0604020202020204" pitchFamily="34" charset="0"/>
                <a:ea typeface="Batang" pitchFamily="18" charset="-127"/>
                <a:cs typeface="Arial" panose="020B0604020202020204" pitchFamily="34" charset="0"/>
              </a:rPr>
              <a:t>Résolution </a:t>
            </a:r>
            <a:r>
              <a:rPr lang="fr-FR" altLang="fr-FR" sz="1400" dirty="0" smtClean="0">
                <a:latin typeface="Arial" panose="020B0604020202020204" pitchFamily="34" charset="0"/>
                <a:ea typeface="Batang" pitchFamily="18" charset="-127"/>
                <a:cs typeface="Arial" panose="020B0604020202020204" pitchFamily="34" charset="0"/>
              </a:rPr>
              <a:t>n°28 Ajustement du budget de l’exercice du 01/10/2018 au 30/09/2019</a:t>
            </a:r>
          </a:p>
          <a:p>
            <a:pPr algn="just" eaLnBrk="1" hangingPunct="1">
              <a:spcBef>
                <a:spcPct val="0"/>
              </a:spcBef>
              <a:buAutoNum type="arabicPlain" startAt="25"/>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n°29 Approbation du budget prévisionnel de l’exercice de 01/10/2019 au 30/09/2020</a:t>
            </a:r>
          </a:p>
          <a:p>
            <a:pPr algn="just" eaLnBrk="1" hangingPunct="1">
              <a:spcBef>
                <a:spcPct val="0"/>
              </a:spcBef>
              <a:buAutoNum type="arabicPlain" startAt="25"/>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n°30 Seuil au delà duquel la consultation du Conseil Syndical est obligatoire</a:t>
            </a:r>
          </a:p>
          <a:p>
            <a:pPr algn="just" eaLnBrk="1" hangingPunct="1">
              <a:spcBef>
                <a:spcPct val="0"/>
              </a:spcBef>
              <a:buAutoNum type="arabicPlain" startAt="25"/>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n°31 Montant maximum des marchés et contrats accordés au Conseil Syndical pour la réalisation de travaux sans convocation d’assemblée générale extraordinaire</a:t>
            </a:r>
          </a:p>
          <a:p>
            <a:pPr algn="just" eaLnBrk="1" hangingPunct="1">
              <a:spcBef>
                <a:spcPct val="0"/>
              </a:spcBef>
              <a:buAutoNum type="arabicPlain" startAt="25"/>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n°32 Seuil au-delà duquel une mise en concurrence est obligation</a:t>
            </a:r>
          </a:p>
          <a:p>
            <a:pPr algn="just" eaLnBrk="1" hangingPunct="1">
              <a:spcBef>
                <a:spcPct val="0"/>
              </a:spcBef>
              <a:buAutoNum type="arabicPlain" startAt="25"/>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n°33 Renégociation des conditions du contrat d’assurance de l’immeuble par mise en concurrence</a:t>
            </a:r>
          </a:p>
          <a:p>
            <a:pPr marL="0" indent="0" algn="just" eaLnBrk="1" hangingPunct="1">
              <a:spcBef>
                <a:spcPct val="0"/>
              </a:spcBef>
              <a:buNone/>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34-1	 Résolution n°34-1 Autorisation a donner au lot G 4005 pour le retrait 	d’arbustes dans son jardin à jouissance exclusive</a:t>
            </a:r>
          </a:p>
          <a:p>
            <a:pPr marL="0" indent="0" algn="just" eaLnBrk="1" hangingPunct="1">
              <a:spcBef>
                <a:spcPct val="0"/>
              </a:spcBef>
              <a:buNone/>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34-2 Résolution n°34-2 Autorisation a donner au lot G 4005 portant sur 	l’agrandissement de la terrasse</a:t>
            </a:r>
          </a:p>
          <a:p>
            <a:pPr algn="just" eaLnBrk="1" hangingPunct="1">
              <a:spcBef>
                <a:spcPct val="0"/>
              </a:spcBef>
              <a:buAutoNum type="arabicPlain" startAt="35"/>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n°35 Autorisation de pose d’une rangée de dalle KAUFMAN &amp; BROAD pour les appartements du rez-de-chaussée</a:t>
            </a:r>
          </a:p>
          <a:p>
            <a:pPr algn="just" eaLnBrk="1" hangingPunct="1">
              <a:spcBef>
                <a:spcPct val="0"/>
              </a:spcBef>
              <a:buFontTx/>
              <a:buAutoNum type="arabicPlain" startAt="35"/>
              <a:tabLst>
                <a:tab pos="357188" algn="l"/>
              </a:tabLst>
            </a:pPr>
            <a:r>
              <a:rPr lang="fr-FR" altLang="fr-FR" sz="1400" dirty="0">
                <a:latin typeface="Arial" panose="020B0604020202020204" pitchFamily="34" charset="0"/>
                <a:ea typeface="Batang" pitchFamily="18" charset="-127"/>
                <a:cs typeface="Arial" panose="020B0604020202020204" pitchFamily="34" charset="0"/>
              </a:rPr>
              <a:t>Résolution n°36 Demande d’installation d’une climatisation classique 2 modules intérieur-extérieur aérocondenseur pour le lot G </a:t>
            </a:r>
            <a:r>
              <a:rPr lang="fr-FR" altLang="fr-FR" sz="1400" dirty="0" smtClean="0">
                <a:latin typeface="Arial" panose="020B0604020202020204" pitchFamily="34" charset="0"/>
                <a:ea typeface="Batang" pitchFamily="18" charset="-127"/>
                <a:cs typeface="Arial" panose="020B0604020202020204" pitchFamily="34" charset="0"/>
              </a:rPr>
              <a:t>3304</a:t>
            </a:r>
            <a:endParaRPr lang="fr-FR" altLang="fr-FR" sz="1400" dirty="0">
              <a:latin typeface="Arial" panose="020B0604020202020204" pitchFamily="34" charset="0"/>
              <a:ea typeface="Batang" pitchFamily="18" charset="-127"/>
              <a:cs typeface="Arial" panose="020B0604020202020204" pitchFamily="34" charset="0"/>
            </a:endParaRPr>
          </a:p>
          <a:p>
            <a:pPr algn="just" eaLnBrk="1" hangingPunct="1">
              <a:spcBef>
                <a:spcPct val="0"/>
              </a:spcBef>
              <a:buAutoNum type="arabicPlain" startAt="35"/>
              <a:tabLst>
                <a:tab pos="357188" algn="l"/>
              </a:tabLst>
            </a:pPr>
            <a:r>
              <a:rPr lang="fr-FR" altLang="fr-FR" sz="1400" dirty="0">
                <a:latin typeface="Arial" panose="020B0604020202020204" pitchFamily="34" charset="0"/>
                <a:ea typeface="Batang" pitchFamily="18" charset="-127"/>
                <a:cs typeface="Arial" panose="020B0604020202020204" pitchFamily="34" charset="0"/>
              </a:rPr>
              <a:t>Résolution n°37 Demande d’autorisation </a:t>
            </a:r>
            <a:r>
              <a:rPr lang="fr-FR" altLang="fr-FR" sz="1400" dirty="0" smtClean="0">
                <a:latin typeface="Arial" panose="020B0604020202020204" pitchFamily="34" charset="0"/>
                <a:ea typeface="Batang" pitchFamily="18" charset="-127"/>
                <a:cs typeface="Arial" panose="020B0604020202020204" pitchFamily="34" charset="0"/>
              </a:rPr>
              <a:t>d’une climatisation monobloc intérieur pour le lot G 3304</a:t>
            </a:r>
          </a:p>
          <a:p>
            <a:pPr algn="just" eaLnBrk="1" hangingPunct="1">
              <a:spcBef>
                <a:spcPct val="0"/>
              </a:spcBef>
              <a:buAutoNum type="arabicPlain" startAt="35"/>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n°38 </a:t>
            </a:r>
            <a:r>
              <a:rPr lang="fr-FR" sz="1400" dirty="0" smtClean="0"/>
              <a:t>Modification de la résolution : Approbation de la date de taille des haies votée lors de de la dernière AGO</a:t>
            </a:r>
          </a:p>
          <a:p>
            <a:pPr algn="just" eaLnBrk="1" hangingPunct="1">
              <a:spcBef>
                <a:spcPct val="0"/>
              </a:spcBef>
              <a:buAutoNum type="arabicPlain" startAt="35"/>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n°39 Condition d’utilisation de l’espace commun réservé au stationnement des véhicules 2 roues motorisés</a:t>
            </a:r>
          </a:p>
          <a:p>
            <a:pPr algn="just" eaLnBrk="1" hangingPunct="1">
              <a:spcBef>
                <a:spcPct val="0"/>
              </a:spcBef>
              <a:buAutoNum type="arabicPlain" startAt="35"/>
              <a:tabLst>
                <a:tab pos="357188" algn="l"/>
              </a:tabLst>
            </a:pPr>
            <a:r>
              <a:rPr lang="fr-FR" altLang="fr-FR" sz="1400" dirty="0" smtClean="0">
                <a:latin typeface="Arial" panose="020B0604020202020204" pitchFamily="34" charset="0"/>
                <a:ea typeface="Batang" pitchFamily="18" charset="-127"/>
                <a:cs typeface="Arial" panose="020B0604020202020204" pitchFamily="34" charset="0"/>
              </a:rPr>
              <a:t>Résolution n°40 Modification d’usage du local vélos au 2</a:t>
            </a:r>
            <a:r>
              <a:rPr lang="fr-FR" altLang="fr-FR" sz="1400" baseline="30000" dirty="0" smtClean="0">
                <a:latin typeface="Arial" panose="020B0604020202020204" pitchFamily="34" charset="0"/>
                <a:ea typeface="Batang" pitchFamily="18" charset="-127"/>
                <a:cs typeface="Arial" panose="020B0604020202020204" pitchFamily="34" charset="0"/>
              </a:rPr>
              <a:t>ème</a:t>
            </a:r>
            <a:r>
              <a:rPr lang="fr-FR" altLang="fr-FR" sz="1400" dirty="0" smtClean="0">
                <a:latin typeface="Arial" panose="020B0604020202020204" pitchFamily="34" charset="0"/>
                <a:ea typeface="Batang" pitchFamily="18" charset="-127"/>
                <a:cs typeface="Arial" panose="020B0604020202020204" pitchFamily="34" charset="0"/>
              </a:rPr>
              <a:t>  sous sol du bâtiment G2</a:t>
            </a:r>
            <a:endParaRPr lang="fr-FR" altLang="fr-FR" sz="1400" dirty="0">
              <a:latin typeface="Arial" panose="020B0604020202020204" pitchFamily="34" charset="0"/>
              <a:ea typeface="Batang" pitchFamily="18" charset="-127"/>
              <a:cs typeface="Arial" panose="020B0604020202020204" pitchFamily="34" charset="0"/>
            </a:endParaRPr>
          </a:p>
        </p:txBody>
      </p:sp>
    </p:spTree>
    <p:extLst>
      <p:ext uri="{BB962C8B-B14F-4D97-AF65-F5344CB8AC3E}">
        <p14:creationId xmlns:p14="http://schemas.microsoft.com/office/powerpoint/2010/main" val="1902606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5"/>
          <p:cNvSpPr txBox="1">
            <a:spLocks noChangeArrowheads="1"/>
          </p:cNvSpPr>
          <p:nvPr/>
        </p:nvSpPr>
        <p:spPr bwMode="auto">
          <a:xfrm>
            <a:off x="1037655" y="323950"/>
            <a:ext cx="5227091" cy="523220"/>
          </a:xfrm>
          <a:prstGeom prst="rect">
            <a:avLst/>
          </a:prstGeom>
          <a:solidFill>
            <a:schemeClr val="bg2">
              <a:lumMod val="20000"/>
              <a:lumOff val="80000"/>
            </a:schemeClr>
          </a:solidFill>
          <a:ln w="9525">
            <a:solidFill>
              <a:srgbClr val="FFC000"/>
            </a:solidFill>
            <a:miter lim="800000"/>
            <a:headEnd/>
            <a:tailEnd/>
          </a:ln>
          <a:effectLst>
            <a:innerShdw blurRad="63500" dist="50800" dir="13500000">
              <a:prstClr val="black">
                <a:alpha val="50000"/>
              </a:prstClr>
            </a:innerShdw>
          </a:effectLs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dirty="0">
                <a:solidFill>
                  <a:srgbClr val="000000"/>
                </a:solidFill>
              </a:rPr>
              <a:t>Transcription intégrale des modalités indiquées dans les décisions prises concernant </a:t>
            </a:r>
            <a:r>
              <a:rPr lang="fr-FR" altLang="fr-FR" sz="1400" dirty="0" smtClean="0">
                <a:solidFill>
                  <a:srgbClr val="000000"/>
                </a:solidFill>
              </a:rPr>
              <a:t>: l’AG du 10 novembre 2018</a:t>
            </a:r>
            <a:endParaRPr lang="fr-FR" altLang="fr-FR" sz="1400" dirty="0">
              <a:solidFill>
                <a:srgbClr val="000000"/>
              </a:solidFill>
            </a:endParaRPr>
          </a:p>
        </p:txBody>
      </p:sp>
      <p:sp>
        <p:nvSpPr>
          <p:cNvPr id="5" name="Rectangle 4"/>
          <p:cNvSpPr/>
          <p:nvPr/>
        </p:nvSpPr>
        <p:spPr>
          <a:xfrm>
            <a:off x="432098" y="1260054"/>
            <a:ext cx="6264695" cy="8494633"/>
          </a:xfrm>
          <a:prstGeom prst="rect">
            <a:avLst/>
          </a:prstGeom>
        </p:spPr>
        <p:txBody>
          <a:bodyPr wrap="square">
            <a:spAutoFit/>
          </a:bodyPr>
          <a:lstStyle/>
          <a:p>
            <a:pPr marL="342900" indent="-342900" algn="just">
              <a:buAutoNum type="arabicPlain" startAt="41"/>
              <a:tabLst>
                <a:tab pos="357188" algn="l"/>
              </a:tabLst>
            </a:pPr>
            <a:r>
              <a:rPr lang="fr-FR" altLang="fr-FR" dirty="0" smtClean="0">
                <a:latin typeface="Arial" panose="020B0604020202020204" pitchFamily="34" charset="0"/>
                <a:ea typeface="Batang" pitchFamily="18" charset="-127"/>
                <a:cs typeface="Arial" panose="020B0604020202020204" pitchFamily="34" charset="0"/>
              </a:rPr>
              <a:t>Résolution n°41 Modification de la résolution n°36 de l’Assemblée Générale ordinaire (AGO) du 15/12/2017 : Extension des zones pouvant faire l’objet d’une vidéo surveillance</a:t>
            </a:r>
          </a:p>
          <a:p>
            <a:pPr algn="just">
              <a:tabLst>
                <a:tab pos="357188" algn="l"/>
              </a:tabLst>
            </a:pPr>
            <a:r>
              <a:rPr lang="fr-FR" altLang="fr-FR" dirty="0" smtClean="0">
                <a:latin typeface="Arial" panose="020B0604020202020204" pitchFamily="34" charset="0"/>
                <a:ea typeface="Batang" pitchFamily="18" charset="-127"/>
                <a:cs typeface="Arial" panose="020B0604020202020204" pitchFamily="34" charset="0"/>
              </a:rPr>
              <a:t>41-1 Résolution n°41-1 </a:t>
            </a:r>
            <a:r>
              <a:rPr lang="fr-FR" altLang="fr-FR" dirty="0">
                <a:latin typeface="Arial" panose="020B0604020202020204" pitchFamily="34" charset="0"/>
                <a:ea typeface="Batang" pitchFamily="18" charset="-127"/>
                <a:cs typeface="Arial" panose="020B0604020202020204" pitchFamily="34" charset="0"/>
              </a:rPr>
              <a:t>Modification de la résolution n°36 de l’Assemblée </a:t>
            </a:r>
            <a:r>
              <a:rPr lang="fr-FR" altLang="fr-FR" dirty="0" smtClean="0">
                <a:latin typeface="Arial" panose="020B0604020202020204" pitchFamily="34" charset="0"/>
                <a:ea typeface="Batang" pitchFamily="18" charset="-127"/>
                <a:cs typeface="Arial" panose="020B0604020202020204" pitchFamily="34" charset="0"/>
              </a:rPr>
              <a:t>	Générale </a:t>
            </a:r>
            <a:r>
              <a:rPr lang="fr-FR" altLang="fr-FR" dirty="0">
                <a:latin typeface="Arial" panose="020B0604020202020204" pitchFamily="34" charset="0"/>
                <a:ea typeface="Batang" pitchFamily="18" charset="-127"/>
                <a:cs typeface="Arial" panose="020B0604020202020204" pitchFamily="34" charset="0"/>
              </a:rPr>
              <a:t>ordinaire (AGO) du 15/12/2017 : Extension des zones pouvant </a:t>
            </a:r>
            <a:r>
              <a:rPr lang="fr-FR" altLang="fr-FR" dirty="0" smtClean="0">
                <a:latin typeface="Arial" panose="020B0604020202020204" pitchFamily="34" charset="0"/>
                <a:ea typeface="Batang" pitchFamily="18" charset="-127"/>
                <a:cs typeface="Arial" panose="020B0604020202020204" pitchFamily="34" charset="0"/>
              </a:rPr>
              <a:t>	faire </a:t>
            </a:r>
            <a:r>
              <a:rPr lang="fr-FR" altLang="fr-FR" dirty="0">
                <a:latin typeface="Arial" panose="020B0604020202020204" pitchFamily="34" charset="0"/>
                <a:ea typeface="Batang" pitchFamily="18" charset="-127"/>
                <a:cs typeface="Arial" panose="020B0604020202020204" pitchFamily="34" charset="0"/>
              </a:rPr>
              <a:t>l’objet d’une vidéo </a:t>
            </a:r>
            <a:r>
              <a:rPr lang="fr-FR" altLang="fr-FR" dirty="0" smtClean="0">
                <a:latin typeface="Arial" panose="020B0604020202020204" pitchFamily="34" charset="0"/>
                <a:ea typeface="Batang" pitchFamily="18" charset="-127"/>
                <a:cs typeface="Arial" panose="020B0604020202020204" pitchFamily="34" charset="0"/>
              </a:rPr>
              <a:t>surveillance G1</a:t>
            </a:r>
          </a:p>
          <a:p>
            <a:pPr algn="just">
              <a:tabLst>
                <a:tab pos="357188" algn="l"/>
              </a:tabLst>
            </a:pPr>
            <a:r>
              <a:rPr lang="fr-FR" dirty="0" smtClean="0">
                <a:latin typeface="Arial" panose="020B0604020202020204" pitchFamily="34" charset="0"/>
                <a:ea typeface="Batang" pitchFamily="18" charset="-127"/>
                <a:cs typeface="Arial" panose="020B0604020202020204" pitchFamily="34" charset="0"/>
              </a:rPr>
              <a:t>41-2 Résolution n°41-2 </a:t>
            </a:r>
            <a:r>
              <a:rPr lang="fr-FR" altLang="fr-FR" dirty="0">
                <a:latin typeface="Arial" panose="020B0604020202020204" pitchFamily="34" charset="0"/>
                <a:ea typeface="Batang" pitchFamily="18" charset="-127"/>
                <a:cs typeface="Arial" panose="020B0604020202020204" pitchFamily="34" charset="0"/>
              </a:rPr>
              <a:t>Modification de la résolution n°36 de l’Assemblée </a:t>
            </a:r>
            <a:r>
              <a:rPr lang="fr-FR" altLang="fr-FR" dirty="0" smtClean="0">
                <a:latin typeface="Arial" panose="020B0604020202020204" pitchFamily="34" charset="0"/>
                <a:ea typeface="Batang" pitchFamily="18" charset="-127"/>
                <a:cs typeface="Arial" panose="020B0604020202020204" pitchFamily="34" charset="0"/>
              </a:rPr>
              <a:t>	Générale </a:t>
            </a:r>
            <a:r>
              <a:rPr lang="fr-FR" altLang="fr-FR" dirty="0">
                <a:latin typeface="Arial" panose="020B0604020202020204" pitchFamily="34" charset="0"/>
                <a:ea typeface="Batang" pitchFamily="18" charset="-127"/>
                <a:cs typeface="Arial" panose="020B0604020202020204" pitchFamily="34" charset="0"/>
              </a:rPr>
              <a:t>ordinaire (AGO) du 15/12/2017 : Extension des zones pouvant </a:t>
            </a:r>
            <a:r>
              <a:rPr lang="fr-FR" altLang="fr-FR" dirty="0" smtClean="0">
                <a:latin typeface="Arial" panose="020B0604020202020204" pitchFamily="34" charset="0"/>
                <a:ea typeface="Batang" pitchFamily="18" charset="-127"/>
                <a:cs typeface="Arial" panose="020B0604020202020204" pitchFamily="34" charset="0"/>
              </a:rPr>
              <a:t>	faire </a:t>
            </a:r>
            <a:r>
              <a:rPr lang="fr-FR" altLang="fr-FR" dirty="0">
                <a:latin typeface="Arial" panose="020B0604020202020204" pitchFamily="34" charset="0"/>
                <a:ea typeface="Batang" pitchFamily="18" charset="-127"/>
                <a:cs typeface="Arial" panose="020B0604020202020204" pitchFamily="34" charset="0"/>
              </a:rPr>
              <a:t>l’objet d’une vidéo </a:t>
            </a:r>
            <a:r>
              <a:rPr lang="fr-FR" altLang="fr-FR" dirty="0" smtClean="0">
                <a:latin typeface="Arial" panose="020B0604020202020204" pitchFamily="34" charset="0"/>
                <a:ea typeface="Batang" pitchFamily="18" charset="-127"/>
                <a:cs typeface="Arial" panose="020B0604020202020204" pitchFamily="34" charset="0"/>
              </a:rPr>
              <a:t>surveillance G3</a:t>
            </a:r>
          </a:p>
          <a:p>
            <a:pPr algn="just">
              <a:tabLst>
                <a:tab pos="357188" algn="l"/>
              </a:tabLst>
            </a:pPr>
            <a:r>
              <a:rPr lang="fr-FR" dirty="0" smtClean="0">
                <a:latin typeface="Arial" panose="020B0604020202020204" pitchFamily="34" charset="0"/>
                <a:ea typeface="Batang" pitchFamily="18" charset="-127"/>
                <a:cs typeface="Arial" panose="020B0604020202020204" pitchFamily="34" charset="0"/>
              </a:rPr>
              <a:t>41-3 Résolution n°41-3 </a:t>
            </a:r>
            <a:r>
              <a:rPr lang="fr-FR" altLang="fr-FR" dirty="0">
                <a:latin typeface="Arial" panose="020B0604020202020204" pitchFamily="34" charset="0"/>
                <a:ea typeface="Batang" pitchFamily="18" charset="-127"/>
                <a:cs typeface="Arial" panose="020B0604020202020204" pitchFamily="34" charset="0"/>
              </a:rPr>
              <a:t>Modification de la résolution n°36 de l’Assemblée </a:t>
            </a:r>
            <a:r>
              <a:rPr lang="fr-FR" altLang="fr-FR" dirty="0" smtClean="0">
                <a:latin typeface="Arial" panose="020B0604020202020204" pitchFamily="34" charset="0"/>
                <a:ea typeface="Batang" pitchFamily="18" charset="-127"/>
                <a:cs typeface="Arial" panose="020B0604020202020204" pitchFamily="34" charset="0"/>
              </a:rPr>
              <a:t>	Générale </a:t>
            </a:r>
            <a:r>
              <a:rPr lang="fr-FR" altLang="fr-FR" dirty="0">
                <a:latin typeface="Arial" panose="020B0604020202020204" pitchFamily="34" charset="0"/>
                <a:ea typeface="Batang" pitchFamily="18" charset="-127"/>
                <a:cs typeface="Arial" panose="020B0604020202020204" pitchFamily="34" charset="0"/>
              </a:rPr>
              <a:t>ordinaire (AGO) du 15/12/2017 : Extension des zones pouvant </a:t>
            </a:r>
            <a:r>
              <a:rPr lang="fr-FR" altLang="fr-FR" dirty="0" smtClean="0">
                <a:latin typeface="Arial" panose="020B0604020202020204" pitchFamily="34" charset="0"/>
                <a:ea typeface="Batang" pitchFamily="18" charset="-127"/>
                <a:cs typeface="Arial" panose="020B0604020202020204" pitchFamily="34" charset="0"/>
              </a:rPr>
              <a:t>	faire </a:t>
            </a:r>
            <a:r>
              <a:rPr lang="fr-FR" altLang="fr-FR" dirty="0">
                <a:latin typeface="Arial" panose="020B0604020202020204" pitchFamily="34" charset="0"/>
                <a:ea typeface="Batang" pitchFamily="18" charset="-127"/>
                <a:cs typeface="Arial" panose="020B0604020202020204" pitchFamily="34" charset="0"/>
              </a:rPr>
              <a:t>l’objet d’une vidéo </a:t>
            </a:r>
            <a:r>
              <a:rPr lang="fr-FR" altLang="fr-FR" dirty="0" smtClean="0">
                <a:latin typeface="Arial" panose="020B0604020202020204" pitchFamily="34" charset="0"/>
                <a:ea typeface="Batang" pitchFamily="18" charset="-127"/>
                <a:cs typeface="Arial" panose="020B0604020202020204" pitchFamily="34" charset="0"/>
              </a:rPr>
              <a:t>surveillance G4</a:t>
            </a:r>
          </a:p>
          <a:p>
            <a:pPr algn="just">
              <a:tabLst>
                <a:tab pos="357188" algn="l"/>
              </a:tabLst>
            </a:pPr>
            <a:r>
              <a:rPr lang="fr-FR" dirty="0" smtClean="0">
                <a:latin typeface="Arial" panose="020B0604020202020204" pitchFamily="34" charset="0"/>
                <a:ea typeface="Batang" pitchFamily="18" charset="-127"/>
                <a:cs typeface="Arial" panose="020B0604020202020204" pitchFamily="34" charset="0"/>
              </a:rPr>
              <a:t>41-4 Résolution n°41-4 </a:t>
            </a:r>
            <a:r>
              <a:rPr lang="fr-FR" altLang="fr-FR" dirty="0">
                <a:latin typeface="Arial" panose="020B0604020202020204" pitchFamily="34" charset="0"/>
                <a:ea typeface="Batang" pitchFamily="18" charset="-127"/>
                <a:cs typeface="Arial" panose="020B0604020202020204" pitchFamily="34" charset="0"/>
              </a:rPr>
              <a:t>Modification de la résolution n°36 de l’Assemblée </a:t>
            </a:r>
            <a:r>
              <a:rPr lang="fr-FR" altLang="fr-FR" dirty="0" smtClean="0">
                <a:latin typeface="Arial" panose="020B0604020202020204" pitchFamily="34" charset="0"/>
                <a:ea typeface="Batang" pitchFamily="18" charset="-127"/>
                <a:cs typeface="Arial" panose="020B0604020202020204" pitchFamily="34" charset="0"/>
              </a:rPr>
              <a:t>	Générale </a:t>
            </a:r>
            <a:r>
              <a:rPr lang="fr-FR" altLang="fr-FR" dirty="0">
                <a:latin typeface="Arial" panose="020B0604020202020204" pitchFamily="34" charset="0"/>
                <a:ea typeface="Batang" pitchFamily="18" charset="-127"/>
                <a:cs typeface="Arial" panose="020B0604020202020204" pitchFamily="34" charset="0"/>
              </a:rPr>
              <a:t>ordinaire (AGO) du 15/12/2017 : Extension des zones pouvant </a:t>
            </a:r>
            <a:r>
              <a:rPr lang="fr-FR" altLang="fr-FR" dirty="0" smtClean="0">
                <a:latin typeface="Arial" panose="020B0604020202020204" pitchFamily="34" charset="0"/>
                <a:ea typeface="Batang" pitchFamily="18" charset="-127"/>
                <a:cs typeface="Arial" panose="020B0604020202020204" pitchFamily="34" charset="0"/>
              </a:rPr>
              <a:t>	faire </a:t>
            </a:r>
            <a:r>
              <a:rPr lang="fr-FR" altLang="fr-FR" dirty="0">
                <a:latin typeface="Arial" panose="020B0604020202020204" pitchFamily="34" charset="0"/>
                <a:ea typeface="Batang" pitchFamily="18" charset="-127"/>
                <a:cs typeface="Arial" panose="020B0604020202020204" pitchFamily="34" charset="0"/>
              </a:rPr>
              <a:t>l’objet d’une vidéo </a:t>
            </a:r>
            <a:r>
              <a:rPr lang="fr-FR" altLang="fr-FR" dirty="0" smtClean="0">
                <a:latin typeface="Arial" panose="020B0604020202020204" pitchFamily="34" charset="0"/>
                <a:ea typeface="Batang" pitchFamily="18" charset="-127"/>
                <a:cs typeface="Arial" panose="020B0604020202020204" pitchFamily="34" charset="0"/>
              </a:rPr>
              <a:t>surveillance E (parking)</a:t>
            </a:r>
          </a:p>
          <a:p>
            <a:pPr marL="342900" indent="-342900" algn="just">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n°42 Autorisation a donner au lot G 2003 de pose d’un grillage</a:t>
            </a:r>
          </a:p>
          <a:p>
            <a:pPr marL="342900" indent="-342900" algn="just">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n°43 </a:t>
            </a:r>
            <a:r>
              <a:rPr lang="fr-FR" dirty="0">
                <a:latin typeface="Arial" panose="020B0604020202020204" pitchFamily="34" charset="0"/>
                <a:ea typeface="Batang" pitchFamily="18" charset="-127"/>
                <a:cs typeface="Arial" panose="020B0604020202020204" pitchFamily="34" charset="0"/>
              </a:rPr>
              <a:t>Autorisation a donner au lot G 2003 </a:t>
            </a:r>
            <a:r>
              <a:rPr lang="fr-FR" dirty="0" smtClean="0">
                <a:latin typeface="Arial" panose="020B0604020202020204" pitchFamily="34" charset="0"/>
                <a:ea typeface="Batang" pitchFamily="18" charset="-127"/>
                <a:cs typeface="Arial" panose="020B0604020202020204" pitchFamily="34" charset="0"/>
              </a:rPr>
              <a:t>pour la plantation d’un lilas</a:t>
            </a:r>
          </a:p>
          <a:p>
            <a:pPr marL="342900" indent="-342900" algn="just">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n°44 Remplacement des arbustes a chenilles « Chinoise » dans les jardins communs</a:t>
            </a:r>
          </a:p>
          <a:p>
            <a:pPr marL="342900" indent="-342900" algn="just">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n°45 </a:t>
            </a:r>
            <a:r>
              <a:rPr lang="fr-FR" dirty="0">
                <a:latin typeface="Arial" panose="020B0604020202020204" pitchFamily="34" charset="0"/>
                <a:ea typeface="Batang" pitchFamily="18" charset="-127"/>
                <a:cs typeface="Arial" panose="020B0604020202020204" pitchFamily="34" charset="0"/>
              </a:rPr>
              <a:t>Remplacement des arbustes a chenilles « Chinoise » dans les jardins </a:t>
            </a:r>
            <a:r>
              <a:rPr lang="fr-FR" dirty="0" smtClean="0">
                <a:latin typeface="Arial" panose="020B0604020202020204" pitchFamily="34" charset="0"/>
                <a:ea typeface="Batang" pitchFamily="18" charset="-127"/>
                <a:cs typeface="Arial" panose="020B0604020202020204" pitchFamily="34" charset="0"/>
              </a:rPr>
              <a:t>communs a usage exclusif</a:t>
            </a:r>
          </a:p>
          <a:p>
            <a:pPr marL="342900" indent="-342900" algn="just">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n°46 Finalisation des travaux de sécurisation du parking</a:t>
            </a:r>
          </a:p>
          <a:p>
            <a:pPr marL="342900" indent="-342900" algn="just">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n°47 Autorisation d’Ester en justice à l’encontre du Syndic FONCIA pour faute ayant entrainée l’annulation judiciaire de l’Assemblée Générale du 16/01/2017 en son entier en date du 29/09/2018 : (annexe : Extrait des minutes du Tribunal de Grande Instance de Versailles)</a:t>
            </a:r>
          </a:p>
          <a:p>
            <a:pPr marL="342900" indent="-342900" algn="just">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n°48 Autorisation de pose d’une terrasse en bois dans les jardins a usage privatif</a:t>
            </a:r>
          </a:p>
          <a:p>
            <a:pPr marL="342900" indent="-342900" algn="just">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n°49 Autorisation de déléguer la gestion de la vidéo surveillance a une société externe</a:t>
            </a:r>
          </a:p>
          <a:p>
            <a:pPr marL="342900" indent="-342900" algn="just">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n°50 Compte rendus des réunions du Conseil Syndical</a:t>
            </a:r>
          </a:p>
          <a:p>
            <a:pPr marL="342900" indent="-342900" algn="just">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n°51 Documents concernant la copropriété</a:t>
            </a:r>
          </a:p>
          <a:p>
            <a:pPr marL="342900" indent="-342900" algn="just">
              <a:buFontTx/>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n°52 Autorisation de faire poser un brise vue anti UV sur les pergolas</a:t>
            </a:r>
          </a:p>
          <a:p>
            <a:pPr marL="342900" indent="-342900" algn="just">
              <a:buFontTx/>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n°53 Autorisation de faire poser un brise vue </a:t>
            </a:r>
            <a:r>
              <a:rPr lang="fr-FR" dirty="0">
                <a:latin typeface="Arial" panose="020B0604020202020204" pitchFamily="34" charset="0"/>
                <a:ea typeface="Batang" pitchFamily="18" charset="-127"/>
                <a:cs typeface="Arial" panose="020B0604020202020204" pitchFamily="34" charset="0"/>
              </a:rPr>
              <a:t>entre les </a:t>
            </a:r>
            <a:r>
              <a:rPr lang="fr-FR" dirty="0" smtClean="0">
                <a:latin typeface="Arial" panose="020B0604020202020204" pitchFamily="34" charset="0"/>
                <a:ea typeface="Batang" pitchFamily="18" charset="-127"/>
                <a:cs typeface="Arial" panose="020B0604020202020204" pitchFamily="34" charset="0"/>
              </a:rPr>
              <a:t>jardins</a:t>
            </a:r>
          </a:p>
          <a:p>
            <a:pPr marL="342900" indent="-342900" algn="just">
              <a:buFontTx/>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n°54 Hauteur minimum des haies</a:t>
            </a:r>
          </a:p>
          <a:p>
            <a:pPr marL="342900" indent="-342900" algn="just">
              <a:buFontTx/>
              <a:buAutoNum type="arabicPlain" startAt="42"/>
              <a:tabLst>
                <a:tab pos="357188" algn="l"/>
              </a:tabLst>
            </a:pPr>
            <a:r>
              <a:rPr lang="fr-FR" dirty="0" smtClean="0">
                <a:latin typeface="Arial" panose="020B0604020202020204" pitchFamily="34" charset="0"/>
                <a:ea typeface="Batang" pitchFamily="18" charset="-127"/>
                <a:cs typeface="Arial" panose="020B0604020202020204" pitchFamily="34" charset="0"/>
              </a:rPr>
              <a:t>Résolution n°55 Hauteur maximum des haies</a:t>
            </a:r>
            <a:endParaRPr lang="fr-FR" dirty="0"/>
          </a:p>
        </p:txBody>
      </p:sp>
    </p:spTree>
    <p:extLst>
      <p:ext uri="{BB962C8B-B14F-4D97-AF65-F5344CB8AC3E}">
        <p14:creationId xmlns:p14="http://schemas.microsoft.com/office/powerpoint/2010/main" val="2657824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endParaRPr lang="fr-FR" dirty="0" smtClean="0"/>
          </a:p>
          <a:p>
            <a:pPr>
              <a:defRPr/>
            </a:pPr>
            <a:endParaRPr lang="fr-FR" dirty="0"/>
          </a:p>
        </p:txBody>
      </p:sp>
      <p:sp>
        <p:nvSpPr>
          <p:cNvPr id="4" name="ZoneTexte 5"/>
          <p:cNvSpPr txBox="1">
            <a:spLocks noChangeArrowheads="1"/>
          </p:cNvSpPr>
          <p:nvPr/>
        </p:nvSpPr>
        <p:spPr bwMode="auto">
          <a:xfrm>
            <a:off x="1037655" y="611982"/>
            <a:ext cx="5227091" cy="523220"/>
          </a:xfrm>
          <a:prstGeom prst="rect">
            <a:avLst/>
          </a:prstGeom>
          <a:solidFill>
            <a:schemeClr val="bg2">
              <a:lumMod val="20000"/>
              <a:lumOff val="80000"/>
            </a:schemeClr>
          </a:solidFill>
          <a:ln w="9525">
            <a:solidFill>
              <a:srgbClr val="FFC000"/>
            </a:solidFill>
            <a:miter lim="800000"/>
            <a:headEnd/>
            <a:tailEnd/>
          </a:ln>
          <a:effectLst>
            <a:innerShdw blurRad="63500" dist="50800" dir="13500000">
              <a:prstClr val="black">
                <a:alpha val="50000"/>
              </a:prstClr>
            </a:innerShdw>
          </a:effectLs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dirty="0">
                <a:solidFill>
                  <a:srgbClr val="000000"/>
                </a:solidFill>
              </a:rPr>
              <a:t>Transcription intégrale des modalités indiquées dans les décisions prises concernant </a:t>
            </a:r>
            <a:r>
              <a:rPr lang="fr-FR" altLang="fr-FR" sz="1400" dirty="0" smtClean="0">
                <a:solidFill>
                  <a:srgbClr val="000000"/>
                </a:solidFill>
              </a:rPr>
              <a:t>: l’AG du 10 NOVEMBRE 2018</a:t>
            </a:r>
            <a:endParaRPr lang="fr-FR" altLang="fr-FR" sz="1400" dirty="0">
              <a:solidFill>
                <a:srgbClr val="000000"/>
              </a:solidFill>
            </a:endParaRPr>
          </a:p>
        </p:txBody>
      </p:sp>
      <p:sp>
        <p:nvSpPr>
          <p:cNvPr id="5" name="Rectangle 4"/>
          <p:cNvSpPr/>
          <p:nvPr/>
        </p:nvSpPr>
        <p:spPr>
          <a:xfrm>
            <a:off x="360090" y="1476078"/>
            <a:ext cx="6480448" cy="2677656"/>
          </a:xfrm>
          <a:prstGeom prst="rect">
            <a:avLst/>
          </a:prstGeom>
        </p:spPr>
        <p:txBody>
          <a:bodyPr wrap="square">
            <a:spAutoFit/>
          </a:bodyPr>
          <a:lstStyle/>
          <a:p>
            <a:pPr marL="342900" indent="-342900" algn="just">
              <a:buAutoNum type="arabicPlain" startAt="56"/>
              <a:tabLst>
                <a:tab pos="357188" algn="l"/>
              </a:tabLst>
            </a:pPr>
            <a:r>
              <a:rPr lang="fr-FR" altLang="fr-FR" dirty="0" smtClean="0">
                <a:latin typeface="Arial" panose="020B0604020202020204" pitchFamily="34" charset="0"/>
                <a:ea typeface="Batang" pitchFamily="18" charset="-127"/>
                <a:cs typeface="Arial" panose="020B0604020202020204" pitchFamily="34" charset="0"/>
              </a:rPr>
              <a:t>Résolution n°56 Modification des attaches des brises vue sur les balcons et loggias</a:t>
            </a:r>
          </a:p>
          <a:p>
            <a:pPr marL="342900" indent="-342900" algn="just">
              <a:buAutoNum type="arabicPlain" startAt="56"/>
              <a:tabLst>
                <a:tab pos="357188" algn="l"/>
              </a:tabLst>
            </a:pPr>
            <a:r>
              <a:rPr lang="fr-FR" altLang="fr-FR" dirty="0" smtClean="0">
                <a:latin typeface="Arial" panose="020B0604020202020204" pitchFamily="34" charset="0"/>
                <a:ea typeface="Batang" pitchFamily="18" charset="-127"/>
                <a:cs typeface="Arial" panose="020B0604020202020204" pitchFamily="34" charset="0"/>
              </a:rPr>
              <a:t>Résolution n°57 Plaques de boîtes aux lettres</a:t>
            </a:r>
          </a:p>
          <a:p>
            <a:pPr marL="342900" indent="-342900" algn="just">
              <a:buAutoNum type="arabicPlain" startAt="56"/>
              <a:tabLst>
                <a:tab pos="357188" algn="l"/>
              </a:tabLst>
            </a:pPr>
            <a:r>
              <a:rPr lang="fr-FR" altLang="fr-FR" dirty="0" smtClean="0">
                <a:latin typeface="Arial" panose="020B0604020202020204" pitchFamily="34" charset="0"/>
                <a:ea typeface="Batang" pitchFamily="18" charset="-127"/>
                <a:cs typeface="Arial" panose="020B0604020202020204" pitchFamily="34" charset="0"/>
              </a:rPr>
              <a:t>Résolution n°58 Autorisation d’entreposer les vélos sur les balcons, terrasses et dans les jardins</a:t>
            </a:r>
          </a:p>
          <a:p>
            <a:pPr marL="342900" indent="-342900" algn="just">
              <a:buAutoNum type="arabicPlain" startAt="56"/>
              <a:tabLst>
                <a:tab pos="357188" algn="l"/>
              </a:tabLst>
            </a:pPr>
            <a:r>
              <a:rPr lang="fr-FR" altLang="fr-FR" dirty="0" smtClean="0">
                <a:latin typeface="Arial" panose="020B0604020202020204" pitchFamily="34" charset="0"/>
                <a:ea typeface="Batang" pitchFamily="18" charset="-127"/>
                <a:cs typeface="Arial" panose="020B0604020202020204" pitchFamily="34" charset="0"/>
              </a:rPr>
              <a:t>Résolution n°59 Abrogation de la résolution n°17 de la précédente Assemblée Générale (15 décembre 2017)</a:t>
            </a:r>
          </a:p>
          <a:p>
            <a:pPr marL="342900" indent="-342900" algn="just">
              <a:buAutoNum type="arabicPlain" startAt="56"/>
              <a:tabLst>
                <a:tab pos="357188" algn="l"/>
              </a:tabLst>
            </a:pPr>
            <a:r>
              <a:rPr lang="fr-FR" altLang="fr-FR" dirty="0" smtClean="0">
                <a:latin typeface="Arial" panose="020B0604020202020204" pitchFamily="34" charset="0"/>
                <a:ea typeface="Batang" pitchFamily="18" charset="-127"/>
                <a:cs typeface="Arial" panose="020B0604020202020204" pitchFamily="34" charset="0"/>
              </a:rPr>
              <a:t>Résolution n°60 Installation d’une pompe a chaleur réversible</a:t>
            </a:r>
          </a:p>
          <a:p>
            <a:pPr marL="342900" indent="-342900" algn="just">
              <a:buAutoNum type="arabicPlain" startAt="56"/>
              <a:tabLst>
                <a:tab pos="357188" algn="l"/>
              </a:tabLst>
            </a:pPr>
            <a:r>
              <a:rPr lang="fr-FR" altLang="fr-FR" dirty="0" smtClean="0">
                <a:latin typeface="Arial" panose="020B0604020202020204" pitchFamily="34" charset="0"/>
                <a:ea typeface="Batang" pitchFamily="18" charset="-127"/>
                <a:cs typeface="Arial" panose="020B0604020202020204" pitchFamily="34" charset="0"/>
              </a:rPr>
              <a:t>Résolution n°61 Élection du Conseil Syndical</a:t>
            </a:r>
          </a:p>
          <a:p>
            <a:pPr marL="342900" indent="-342900" algn="just">
              <a:buAutoNum type="arabicPlain" startAt="56"/>
              <a:tabLst>
                <a:tab pos="357188" algn="l"/>
              </a:tabLst>
            </a:pPr>
            <a:endParaRPr lang="fr-FR" altLang="fr-FR" dirty="0">
              <a:latin typeface="Arial" panose="020B0604020202020204" pitchFamily="34" charset="0"/>
              <a:ea typeface="Batang" pitchFamily="18" charset="-127"/>
              <a:cs typeface="Arial" panose="020B0604020202020204" pitchFamily="34" charset="0"/>
            </a:endParaRPr>
          </a:p>
          <a:p>
            <a:pPr marL="342900" indent="-342900" algn="just">
              <a:buAutoNum type="arabicPlain" startAt="56"/>
              <a:tabLst>
                <a:tab pos="357188" algn="l"/>
              </a:tabLst>
            </a:pPr>
            <a:endParaRPr lang="fr-FR" altLang="fr-FR" dirty="0" smtClean="0">
              <a:latin typeface="Arial" panose="020B0604020202020204" pitchFamily="34" charset="0"/>
              <a:ea typeface="Batang" pitchFamily="18" charset="-127"/>
              <a:cs typeface="Arial" panose="020B0604020202020204" pitchFamily="34" charset="0"/>
            </a:endParaRPr>
          </a:p>
          <a:p>
            <a:pPr algn="just">
              <a:tabLst>
                <a:tab pos="357188" algn="l"/>
              </a:tabLst>
            </a:pPr>
            <a:endParaRPr lang="fr-FR" dirty="0"/>
          </a:p>
        </p:txBody>
      </p:sp>
    </p:spTree>
    <p:extLst>
      <p:ext uri="{BB962C8B-B14F-4D97-AF65-F5344CB8AC3E}">
        <p14:creationId xmlns:p14="http://schemas.microsoft.com/office/powerpoint/2010/main" val="401095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a:spLocks noChangeArrowheads="1"/>
          </p:cNvSpPr>
          <p:nvPr/>
        </p:nvSpPr>
        <p:spPr bwMode="auto">
          <a:xfrm>
            <a:off x="1728242" y="220878"/>
            <a:ext cx="3734792" cy="584200"/>
          </a:xfrm>
          <a:prstGeom prst="roundRect">
            <a:avLst>
              <a:gd name="adj" fmla="val 16667"/>
            </a:avLst>
          </a:prstGeom>
          <a:solidFill>
            <a:schemeClr val="bg2">
              <a:lumMod val="20000"/>
              <a:lumOff val="80000"/>
            </a:schemeClr>
          </a:solidFill>
          <a:ln w="12700" cmpd="dbl" algn="ctr">
            <a:solidFill>
              <a:srgbClr val="FF9900"/>
            </a:solidFill>
            <a:round/>
            <a:headEnd/>
            <a:tailEnd/>
          </a:ln>
          <a:effectLst>
            <a:innerShdw blurRad="63500" dist="50800" dir="13500000">
              <a:prstClr val="black">
                <a:alpha val="50000"/>
              </a:prstClr>
            </a:innerShdw>
          </a:effectLst>
          <a:extLst/>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400" b="1" dirty="0"/>
              <a:t>DÉCISION D’ASSEMBLÉE GÉNÉRALE DU </a:t>
            </a:r>
            <a:r>
              <a:rPr lang="fr-FR" altLang="fr-FR" sz="1400" b="1" dirty="0" smtClean="0"/>
              <a:t>10 NOVEMBRE 2018</a:t>
            </a:r>
            <a:endParaRPr lang="fr-FR" altLang="fr-FR" sz="1400" b="1" dirty="0"/>
          </a:p>
        </p:txBody>
      </p:sp>
      <p:sp>
        <p:nvSpPr>
          <p:cNvPr id="4" name="Rectangle 3"/>
          <p:cNvSpPr/>
          <p:nvPr/>
        </p:nvSpPr>
        <p:spPr>
          <a:xfrm>
            <a:off x="360090" y="1044030"/>
            <a:ext cx="6480720" cy="8771632"/>
          </a:xfrm>
          <a:prstGeom prst="rect">
            <a:avLst/>
          </a:prstGeom>
        </p:spPr>
        <p:txBody>
          <a:bodyPr wrap="square">
            <a:spAutoFit/>
          </a:bodyPr>
          <a:lstStyle/>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n°4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(2nd) Désignation </a:t>
            </a:r>
            <a:r>
              <a:rPr lang="fr-FR" altLang="fr-FR" sz="1200" b="1" i="1" dirty="0">
                <a:latin typeface="Arial" panose="020B0604020202020204" pitchFamily="34" charset="0"/>
                <a:ea typeface="Batang" panose="02030600000101010101" pitchFamily="18" charset="-127"/>
                <a:cs typeface="Arial" panose="020B0604020202020204" pitchFamily="34" charset="0"/>
              </a:rPr>
              <a:t>du cabinet ACTION AGIR en qualité de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syndic</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avoir pris connaissance des documents joints à la convocation et nécessaires à la validité de la décision et après en avoir délibéré, renouvelle :</a:t>
            </a:r>
          </a:p>
          <a:p>
            <a:pPr algn="just"/>
            <a:r>
              <a:rPr lang="fr-FR" sz="1200" dirty="0">
                <a:latin typeface="Arial" panose="020B0604020202020204" pitchFamily="34" charset="0"/>
                <a:ea typeface="Batang" panose="02030600000101010101" pitchFamily="18" charset="-127"/>
                <a:cs typeface="Arial" panose="020B0604020202020204" pitchFamily="34" charset="0"/>
              </a:rPr>
              <a:t>le mandat de la S.A.R.L. ACTION AGIR Titulaire de la carte professionnelle mention « gestion immobilière » n° CPI 7801 2016 000 008 102 , délivrée la CCI Paris Île-de-France et garantie par la SOCAF – 26 Avenue de Suffren, 75015 Paris, pour 1 année suivant contrat et conditions joints à la convocation en qualité de syndic à compter du 01/10/2016, jusqu'au 30/09/2017, selon les modalités définies dans le contrat de mandat joint à la convocation.</a:t>
            </a:r>
          </a:p>
          <a:p>
            <a:pPr algn="just"/>
            <a:r>
              <a:rPr lang="fr-FR" sz="1200" dirty="0">
                <a:latin typeface="Arial" panose="020B0604020202020204" pitchFamily="34" charset="0"/>
                <a:ea typeface="Batang" panose="02030600000101010101" pitchFamily="18" charset="-127"/>
                <a:cs typeface="Arial" panose="020B0604020202020204" pitchFamily="34" charset="0"/>
              </a:rPr>
              <a:t>Conformément à la proposition jointe, les honoraires sont fixés à 17 500,00 € hors taxes, soit 21 000,00 € TTC. A l'issue de celle-ci, les honoraires dus jusqu'au terme du mandat seront calculés au prorata de la période.</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désigne Monsieur VANVLAENDEREN RODOLPHE, en sa qualité de président de séance, pour signer le contrat de mandat de syndic adopté au cours de la présente réunion.</a:t>
            </a:r>
          </a:p>
          <a:p>
            <a:pPr algn="just"/>
            <a:r>
              <a:rPr lang="fr-FR" sz="1200" dirty="0">
                <a:latin typeface="Arial" panose="020B0604020202020204" pitchFamily="34" charset="0"/>
                <a:ea typeface="Batang" panose="02030600000101010101" pitchFamily="18" charset="-127"/>
                <a:cs typeface="Arial" panose="020B0604020202020204" pitchFamily="34" charset="0"/>
              </a:rPr>
              <a:t>Cette date ultime pourra être déplacée de deux mois si la convocation était impossible pour cause de force majeure (par exemple : grève de la distribution du courrier) ou si lors de la première assemblée générale réunie à cet effet, la décision n’est pas prise et si compte tenu des délais, une seconde assemblée générale devait se tenir après cette date.</a:t>
            </a:r>
          </a:p>
          <a:p>
            <a:pPr algn="jus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Résolution n°5 Ajustement </a:t>
            </a:r>
            <a:r>
              <a:rPr lang="fr-FR" altLang="fr-FR" sz="1200" i="1" dirty="0">
                <a:latin typeface="Arial" panose="020B0604020202020204" pitchFamily="34" charset="0"/>
                <a:ea typeface="Batang" panose="02030600000101010101" pitchFamily="18" charset="-127"/>
                <a:cs typeface="Arial" panose="020B0604020202020204" pitchFamily="34" charset="0"/>
              </a:rPr>
              <a:t>du budget prévisionnel pour l’exercice du 01/10/2016 au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30/09/2017</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L’Assemblée </a:t>
            </a:r>
            <a:r>
              <a:rPr lang="fr-FR" sz="1200" dirty="0">
                <a:latin typeface="Arial" panose="020B0604020202020204" pitchFamily="34" charset="0"/>
                <a:ea typeface="Batang" panose="02030600000101010101" pitchFamily="18" charset="-127"/>
                <a:cs typeface="Arial" panose="020B0604020202020204" pitchFamily="34" charset="0"/>
              </a:rPr>
              <a:t>Générale décide de réajuster le budget de l’exercice à 134 122.00 euros.</a:t>
            </a:r>
          </a:p>
          <a:p>
            <a:pPr algn="just"/>
            <a:r>
              <a:rPr lang="fr-FR" sz="1200" dirty="0">
                <a:latin typeface="Arial" panose="020B0604020202020204" pitchFamily="34" charset="0"/>
                <a:ea typeface="Batang" panose="02030600000101010101" pitchFamily="18" charset="-127"/>
                <a:cs typeface="Arial" panose="020B0604020202020204" pitchFamily="34" charset="0"/>
              </a:rPr>
              <a:t>Afin de tenir compte de la part combustible qui n’a plus lieu d’être.</a:t>
            </a:r>
          </a:p>
          <a:p>
            <a:pPr algn="just"/>
            <a:r>
              <a:rPr lang="fr-FR" sz="1200" dirty="0">
                <a:latin typeface="Arial" panose="020B0604020202020204" pitchFamily="34" charset="0"/>
                <a:ea typeface="Batang" panose="02030600000101010101" pitchFamily="18" charset="-127"/>
                <a:cs typeface="Arial" panose="020B0604020202020204" pitchFamily="34" charset="0"/>
              </a:rPr>
              <a:t>Le montant du réajustement sera réparti sur les appels provisionnels restant à échoir.</a:t>
            </a:r>
          </a:p>
          <a:p>
            <a:pPr algn="jus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Résolution n°6 Vote </a:t>
            </a:r>
            <a:r>
              <a:rPr lang="fr-FR" altLang="fr-FR" sz="1200" i="1" dirty="0">
                <a:latin typeface="Arial" panose="020B0604020202020204" pitchFamily="34" charset="0"/>
                <a:ea typeface="Batang" panose="02030600000101010101" pitchFamily="18" charset="-127"/>
                <a:cs typeface="Arial" panose="020B0604020202020204" pitchFamily="34" charset="0"/>
              </a:rPr>
              <a:t>du budget prévisionnel pour l’exercice du 01/10/2017 au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30/09/2018</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fixe le budget de l’exercice à la somme de 134 122.00 euros.</a:t>
            </a:r>
          </a:p>
          <a:p>
            <a:pPr algn="just"/>
            <a:r>
              <a:rPr lang="fr-FR" sz="1200" dirty="0">
                <a:latin typeface="Arial" panose="020B0604020202020204" pitchFamily="34" charset="0"/>
                <a:ea typeface="Batang" panose="02030600000101010101" pitchFamily="18" charset="-127"/>
                <a:cs typeface="Arial" panose="020B0604020202020204" pitchFamily="34" charset="0"/>
              </a:rPr>
              <a:t>Elle autorise le syndic à procéder aux appels provisionnels à proportion du ¼ du budget voté, le 1er jour de chaque </a:t>
            </a:r>
            <a:r>
              <a:rPr lang="fr-FR" sz="1200" dirty="0" smtClean="0">
                <a:latin typeface="Arial" panose="020B0604020202020204" pitchFamily="34" charset="0"/>
                <a:ea typeface="Batang" panose="02030600000101010101" pitchFamily="18" charset="-127"/>
                <a:cs typeface="Arial" panose="020B0604020202020204" pitchFamily="34" charset="0"/>
              </a:rPr>
              <a:t>trimestre,</a:t>
            </a:r>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r>
              <a:rPr lang="fr-FR" sz="1200" u="sng" dirty="0" smtClean="0">
                <a:latin typeface="Arial" panose="020B0604020202020204" pitchFamily="34" charset="0"/>
                <a:ea typeface="Batang" panose="02030600000101010101" pitchFamily="18" charset="-127"/>
                <a:cs typeface="Arial" panose="020B0604020202020204" pitchFamily="34" charset="0"/>
              </a:rPr>
              <a:t>Rappel</a:t>
            </a:r>
            <a:r>
              <a:rPr lang="fr-FR" sz="1200" dirty="0" smtClean="0">
                <a:latin typeface="Arial" panose="020B0604020202020204" pitchFamily="34" charset="0"/>
                <a:ea typeface="Batang" panose="02030600000101010101" pitchFamily="18" charset="-127"/>
                <a:cs typeface="Arial" panose="020B0604020202020204" pitchFamily="34" charset="0"/>
              </a:rPr>
              <a:t> </a:t>
            </a:r>
            <a:r>
              <a:rPr lang="fr-FR" sz="1200" dirty="0">
                <a:latin typeface="Arial" panose="020B0604020202020204" pitchFamily="34" charset="0"/>
                <a:ea typeface="Batang" panose="02030600000101010101" pitchFamily="18" charset="-127"/>
                <a:cs typeface="Arial" panose="020B0604020202020204" pitchFamily="34" charset="0"/>
              </a:rPr>
              <a:t>:</a:t>
            </a:r>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Il est rappelé à tous les copropriétaires que les appels de provisions émis par le syndic pour faire face aux dépenses de gestion courante, dans la limite du budget ci-dessus adopté, sont exigibles le premier jour de chaque trimestre civil, soit les 1</a:t>
            </a:r>
            <a:r>
              <a:rPr lang="fr-FR" sz="1200" baseline="30000" dirty="0">
                <a:latin typeface="Arial" panose="020B0604020202020204" pitchFamily="34" charset="0"/>
                <a:ea typeface="Batang" panose="02030600000101010101" pitchFamily="18" charset="-127"/>
                <a:cs typeface="Arial" panose="020B0604020202020204" pitchFamily="34" charset="0"/>
              </a:rPr>
              <a:t>ers</a:t>
            </a:r>
            <a:r>
              <a:rPr lang="fr-FR" sz="1200" dirty="0">
                <a:latin typeface="Arial" panose="020B0604020202020204" pitchFamily="34" charset="0"/>
                <a:ea typeface="Batang" panose="02030600000101010101" pitchFamily="18" charset="-127"/>
                <a:cs typeface="Arial" panose="020B0604020202020204" pitchFamily="34" charset="0"/>
              </a:rPr>
              <a:t> janvier, avril, juillet et octobre (Article 14-1 de la loi du 10 juillet 1965).</a:t>
            </a:r>
          </a:p>
          <a:p>
            <a:pPr algn="jus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i="1" dirty="0">
                <a:latin typeface="Arial" panose="020B0604020202020204" pitchFamily="34" charset="0"/>
                <a:ea typeface="Batang" panose="02030600000101010101" pitchFamily="18" charset="-127"/>
                <a:cs typeface="Arial" panose="020B0604020202020204" pitchFamily="34" charset="0"/>
              </a:rPr>
              <a:t>n°7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(2nd</a:t>
            </a:r>
            <a:r>
              <a:rPr lang="fr-FR" altLang="fr-FR" sz="1200" i="1" dirty="0">
                <a:latin typeface="Arial" panose="020B0604020202020204" pitchFamily="34" charset="0"/>
                <a:ea typeface="Batang" panose="02030600000101010101" pitchFamily="18" charset="-127"/>
                <a:cs typeface="Arial" panose="020B0604020202020204" pitchFamily="34" charset="0"/>
              </a:rPr>
              <a:t>)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Détermination </a:t>
            </a:r>
            <a:r>
              <a:rPr lang="fr-FR" altLang="fr-FR" sz="1200" i="1" dirty="0">
                <a:latin typeface="Arial" panose="020B0604020202020204" pitchFamily="34" charset="0"/>
                <a:ea typeface="Batang" panose="02030600000101010101" pitchFamily="18" charset="-127"/>
                <a:cs typeface="Arial" panose="020B0604020202020204" pitchFamily="34" charset="0"/>
              </a:rPr>
              <a:t>du nombre de membres du Conseil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Syndical</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de fixer à 8 le nombre maximum de membres du conseil syndical. L’assemblée décide que le nombre de suppléants ne pourra pas excéder le nombre de 4</a:t>
            </a:r>
            <a:r>
              <a:rPr lang="fr-FR" sz="1200" dirty="0" smtClean="0">
                <a:latin typeface="Arial" panose="020B0604020202020204" pitchFamily="34" charset="0"/>
                <a:ea typeface="Batang" panose="02030600000101010101" pitchFamily="18" charset="-127"/>
                <a:cs typeface="Arial" panose="020B0604020202020204" pitchFamily="34" charset="0"/>
              </a:rPr>
              <a:t>.</a:t>
            </a:r>
            <a:endParaRPr lang="fr-FR" alt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i="1" dirty="0">
                <a:latin typeface="Arial" panose="020B0604020202020204" pitchFamily="34" charset="0"/>
                <a:ea typeface="Batang" panose="02030600000101010101" pitchFamily="18" charset="-127"/>
                <a:cs typeface="Arial" panose="020B0604020202020204" pitchFamily="34" charset="0"/>
              </a:rPr>
              <a:t>Résolution n°8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(2nd</a:t>
            </a:r>
            <a:r>
              <a:rPr lang="fr-FR" altLang="fr-FR" sz="1200" i="1" dirty="0">
                <a:latin typeface="Arial" panose="020B0604020202020204" pitchFamily="34" charset="0"/>
                <a:ea typeface="Batang" panose="02030600000101010101" pitchFamily="18" charset="-127"/>
                <a:cs typeface="Arial" panose="020B0604020202020204" pitchFamily="34" charset="0"/>
              </a:rPr>
              <a:t>)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Approbation </a:t>
            </a:r>
            <a:r>
              <a:rPr lang="fr-FR" altLang="fr-FR" sz="1200" i="1" dirty="0">
                <a:latin typeface="Arial" panose="020B0604020202020204" pitchFamily="34" charset="0"/>
                <a:ea typeface="Batang" panose="02030600000101010101" pitchFamily="18" charset="-127"/>
                <a:cs typeface="Arial" panose="020B0604020202020204" pitchFamily="34" charset="0"/>
              </a:rPr>
              <a:t>du règlement intérieur du Conseil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Syndical</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approuve le règlement intérieur du conseil syndical annexe N°1</a:t>
            </a:r>
            <a:r>
              <a:rPr lang="fr-FR" sz="1200" dirty="0" smtClean="0">
                <a:latin typeface="Arial" panose="020B0604020202020204" pitchFamily="34" charset="0"/>
                <a:ea typeface="Batang" panose="02030600000101010101" pitchFamily="18" charset="-127"/>
                <a:cs typeface="Arial" panose="020B0604020202020204" pitchFamily="34" charset="0"/>
              </a:rPr>
              <a:t>*.</a:t>
            </a:r>
            <a:endParaRPr lang="fr-FR" alt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i="1" dirty="0">
                <a:latin typeface="Arial" panose="020B0604020202020204" pitchFamily="34" charset="0"/>
                <a:ea typeface="Batang" panose="02030600000101010101" pitchFamily="18" charset="-127"/>
                <a:cs typeface="Arial" panose="020B0604020202020204" pitchFamily="34" charset="0"/>
              </a:rPr>
              <a:t>Résolution n°9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(2nd</a:t>
            </a:r>
            <a:r>
              <a:rPr lang="fr-FR" altLang="fr-FR" sz="1200" i="1" dirty="0">
                <a:latin typeface="Arial" panose="020B0604020202020204" pitchFamily="34" charset="0"/>
                <a:ea typeface="Batang" panose="02030600000101010101" pitchFamily="18" charset="-127"/>
                <a:cs typeface="Arial" panose="020B0604020202020204" pitchFamily="34" charset="0"/>
              </a:rPr>
              <a:t>)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Approbation </a:t>
            </a:r>
            <a:r>
              <a:rPr lang="fr-FR" altLang="fr-FR" sz="1200" i="1" dirty="0">
                <a:latin typeface="Arial" panose="020B0604020202020204" pitchFamily="34" charset="0"/>
                <a:ea typeface="Batang" panose="02030600000101010101" pitchFamily="18" charset="-127"/>
                <a:cs typeface="Arial" panose="020B0604020202020204" pitchFamily="34" charset="0"/>
              </a:rPr>
              <a:t>du modèle de coffre, armoire et cabanon pour jardin, balcon et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terrasse</a:t>
            </a:r>
          </a:p>
          <a:p>
            <a:pPr algn="just"/>
            <a:r>
              <a:rPr lang="fr-FR" sz="1200" dirty="0">
                <a:latin typeface="Arial" panose="020B0604020202020204" pitchFamily="34" charset="0"/>
                <a:ea typeface="Batang" panose="02030600000101010101" pitchFamily="18" charset="-127"/>
                <a:cs typeface="Arial" panose="020B0604020202020204" pitchFamily="34" charset="0"/>
              </a:rPr>
              <a:t>Soit 1 copropriétaire totalisant 180/20000 du groupe de convocation ‘CHARGES GENERALES’</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que les modèles de coffre, d’armoire et de cabanon de jardin sur les parties communes a usage exclusif, doivent respecter les caractéristiques précisées en annexe N°2</a:t>
            </a:r>
            <a:r>
              <a:rPr lang="fr-FR" sz="1200" dirty="0" smtClean="0">
                <a:latin typeface="Arial" panose="020B0604020202020204" pitchFamily="34" charset="0"/>
                <a:ea typeface="Batang" panose="02030600000101010101" pitchFamily="18" charset="-127"/>
                <a:cs typeface="Arial" panose="020B0604020202020204" pitchFamily="34" charset="0"/>
              </a:rPr>
              <a:t>. </a:t>
            </a:r>
            <a:endParaRPr lang="fr-FR" altLang="fr-FR" sz="1200" i="1" dirty="0">
              <a:latin typeface="Arial" panose="020B0604020202020204" pitchFamily="34" charset="0"/>
              <a:ea typeface="Batang" pitchFamily="18" charset="-127"/>
              <a:cs typeface="Arial" panose="020B0604020202020204" pitchFamily="34" charset="0"/>
            </a:endParaRPr>
          </a:p>
        </p:txBody>
      </p:sp>
    </p:spTree>
    <p:extLst>
      <p:ext uri="{BB962C8B-B14F-4D97-AF65-F5344CB8AC3E}">
        <p14:creationId xmlns:p14="http://schemas.microsoft.com/office/powerpoint/2010/main" val="1840813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090" y="647392"/>
            <a:ext cx="6408712" cy="9325630"/>
          </a:xfrm>
          <a:prstGeom prst="rect">
            <a:avLst/>
          </a:prstGeom>
        </p:spPr>
        <p:txBody>
          <a:bodyPr wrap="square">
            <a:spAutoFit/>
          </a:bodyPr>
          <a:lstStyle/>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n°10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Choix </a:t>
            </a:r>
            <a:r>
              <a:rPr lang="fr-FR" altLang="fr-FR" sz="1200" b="1" i="1" dirty="0">
                <a:latin typeface="Arial" panose="020B0604020202020204" pitchFamily="34" charset="0"/>
                <a:ea typeface="Batang" panose="02030600000101010101" pitchFamily="18" charset="-127"/>
                <a:cs typeface="Arial" panose="020B0604020202020204" pitchFamily="34" charset="0"/>
              </a:rPr>
              <a:t>retenu par le Conseil Syndical du modèle et de la couleur de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store-Bannes</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donne mandat au conseil syndical pour retenir le modèle et la couleur des stores.</a:t>
            </a:r>
          </a:p>
          <a:p>
            <a:pPr algn="just"/>
            <a:r>
              <a:rPr lang="fr-FR" sz="1200" dirty="0">
                <a:latin typeface="Arial" panose="020B0604020202020204" pitchFamily="34" charset="0"/>
                <a:ea typeface="Batang" panose="02030600000101010101" pitchFamily="18" charset="-127"/>
                <a:cs typeface="Arial" panose="020B0604020202020204" pitchFamily="34" charset="0"/>
              </a:rPr>
              <a:t>Cette résolution est adoptée à l’unanimité </a:t>
            </a:r>
            <a:r>
              <a:rPr lang="fr-FR" sz="1200" dirty="0" smtClean="0">
                <a:latin typeface="Arial" panose="020B0604020202020204" pitchFamily="34" charset="0"/>
                <a:ea typeface="Batang" panose="02030600000101010101" pitchFamily="18" charset="-127"/>
                <a:cs typeface="Arial" panose="020B0604020202020204" pitchFamily="34" charset="0"/>
              </a:rPr>
              <a:t>». </a:t>
            </a:r>
            <a:r>
              <a:rPr lang="fr-FR" sz="1200" b="1" dirty="0" smtClean="0">
                <a:latin typeface="Arial" panose="020B0604020202020204" pitchFamily="34" charset="0"/>
                <a:ea typeface="Batang" panose="02030600000101010101" pitchFamily="18" charset="-127"/>
                <a:cs typeface="Arial" panose="020B0604020202020204" pitchFamily="34" charset="0"/>
              </a:rPr>
              <a:t>INFORMATION</a:t>
            </a:r>
            <a:endParaRPr lang="fr-FR" sz="1200" b="1"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Le conseil syndical a retenu les choix de modèle et de couleurs suivantes pour l’installation de stores « Bannes »</a:t>
            </a:r>
          </a:p>
          <a:p>
            <a:pPr algn="just"/>
            <a:r>
              <a:rPr lang="fr-FR" sz="1200" dirty="0">
                <a:latin typeface="Arial" panose="020B0604020202020204" pitchFamily="34" charset="0"/>
                <a:ea typeface="Batang" panose="02030600000101010101" pitchFamily="18" charset="-127"/>
                <a:cs typeface="Arial" panose="020B0604020202020204" pitchFamily="34" charset="0"/>
              </a:rPr>
              <a:t>(voir </a:t>
            </a:r>
            <a:r>
              <a:rPr lang="fr-FR" sz="1200" b="1" dirty="0">
                <a:latin typeface="Arial" panose="020B0604020202020204" pitchFamily="34" charset="0"/>
                <a:ea typeface="Batang" panose="02030600000101010101" pitchFamily="18" charset="-127"/>
                <a:cs typeface="Arial" panose="020B0604020202020204" pitchFamily="34" charset="0"/>
              </a:rPr>
              <a:t>annexe N°2</a:t>
            </a:r>
            <a:r>
              <a:rPr lang="fr-FR" sz="1200" dirty="0">
                <a:latin typeface="Arial" panose="020B0604020202020204" pitchFamily="34" charset="0"/>
                <a:ea typeface="Batang" panose="02030600000101010101" pitchFamily="18" charset="-127"/>
                <a:cs typeface="Arial" panose="020B0604020202020204" pitchFamily="34" charset="0"/>
              </a:rPr>
              <a:t>) :</a:t>
            </a:r>
          </a:p>
          <a:p>
            <a:pPr lvl="0" algn="just"/>
            <a:r>
              <a:rPr lang="fr-FR" sz="1200" dirty="0">
                <a:latin typeface="Arial" panose="020B0604020202020204" pitchFamily="34" charset="0"/>
                <a:ea typeface="Batang" panose="02030600000101010101" pitchFamily="18" charset="-127"/>
                <a:cs typeface="Arial" panose="020B0604020202020204" pitchFamily="34" charset="0"/>
              </a:rPr>
              <a:t>le store est de coloris ORC 8932 120 PARME,</a:t>
            </a:r>
          </a:p>
          <a:p>
            <a:pPr lvl="0" algn="just"/>
            <a:r>
              <a:rPr lang="fr-FR" sz="1200" dirty="0">
                <a:latin typeface="Arial" panose="020B0604020202020204" pitchFamily="34" charset="0"/>
                <a:ea typeface="Batang" panose="02030600000101010101" pitchFamily="18" charset="-127"/>
                <a:cs typeface="Arial" panose="020B0604020202020204" pitchFamily="34" charset="0"/>
              </a:rPr>
              <a:t>le coffre est de coloris Gris Anthracite,</a:t>
            </a:r>
          </a:p>
          <a:p>
            <a:pPr lvl="0" algn="just"/>
            <a:r>
              <a:rPr lang="fr-FR" sz="1200" dirty="0">
                <a:latin typeface="Arial" panose="020B0604020202020204" pitchFamily="34" charset="0"/>
                <a:ea typeface="Batang" panose="02030600000101010101" pitchFamily="18" charset="-127"/>
                <a:cs typeface="Arial" panose="020B0604020202020204" pitchFamily="34" charset="0"/>
              </a:rPr>
              <a:t>le modèle de store-banne est de type : Store enroulement extérieur électrique ou manuel,</a:t>
            </a:r>
          </a:p>
          <a:p>
            <a:pPr lvl="0" algn="just"/>
            <a:r>
              <a:rPr lang="fr-FR" sz="1200" dirty="0">
                <a:latin typeface="Arial" panose="020B0604020202020204" pitchFamily="34" charset="0"/>
                <a:ea typeface="Batang" panose="02030600000101010101" pitchFamily="18" charset="-127"/>
                <a:cs typeface="Arial" panose="020B0604020202020204" pitchFamily="34" charset="0"/>
              </a:rPr>
              <a:t>le modèle de store-banne est de type : Store « BANNE » BALNÉA,</a:t>
            </a:r>
          </a:p>
          <a:p>
            <a:pPr lvl="0" algn="just"/>
            <a:r>
              <a:rPr lang="fr-FR" sz="1200" dirty="0">
                <a:latin typeface="Arial" panose="020B0604020202020204" pitchFamily="34" charset="0"/>
                <a:ea typeface="Batang" panose="02030600000101010101" pitchFamily="18" charset="-127"/>
                <a:cs typeface="Arial" panose="020B0604020202020204" pitchFamily="34" charset="0"/>
              </a:rPr>
              <a:t>le modèle de store-véranda pour Pergola est de type : VÉRACLIM toile SOMFY Anthracite (couleur 2047</a:t>
            </a:r>
            <a:r>
              <a:rPr lang="fr-FR" sz="1200" dirty="0" smtClean="0">
                <a:latin typeface="Arial" panose="020B0604020202020204" pitchFamily="34" charset="0"/>
                <a:ea typeface="Batang" panose="02030600000101010101" pitchFamily="18" charset="-127"/>
                <a:cs typeface="Arial" panose="020B0604020202020204" pitchFamily="34" charset="0"/>
              </a:rPr>
              <a:t>),  </a:t>
            </a:r>
            <a:r>
              <a:rPr lang="fr-FR" sz="1200" b="1" dirty="0" smtClean="0">
                <a:latin typeface="Arial" panose="020B0604020202020204" pitchFamily="34" charset="0"/>
                <a:ea typeface="Batang" panose="02030600000101010101" pitchFamily="18" charset="-127"/>
                <a:cs typeface="Arial" panose="020B0604020202020204" pitchFamily="34" charset="0"/>
              </a:rPr>
              <a:t>Cette </a:t>
            </a:r>
            <a:r>
              <a:rPr lang="fr-FR" sz="1200" b="1" dirty="0">
                <a:latin typeface="Arial" panose="020B0604020202020204" pitchFamily="34" charset="0"/>
                <a:ea typeface="Batang" panose="02030600000101010101" pitchFamily="18" charset="-127"/>
                <a:cs typeface="Arial" panose="020B0604020202020204" pitchFamily="34" charset="0"/>
              </a:rPr>
              <a:t>résolution n’est pas </a:t>
            </a:r>
            <a:r>
              <a:rPr lang="fr-FR" sz="1200" b="1" dirty="0" smtClean="0">
                <a:latin typeface="Arial" panose="020B0604020202020204" pitchFamily="34" charset="0"/>
                <a:ea typeface="Batang" panose="02030600000101010101" pitchFamily="18" charset="-127"/>
                <a:cs typeface="Arial" panose="020B0604020202020204" pitchFamily="34" charset="0"/>
              </a:rPr>
              <a:t>votée</a:t>
            </a: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n°11 (2nd)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Demande </a:t>
            </a:r>
            <a:r>
              <a:rPr lang="fr-FR" altLang="fr-FR" sz="1200" b="1" i="1" dirty="0">
                <a:latin typeface="Arial" panose="020B0604020202020204" pitchFamily="34" charset="0"/>
                <a:ea typeface="Batang" panose="02030600000101010101" pitchFamily="18" charset="-127"/>
                <a:cs typeface="Arial" panose="020B0604020202020204" pitchFamily="34" charset="0"/>
              </a:rPr>
              <a:t>de modification ou d’aménagement sur les parties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communes</a:t>
            </a:r>
          </a:p>
          <a:p>
            <a:pPr algn="just"/>
            <a:r>
              <a:rPr lang="fr-FR" sz="1200" dirty="0">
                <a:latin typeface="Arial" panose="020B0604020202020204" pitchFamily="34" charset="0"/>
                <a:ea typeface="Batang" panose="02030600000101010101" pitchFamily="18" charset="-127"/>
                <a:cs typeface="Arial" panose="020B0604020202020204" pitchFamily="34" charset="0"/>
              </a:rPr>
              <a:t>Avant chaque projet d’aménagement sur les parties communes (coffre, armoire, store banne, parterre fleuri, pare vue, boxe etc.), les copropriétaires devront faire la demande auprès du conseil syndical (voir formulaire en annexe n°3) pour en obtenir l’aval (dépôt du formulaire dans la boîte du Conseil Syndical). Une réponse sera formulée dans un délai raisonnable (un double en archive).</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donne mandat au syndic à effet d’engager une procédure pour une remise en état initial en cas de modification non autorisée des parties communes</a:t>
            </a:r>
            <a:r>
              <a:rPr lang="fr-FR" sz="1200" dirty="0" smtClean="0">
                <a:latin typeface="Arial" panose="020B0604020202020204" pitchFamily="34" charset="0"/>
                <a:ea typeface="Batang" panose="02030600000101010101" pitchFamily="18" charset="-127"/>
                <a:cs typeface="Arial" panose="020B0604020202020204" pitchFamily="34" charset="0"/>
              </a:rPr>
              <a:t>.</a:t>
            </a:r>
            <a:r>
              <a:rPr lang="fr-FR" sz="1200" dirty="0">
                <a:latin typeface="Arial" panose="020B0604020202020204" pitchFamily="34" charset="0"/>
                <a:ea typeface="Batang" panose="02030600000101010101" pitchFamily="18" charset="-127"/>
                <a:cs typeface="Arial" panose="020B0604020202020204" pitchFamily="34" charset="0"/>
              </a:rPr>
              <a:t> </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approuve le processus défini ci-dessus</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n°12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Approbation </a:t>
            </a:r>
            <a:r>
              <a:rPr lang="fr-FR" altLang="fr-FR" sz="1200" b="1" i="1" dirty="0">
                <a:latin typeface="Arial" panose="020B0604020202020204" pitchFamily="34" charset="0"/>
                <a:ea typeface="Batang" panose="02030600000101010101" pitchFamily="18" charset="-127"/>
                <a:cs typeface="Arial" panose="020B0604020202020204" pitchFamily="34" charset="0"/>
              </a:rPr>
              <a:t>des règles de conduite dans le parking sous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sol</a:t>
            </a:r>
          </a:p>
          <a:p>
            <a:pPr algn="just"/>
            <a:r>
              <a:rPr lang="fr-FR" sz="1200" dirty="0">
                <a:latin typeface="Arial" panose="020B0604020202020204" pitchFamily="34" charset="0"/>
                <a:ea typeface="Batang" panose="02030600000101010101" pitchFamily="18" charset="-127"/>
                <a:cs typeface="Arial" panose="020B0604020202020204" pitchFamily="34" charset="0"/>
              </a:rPr>
              <a:t>Les véhicules devront respecter les consignes suivantes :</a:t>
            </a:r>
          </a:p>
          <a:p>
            <a:pPr lvl="1" algn="just"/>
            <a:r>
              <a:rPr lang="fr-FR" sz="1200" dirty="0">
                <a:latin typeface="Arial" panose="020B0604020202020204" pitchFamily="34" charset="0"/>
                <a:ea typeface="Batang" panose="02030600000101010101" pitchFamily="18" charset="-127"/>
                <a:cs typeface="Arial" panose="020B0604020202020204" pitchFamily="34" charset="0"/>
              </a:rPr>
              <a:t>Éclairage des véhicules,</a:t>
            </a:r>
          </a:p>
          <a:p>
            <a:pPr lvl="1" algn="just"/>
            <a:r>
              <a:rPr lang="fr-FR" sz="1200" dirty="0">
                <a:latin typeface="Arial" panose="020B0604020202020204" pitchFamily="34" charset="0"/>
                <a:ea typeface="Batang" panose="02030600000101010101" pitchFamily="18" charset="-127"/>
                <a:cs typeface="Arial" panose="020B0604020202020204" pitchFamily="34" charset="0"/>
              </a:rPr>
              <a:t>Vitesse limitée à 15 km/h,</a:t>
            </a:r>
          </a:p>
          <a:p>
            <a:pPr lvl="1" algn="just"/>
            <a:r>
              <a:rPr lang="fr-FR" sz="1200" dirty="0">
                <a:latin typeface="Arial" panose="020B0604020202020204" pitchFamily="34" charset="0"/>
                <a:ea typeface="Batang" panose="02030600000101010101" pitchFamily="18" charset="-127"/>
                <a:cs typeface="Arial" panose="020B0604020202020204" pitchFamily="34" charset="0"/>
              </a:rPr>
              <a:t>Attendre</a:t>
            </a:r>
            <a:r>
              <a:rPr lang="fr-FR" sz="1200" u="sng" dirty="0">
                <a:latin typeface="Arial" panose="020B0604020202020204" pitchFamily="34" charset="0"/>
                <a:ea typeface="Batang" panose="02030600000101010101" pitchFamily="18" charset="-127"/>
                <a:cs typeface="Arial" panose="020B0604020202020204" pitchFamily="34" charset="0"/>
              </a:rPr>
              <a:t> l’ouverture complète</a:t>
            </a:r>
            <a:r>
              <a:rPr lang="fr-FR" sz="1200" dirty="0">
                <a:latin typeface="Arial" panose="020B0604020202020204" pitchFamily="34" charset="0"/>
                <a:ea typeface="Batang" panose="02030600000101010101" pitchFamily="18" charset="-127"/>
                <a:cs typeface="Arial" panose="020B0604020202020204" pitchFamily="34" charset="0"/>
              </a:rPr>
              <a:t> de la porte d’accès ; </a:t>
            </a:r>
            <a:r>
              <a:rPr lang="fr-FR" sz="1200" u="sng" dirty="0">
                <a:latin typeface="Arial" panose="020B0604020202020204" pitchFamily="34" charset="0"/>
                <a:ea typeface="Batang" panose="02030600000101010101" pitchFamily="18" charset="-127"/>
                <a:cs typeface="Arial" panose="020B0604020202020204" pitchFamily="34" charset="0"/>
              </a:rPr>
              <a:t>biper à chaque passage,</a:t>
            </a:r>
            <a:endParaRPr lang="fr-FR" sz="1200" dirty="0">
              <a:latin typeface="Arial" panose="020B0604020202020204" pitchFamily="34" charset="0"/>
              <a:ea typeface="Batang" panose="02030600000101010101" pitchFamily="18" charset="-127"/>
              <a:cs typeface="Arial" panose="020B0604020202020204" pitchFamily="34" charset="0"/>
            </a:endParaRPr>
          </a:p>
          <a:p>
            <a:pPr lvl="1" algn="just"/>
            <a:r>
              <a:rPr lang="fr-FR" sz="1200" dirty="0">
                <a:latin typeface="Arial" panose="020B0604020202020204" pitchFamily="34" charset="0"/>
                <a:ea typeface="Batang" panose="02030600000101010101" pitchFamily="18" charset="-127"/>
                <a:cs typeface="Arial" panose="020B0604020202020204" pitchFamily="34" charset="0"/>
              </a:rPr>
              <a:t>Ne pas accélérer trop fort,</a:t>
            </a:r>
          </a:p>
          <a:p>
            <a:pPr lvl="1" algn="just"/>
            <a:r>
              <a:rPr lang="fr-FR" sz="1200" dirty="0">
                <a:latin typeface="Arial" panose="020B0604020202020204" pitchFamily="34" charset="0"/>
                <a:ea typeface="Batang" panose="02030600000101010101" pitchFamily="18" charset="-127"/>
                <a:cs typeface="Arial" panose="020B0604020202020204" pitchFamily="34" charset="0"/>
              </a:rPr>
              <a:t>Stationner sur les emplacements exclusivement réservés à cet effet.</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L'Assemblée </a:t>
            </a:r>
            <a:r>
              <a:rPr lang="fr-FR" sz="1200" dirty="0">
                <a:latin typeface="Arial" panose="020B0604020202020204" pitchFamily="34" charset="0"/>
                <a:ea typeface="Batang" panose="02030600000101010101" pitchFamily="18" charset="-127"/>
                <a:cs typeface="Arial" panose="020B0604020202020204" pitchFamily="34" charset="0"/>
              </a:rPr>
              <a:t>générale, après en avoir délibéré, décide que le code de la route s’applique dans le parking de la résidence</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n°13 Réalisation de travaux de sécurisation routière du parking sous sol</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confie la réalisation de ces travaux à l’entreprise JCB SIGNALISATION, ou à défaut, à l’entreprise la mieux </a:t>
            </a:r>
            <a:r>
              <a:rPr lang="fr-FR" sz="1200" dirty="0" err="1">
                <a:latin typeface="Arial" panose="020B0604020202020204" pitchFamily="34" charset="0"/>
                <a:ea typeface="Batang" panose="02030600000101010101" pitchFamily="18" charset="-127"/>
                <a:cs typeface="Arial" panose="020B0604020202020204" pitchFamily="34" charset="0"/>
              </a:rPr>
              <a:t>disante</a:t>
            </a:r>
            <a:r>
              <a:rPr lang="fr-FR" sz="1200" dirty="0">
                <a:latin typeface="Arial" panose="020B0604020202020204" pitchFamily="34" charset="0"/>
                <a:ea typeface="Batang" panose="02030600000101010101" pitchFamily="18" charset="-127"/>
                <a:cs typeface="Arial" panose="020B0604020202020204" pitchFamily="34" charset="0"/>
              </a:rPr>
              <a:t> et répondant au mieux des intérêts du syndicat des copropriétaires, pour un montant de 6.040,76 euros TTC.</a:t>
            </a:r>
          </a:p>
          <a:p>
            <a:pPr algn="just"/>
            <a:r>
              <a:rPr lang="fr-FR" sz="1200" dirty="0">
                <a:latin typeface="Arial" panose="020B0604020202020204" pitchFamily="34" charset="0"/>
                <a:ea typeface="Batang" panose="02030600000101010101" pitchFamily="18" charset="-127"/>
                <a:cs typeface="Arial" panose="020B0604020202020204" pitchFamily="34" charset="0"/>
              </a:rPr>
              <a:t>Dans un premier temps il sera installé un seul ralentisseur afin de s’assurer que le passage de véhicules ne génère aucunes nuisances vis-à-vis des appartements situés au-dessus. A l’issue d’une période de 2 mois, si aucune nuisance n’est constatée ou rapportée, alors il sera procédé dans un second temps à l’installation de ralentisseurs supplémentaires afin d’assurer la sécurité sur les voies de circulation dans le parking.</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L’Assemblée </a:t>
            </a:r>
            <a:r>
              <a:rPr lang="fr-FR" sz="1200" dirty="0">
                <a:latin typeface="Arial" panose="020B0604020202020204" pitchFamily="34" charset="0"/>
                <a:ea typeface="Batang" panose="02030600000101010101" pitchFamily="18" charset="-127"/>
                <a:cs typeface="Arial" panose="020B0604020202020204" pitchFamily="34" charset="0"/>
              </a:rPr>
              <a:t>générale approuve le processus énoncé ci-dessus.</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L’Assemblée </a:t>
            </a:r>
            <a:r>
              <a:rPr lang="fr-FR" sz="1200" dirty="0">
                <a:latin typeface="Arial" panose="020B0604020202020204" pitchFamily="34" charset="0"/>
                <a:ea typeface="Batang" panose="02030600000101010101" pitchFamily="18" charset="-127"/>
                <a:cs typeface="Arial" panose="020B0604020202020204" pitchFamily="34" charset="0"/>
              </a:rPr>
              <a:t>Générale autorise le syndic à procéder, selon la clé de répartition «CHARGES PARKING», sur le budget de fonctionnement annuel.</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L’Assemblée </a:t>
            </a:r>
            <a:r>
              <a:rPr lang="fr-FR" sz="1200" dirty="0">
                <a:latin typeface="Arial" panose="020B0604020202020204" pitchFamily="34" charset="0"/>
                <a:ea typeface="Batang" panose="02030600000101010101" pitchFamily="18" charset="-127"/>
                <a:cs typeface="Arial" panose="020B0604020202020204" pitchFamily="34" charset="0"/>
              </a:rPr>
              <a:t>prend acte que le plan de financement tel qu’il vient d’être adopté, ne permet pas de placement de fonds au profit du syndicat des copropriétaires, mais seulement le paiement des situations de travaux au fur et à mesure de leur échéance</a:t>
            </a:r>
            <a:r>
              <a:rPr lang="fr-FR" sz="1200" dirty="0" smtClean="0">
                <a:latin typeface="Arial" panose="020B0604020202020204" pitchFamily="34" charset="0"/>
                <a:ea typeface="Batang" panose="02030600000101010101" pitchFamily="18" charset="-127"/>
                <a:cs typeface="Arial" panose="020B0604020202020204" pitchFamily="34" charset="0"/>
              </a:rPr>
              <a:t>.</a:t>
            </a:r>
            <a:endParaRPr lang="fr-FR" sz="1200"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115439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270" y="35918"/>
            <a:ext cx="6624736" cy="10433625"/>
          </a:xfrm>
          <a:prstGeom prst="rect">
            <a:avLst/>
          </a:prstGeom>
        </p:spPr>
        <p:txBody>
          <a:bodyPr wrap="square">
            <a:spAutoFit/>
          </a:bodyPr>
          <a:lstStyle/>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n°14 Honoraires sur travaux de sécurisation routière du parking en sous sol</a:t>
            </a:r>
          </a:p>
          <a:p>
            <a:pPr algn="just"/>
            <a:r>
              <a:rPr lang="fr-FR" sz="1200" dirty="0">
                <a:latin typeface="Arial" panose="020B0604020202020204" pitchFamily="34" charset="0"/>
                <a:ea typeface="Batang" panose="02030600000101010101" pitchFamily="18" charset="-127"/>
                <a:cs typeface="Arial" panose="020B0604020202020204" pitchFamily="34" charset="0"/>
              </a:rPr>
              <a:t>Dans le cadre des travaux de l’Assemblée Générale décide de fixer le montant des honoraires du syndic  comme suit :</a:t>
            </a:r>
          </a:p>
          <a:p>
            <a:pPr marL="171450" indent="-171450" algn="just">
              <a:buFontTx/>
              <a:buChar char="-"/>
            </a:pPr>
            <a:r>
              <a:rPr lang="fr-FR" sz="1200" dirty="0" smtClean="0">
                <a:latin typeface="Arial" panose="020B0604020202020204" pitchFamily="34" charset="0"/>
                <a:ea typeface="Batang" panose="02030600000101010101" pitchFamily="18" charset="-127"/>
                <a:cs typeface="Arial" panose="020B0604020202020204" pitchFamily="34" charset="0"/>
              </a:rPr>
              <a:t>..........% </a:t>
            </a:r>
            <a:r>
              <a:rPr lang="fr-FR" sz="1200" dirty="0">
                <a:latin typeface="Arial" panose="020B0604020202020204" pitchFamily="34" charset="0"/>
                <a:ea typeface="Batang" panose="02030600000101010101" pitchFamily="18" charset="-127"/>
                <a:cs typeface="Arial" panose="020B0604020202020204" pitchFamily="34" charset="0"/>
              </a:rPr>
              <a:t>TTC du montant HT des travaux</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n°15 Autorisation d’installer un ancrage moto sur les places de stationnement sous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sol</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approuve le modèle d’ancrage moto suivant : « Ancre  COMPAC-VEKTOR »  Annexe 2, et autorise les copropriétaires qui le désirent à installer à leurs frais et dans les règles de l’art ce système d’ancrage</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tabLst>
                <a:tab pos="357188" algn="l"/>
              </a:tabLst>
            </a:pP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n°16 Chois retenu par le Conseil Syndical du modèle et de la couleur des portes de boxes</a:t>
            </a:r>
          </a:p>
          <a:p>
            <a:pPr algn="just"/>
            <a:r>
              <a:rPr lang="fr-FR" sz="1200" dirty="0">
                <a:latin typeface="Arial" panose="020B0604020202020204" pitchFamily="34" charset="0"/>
                <a:ea typeface="Batang" panose="02030600000101010101" pitchFamily="18" charset="-127"/>
                <a:cs typeface="Arial" panose="020B0604020202020204" pitchFamily="34" charset="0"/>
              </a:rPr>
              <a:t>Le conseil syndical a retenu que : </a:t>
            </a:r>
          </a:p>
          <a:p>
            <a:pPr algn="just"/>
            <a:r>
              <a:rPr lang="fr-FR" sz="1200" dirty="0">
                <a:latin typeface="Arial" panose="020B0604020202020204" pitchFamily="34" charset="0"/>
                <a:ea typeface="Batang" panose="02030600000101010101" pitchFamily="18" charset="-127"/>
                <a:cs typeface="Arial" panose="020B0604020202020204" pitchFamily="34" charset="0"/>
              </a:rPr>
              <a:t>	- la couleur de la porte de boxe devra avoir un tablier blanc.</a:t>
            </a:r>
          </a:p>
          <a:p>
            <a:pPr algn="just"/>
            <a:r>
              <a:rPr lang="fr-FR" sz="1200" dirty="0">
                <a:latin typeface="Arial" panose="020B0604020202020204" pitchFamily="34" charset="0"/>
                <a:ea typeface="Batang" panose="02030600000101010101" pitchFamily="18" charset="-127"/>
                <a:cs typeface="Arial" panose="020B0604020202020204" pitchFamily="34" charset="0"/>
              </a:rPr>
              <a:t>	- la porte de boxe est un modèle basculant standard</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ctr"/>
            <a:r>
              <a:rPr lang="fr-FR" sz="1200" b="1" dirty="0" smtClean="0">
                <a:latin typeface="Arial" panose="020B0604020202020204" pitchFamily="34" charset="0"/>
                <a:ea typeface="Batang" panose="02030600000101010101" pitchFamily="18" charset="-127"/>
                <a:cs typeface="Arial" panose="020B0604020202020204" pitchFamily="34" charset="0"/>
              </a:rPr>
              <a:t>INFORMATION</a:t>
            </a:r>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n°17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 (2nd ) Renforcement </a:t>
            </a:r>
            <a:r>
              <a:rPr lang="fr-FR" altLang="fr-FR" sz="1200" b="1" i="1" dirty="0">
                <a:latin typeface="Arial" panose="020B0604020202020204" pitchFamily="34" charset="0"/>
                <a:ea typeface="Batang" panose="02030600000101010101" pitchFamily="18" charset="-127"/>
                <a:cs typeface="Arial" panose="020B0604020202020204" pitchFamily="34" charset="0"/>
              </a:rPr>
              <a:t>porte d’accès appartement</a:t>
            </a:r>
          </a:p>
          <a:p>
            <a:pPr algn="just"/>
            <a:r>
              <a:rPr lang="fr-FR" sz="1200" dirty="0">
                <a:latin typeface="Arial" panose="020B0604020202020204" pitchFamily="34" charset="0"/>
                <a:ea typeface="Batang" panose="02030600000101010101" pitchFamily="18" charset="-127"/>
                <a:cs typeface="Arial" panose="020B0604020202020204" pitchFamily="34" charset="0"/>
              </a:rPr>
              <a:t>L’optimisation de la porte d’entrée en matière de sécurité pourra être exécutée après avis favorable du conseil syndical.</a:t>
            </a:r>
          </a:p>
          <a:p>
            <a:pPr algn="just"/>
            <a:r>
              <a:rPr lang="fr-FR" sz="1200" dirty="0">
                <a:latin typeface="Arial" panose="020B0604020202020204" pitchFamily="34" charset="0"/>
                <a:ea typeface="Batang" panose="02030600000101010101" pitchFamily="18" charset="-127"/>
                <a:cs typeface="Arial" panose="020B0604020202020204" pitchFamily="34" charset="0"/>
              </a:rPr>
              <a:t>Cependant afin de garantir au mieux l’harmonie et l’aspect des parties communes :</a:t>
            </a:r>
          </a:p>
          <a:p>
            <a:pPr algn="just"/>
            <a:r>
              <a:rPr lang="fr-FR" sz="1200" dirty="0">
                <a:latin typeface="Arial" panose="020B0604020202020204" pitchFamily="34" charset="0"/>
                <a:ea typeface="Batang" panose="02030600000101010101" pitchFamily="18" charset="-127"/>
                <a:cs typeface="Arial" panose="020B0604020202020204" pitchFamily="34" charset="0"/>
              </a:rPr>
              <a:t>	- La mise en place de verrous supplémentaires est limitée à 2, leur emplacement est défini par le conseil syndical et la pose devra être identique sur l’ensemble des portes adoptant cette sécurisation. Le modèle restant au choix du copropriétaire.</a:t>
            </a:r>
          </a:p>
          <a:p>
            <a:pPr algn="just"/>
            <a:r>
              <a:rPr lang="fr-FR" sz="1200" dirty="0">
                <a:latin typeface="Arial" panose="020B0604020202020204" pitchFamily="34" charset="0"/>
                <a:ea typeface="Batang" panose="02030600000101010101" pitchFamily="18" charset="-127"/>
                <a:cs typeface="Arial" panose="020B0604020202020204" pitchFamily="34" charset="0"/>
              </a:rPr>
              <a:t>	- Changement de poignée, la forme et la couleur de la poignée devra être acier chromé pour se rapprocher au plus de la couleur des poignées existantes, (lot de 2 poignées de porte blindées argent, BRICARD, entraxe 195 mm). </a:t>
            </a:r>
            <a:r>
              <a:rPr lang="fr-FR" sz="1200" b="1" u="sng" dirty="0">
                <a:latin typeface="Arial" panose="020B0604020202020204" pitchFamily="34" charset="0"/>
                <a:ea typeface="Batang" panose="02030600000101010101" pitchFamily="18" charset="-127"/>
                <a:cs typeface="Arial" panose="020B0604020202020204" pitchFamily="34" charset="0"/>
              </a:rPr>
              <a:t>Référence 66872204. Prix 95 €</a:t>
            </a: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	- Mise en place d’une enveloppe blindée, bien que gardant la porte d’entrée actuelle, ce système a pour conséquence de faire déborder une partie acier sur les parties communes. Cette partie acier devra être peinte avec le RAL 8025.</a:t>
            </a:r>
          </a:p>
          <a:p>
            <a:pPr algn="just"/>
            <a:r>
              <a:rPr lang="fr-FR" sz="1200" dirty="0">
                <a:latin typeface="Arial" panose="020B0604020202020204" pitchFamily="34" charset="0"/>
                <a:ea typeface="Batang" panose="02030600000101010101" pitchFamily="18" charset="-127"/>
                <a:cs typeface="Arial" panose="020B0604020202020204" pitchFamily="34" charset="0"/>
              </a:rPr>
              <a:t>	- Mise en place d’une porte blindée, il existe 4 acteurs principaux sur ce marché (SÉCURYSTAR, TORDJMAN, FICHET et PICARD) afin de laisser le choix au copropriétaire la partie de la porte extérieure devra soit reprendre le panneau actuel des portes d’entrée (constitué d’un panneau bois avec un revêtement stratifié de la marque POLYREY référence N026 noyer ombré Grain) soit être peinte avec le RAL 8025</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endParaRPr lang="fr-FR" altLang="fr-FR" sz="1200" b="1" i="1" dirty="0" smtClean="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endParaRPr lang="fr-FR" altLang="fr-FR" sz="1200" b="1" i="1"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n°18 ( 2nd) Autorisation a donner au Conseil Syndical d’engager des travaux concernant la mise en place d’un arrosage automatique et de protection des arbustes et des arbres des jardins communs</a:t>
            </a:r>
          </a:p>
          <a:p>
            <a:pPr algn="just"/>
            <a:r>
              <a:rPr lang="fr-FR" sz="1200" dirty="0">
                <a:latin typeface="Arial" panose="020B0604020202020204" pitchFamily="34" charset="0"/>
                <a:ea typeface="Batang" panose="02030600000101010101" pitchFamily="18" charset="-127"/>
                <a:cs typeface="Arial" panose="020B0604020202020204" pitchFamily="34" charset="0"/>
              </a:rPr>
              <a:t>Le conseil syndical demande l’allocation de 1 800 € pour la sauvegarde et l’entretien des arbustes et des arbres des jardins communs.</a:t>
            </a:r>
          </a:p>
          <a:p>
            <a:pPr algn="just"/>
            <a:r>
              <a:rPr lang="fr-FR" sz="1200" dirty="0">
                <a:latin typeface="Arial" panose="020B0604020202020204" pitchFamily="34" charset="0"/>
                <a:ea typeface="Batang" panose="02030600000101010101" pitchFamily="18" charset="-127"/>
                <a:cs typeface="Arial" panose="020B0604020202020204" pitchFamily="34" charset="0"/>
              </a:rPr>
              <a:t>Au cours de l’exercice 2015-2016, les membres du conseil syndical se sont chargés d’arroser manuellement les 2 jardins communs. Cet arrosage est fastidieux et demande un temps incompréhensible de 2h30 par arrosage. </a:t>
            </a:r>
          </a:p>
          <a:p>
            <a:pPr algn="just"/>
            <a:r>
              <a:rPr lang="fr-FR" sz="1200" dirty="0">
                <a:latin typeface="Arial" panose="020B0604020202020204" pitchFamily="34" charset="0"/>
                <a:ea typeface="Batang" panose="02030600000101010101" pitchFamily="18" charset="-127"/>
                <a:cs typeface="Arial" panose="020B0604020202020204" pitchFamily="34" charset="0"/>
              </a:rPr>
              <a:t>Sur le petit jardin, à titre expérimental, a été mis en place un système d’arrosage automatique. Le déploiement de ce système a représenté un coût de 175 €.</a:t>
            </a:r>
          </a:p>
          <a:p>
            <a:pPr algn="just"/>
            <a:r>
              <a:rPr lang="fr-FR" sz="1200" dirty="0">
                <a:latin typeface="Arial" panose="020B0604020202020204" pitchFamily="34" charset="0"/>
                <a:ea typeface="Batang" panose="02030600000101010101" pitchFamily="18" charset="-127"/>
                <a:cs typeface="Arial" panose="020B0604020202020204" pitchFamily="34" charset="0"/>
              </a:rPr>
              <a:t>Selon l’étude menée par le conseil syndical, la mise en place de ce système sur le grand jardin représente une dépense estimée d’environ 800 € (voir annexe</a:t>
            </a:r>
            <a:r>
              <a:rPr lang="fr-FR" sz="1200" dirty="0" smtClean="0">
                <a:latin typeface="Arial" panose="020B0604020202020204" pitchFamily="34" charset="0"/>
                <a:ea typeface="Batang" panose="02030600000101010101" pitchFamily="18" charset="-127"/>
                <a:cs typeface="Arial" panose="020B0604020202020204" pitchFamily="34" charset="0"/>
              </a:rPr>
              <a:t>)</a:t>
            </a:r>
            <a:endParaRPr lang="fr-FR" altLang="fr-FR" sz="1200" b="1" i="1" dirty="0" smtClean="0">
              <a:latin typeface="Arial" panose="020B0604020202020204" pitchFamily="34" charset="0"/>
              <a:ea typeface="Batang" panose="02030600000101010101" pitchFamily="18" charset="-127"/>
              <a:cs typeface="Arial" panose="020B0604020202020204" pitchFamily="34" charset="0"/>
            </a:endParaRPr>
          </a:p>
        </p:txBody>
      </p:sp>
      <p:sp>
        <p:nvSpPr>
          <p:cNvPr id="8" name="Rectangle 8"/>
          <p:cNvSpPr>
            <a:spLocks noChangeArrowheads="1"/>
          </p:cNvSpPr>
          <p:nvPr/>
        </p:nvSpPr>
        <p:spPr bwMode="auto">
          <a:xfrm>
            <a:off x="-4176414" y="4110583"/>
            <a:ext cx="591717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0" name="Rectangle 10"/>
          <p:cNvSpPr>
            <a:spLocks noChangeArrowheads="1"/>
          </p:cNvSpPr>
          <p:nvPr/>
        </p:nvSpPr>
        <p:spPr bwMode="auto">
          <a:xfrm>
            <a:off x="-4176414" y="5800527"/>
            <a:ext cx="591717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400" b="0" i="0" u="none" strike="noStrike" cap="none" normalizeH="0" baseline="0" smtClean="0">
                <a:ln>
                  <a:noFill/>
                </a:ln>
                <a:solidFill>
                  <a:schemeClr val="tx1"/>
                </a:solidFill>
                <a:effectLst/>
                <a:latin typeface="Arial" panose="020B0604020202020204" pitchFamily="34"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86" y="6948686"/>
            <a:ext cx="2046461" cy="852097"/>
          </a:xfrm>
          <a:prstGeom prst="rect">
            <a:avLst/>
          </a:prstGeom>
          <a:solidFill>
            <a:srgbClr val="FFFFFF"/>
          </a:solidFill>
        </p:spPr>
      </p:pic>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362" y="6876678"/>
            <a:ext cx="1584176" cy="1197926"/>
          </a:xfrm>
          <a:prstGeom prst="rect">
            <a:avLst/>
          </a:prstGeom>
          <a:solidFill>
            <a:srgbClr val="FFFFFF"/>
          </a:solidFill>
        </p:spPr>
      </p:pic>
      <p:pic>
        <p:nvPicPr>
          <p:cNvPr id="1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8641" y="6732662"/>
            <a:ext cx="1021267" cy="13419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114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262" y="107926"/>
            <a:ext cx="6768752" cy="10064294"/>
          </a:xfrm>
          <a:prstGeom prst="rect">
            <a:avLst/>
          </a:prstGeom>
        </p:spPr>
        <p:txBody>
          <a:bodyPr wrap="square">
            <a:spAutoFit/>
          </a:bodyPr>
          <a:lstStyle/>
          <a:p>
            <a:pPr algn="just"/>
            <a:r>
              <a:rPr lang="fr-FR" sz="1200" dirty="0" smtClean="0">
                <a:latin typeface="Arial" panose="020B0604020202020204" pitchFamily="34" charset="0"/>
                <a:ea typeface="Batang" panose="02030600000101010101" pitchFamily="18" charset="-127"/>
                <a:cs typeface="Arial" panose="020B0604020202020204" pitchFamily="34" charset="0"/>
              </a:rPr>
              <a:t>D’autre </a:t>
            </a:r>
            <a:r>
              <a:rPr lang="fr-FR" sz="1200" dirty="0">
                <a:latin typeface="Arial" panose="020B0604020202020204" pitchFamily="34" charset="0"/>
                <a:ea typeface="Batang" panose="02030600000101010101" pitchFamily="18" charset="-127"/>
                <a:cs typeface="Arial" panose="020B0604020202020204" pitchFamily="34" charset="0"/>
              </a:rPr>
              <a:t>part, afin de protéger les arbustes contre le froid, des mauvaises herbes, d’enrichir la terre et de conserver l’humidité, la mise en place d’un paillage est vivement conseillé par les professionnels (voir annexe). </a:t>
            </a:r>
          </a:p>
          <a:p>
            <a:pPr algn="just"/>
            <a:r>
              <a:rPr lang="fr-FR" sz="1200" dirty="0">
                <a:latin typeface="Arial" panose="020B0604020202020204" pitchFamily="34" charset="0"/>
                <a:ea typeface="Batang" panose="02030600000101010101" pitchFamily="18" charset="-127"/>
                <a:cs typeface="Arial" panose="020B0604020202020204" pitchFamily="34" charset="0"/>
              </a:rPr>
              <a:t>Selon l’estimation du conseil syndical nous avons besoin de 5 m3 de paillage pin de 20/40mm pour un montant de 800 € environ</a:t>
            </a:r>
            <a:r>
              <a:rPr lang="fr-FR" sz="1200" dirty="0" smtClean="0">
                <a:latin typeface="Arial" panose="020B0604020202020204" pitchFamily="34" charset="0"/>
                <a:ea typeface="Batang" panose="02030600000101010101" pitchFamily="18" charset="-127"/>
                <a:cs typeface="Arial" panose="020B0604020202020204" pitchFamily="34" charset="0"/>
              </a:rPr>
              <a:t>.</a:t>
            </a:r>
            <a:r>
              <a:rPr lang="fr-FR" sz="1200" dirty="0">
                <a:latin typeface="Arial" panose="020B0604020202020204" pitchFamily="34" charset="0"/>
                <a:ea typeface="Batang" panose="02030600000101010101" pitchFamily="18" charset="-127"/>
                <a:cs typeface="Arial" panose="020B0604020202020204" pitchFamily="34" charset="0"/>
              </a:rPr>
              <a:t> </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donne mandat au syndic et au conseil syndical d’installer un dispositif d’arrosage automatique dans les jardins et le paillage</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alt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n°19 Entretien des biens commun a jouissance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exclusive</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Après en avoir délibéré, l'Assemblée générale mandate le Conseil Syndical pour faire établir des devis et sélectionner des entreprises compétentes pour l'entretien des parties communes à jouissance exclusive (balcons, terrasses, jardins). La charge résultante de cet entretien sera répartie en charges générales entre tous les </a:t>
            </a:r>
            <a:r>
              <a:rPr lang="fr-FR" sz="1200" dirty="0" smtClean="0">
                <a:latin typeface="Arial" panose="020B0604020202020204" pitchFamily="34" charset="0"/>
                <a:ea typeface="Batang" panose="02030600000101010101" pitchFamily="18" charset="-127"/>
                <a:cs typeface="Arial" panose="020B0604020202020204" pitchFamily="34" charset="0"/>
              </a:rPr>
              <a:t>copropriétaires</a:t>
            </a:r>
          </a:p>
          <a:p>
            <a:pPr algn="just">
              <a:tabLst>
                <a:tab pos="357188" algn="l"/>
              </a:tabLst>
            </a:pP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n°20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(2nd) Approbation </a:t>
            </a:r>
            <a:r>
              <a:rPr lang="fr-FR" altLang="fr-FR" sz="1200" b="1" i="1" dirty="0">
                <a:latin typeface="Arial" panose="020B0604020202020204" pitchFamily="34" charset="0"/>
                <a:ea typeface="Batang" panose="02030600000101010101" pitchFamily="18" charset="-127"/>
                <a:cs typeface="Arial" panose="020B0604020202020204" pitchFamily="34" charset="0"/>
              </a:rPr>
              <a:t>du nom de domaine de la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copropriété</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de :</a:t>
            </a:r>
          </a:p>
          <a:p>
            <a:pPr algn="just"/>
            <a:r>
              <a:rPr lang="fr-FR" sz="1200" dirty="0">
                <a:latin typeface="Arial" panose="020B0604020202020204" pitchFamily="34" charset="0"/>
                <a:ea typeface="Batang" panose="02030600000101010101" pitchFamily="18" charset="-127"/>
                <a:cs typeface="Arial" panose="020B0604020202020204" pitchFamily="34" charset="0"/>
              </a:rPr>
              <a:t>Dédier un serveur externe pour la dématérialisation des données de la copropriété (forum, hébergement, mailing liste, etc.) par l’hébergeur ONLINE et de fixer à 10,80€ le budget mensuel pour cette prestation ».</a:t>
            </a:r>
          </a:p>
          <a:p>
            <a:pPr algn="just"/>
            <a:r>
              <a:rPr lang="fr-FR" sz="1200" dirty="0">
                <a:latin typeface="Arial" panose="020B0604020202020204" pitchFamily="34" charset="0"/>
                <a:ea typeface="Batang" panose="02030600000101010101" pitchFamily="18" charset="-127"/>
                <a:cs typeface="Arial" panose="020B0604020202020204" pitchFamily="34" charset="0"/>
              </a:rPr>
              <a:t>- Déposé dans l’armoire archive du conseil syndical, les codes d’accès « administrateur».</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 Appeler </a:t>
            </a:r>
            <a:r>
              <a:rPr lang="fr-FR" sz="1200" dirty="0">
                <a:latin typeface="Arial" panose="020B0604020202020204" pitchFamily="34" charset="0"/>
                <a:ea typeface="Batang" panose="02030600000101010101" pitchFamily="18" charset="-127"/>
                <a:cs typeface="Arial" panose="020B0604020202020204" pitchFamily="34" charset="0"/>
              </a:rPr>
              <a:t>cette dépense dans le cadre du budget courant, il ne sera élaboré aucun appel de </a:t>
            </a:r>
            <a:r>
              <a:rPr lang="fr-FR" sz="1200" dirty="0" smtClean="0">
                <a:latin typeface="Arial" panose="020B0604020202020204" pitchFamily="34" charset="0"/>
                <a:ea typeface="Batang" panose="02030600000101010101" pitchFamily="18" charset="-127"/>
                <a:cs typeface="Arial" panose="020B0604020202020204" pitchFamily="34" charset="0"/>
              </a:rPr>
              <a:t>provision</a:t>
            </a:r>
          </a:p>
          <a:p>
            <a:pPr algn="just">
              <a:tabLst>
                <a:tab pos="357188" algn="l"/>
              </a:tabLst>
            </a:pPr>
            <a:r>
              <a:rPr lang="fr-FR" altLang="fr-FR" sz="1200" i="1" dirty="0">
                <a:latin typeface="Arial" panose="020B0604020202020204" pitchFamily="34" charset="0"/>
                <a:ea typeface="Batang" panose="02030600000101010101" pitchFamily="18" charset="-127"/>
                <a:cs typeface="Arial" panose="020B0604020202020204" pitchFamily="34" charset="0"/>
              </a:rPr>
              <a:t>Résolution n°21 Installation des opérateurs de fibre </a:t>
            </a:r>
            <a:r>
              <a:rPr lang="fr-FR" altLang="fr-FR" sz="1200" i="1" dirty="0" smtClean="0">
                <a:latin typeface="Arial" panose="020B0604020202020204" pitchFamily="34" charset="0"/>
                <a:ea typeface="Batang" panose="02030600000101010101" pitchFamily="18" charset="-127"/>
                <a:cs typeface="Arial" panose="020B0604020202020204" pitchFamily="34" charset="0"/>
              </a:rPr>
              <a:t>optique</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donne mandat au conseil syndical pour se prononcer, conformément à l’article 118 de la loi Macron, sur toutes propositions futures émanant des opérateurs de communications électroniques en vue d’installer des lignes de communications à très haut </a:t>
            </a:r>
            <a:r>
              <a:rPr lang="fr-FR" sz="1200" dirty="0" smtClean="0">
                <a:latin typeface="Arial" panose="020B0604020202020204" pitchFamily="34" charset="0"/>
                <a:ea typeface="Batang" panose="02030600000101010101" pitchFamily="18" charset="-127"/>
                <a:cs typeface="Arial" panose="020B0604020202020204" pitchFamily="34" charset="0"/>
              </a:rPr>
              <a:t>débit</a:t>
            </a:r>
          </a:p>
          <a:p>
            <a:pPr algn="just">
              <a:tabLst>
                <a:tab pos="357188" algn="l"/>
              </a:tabLst>
            </a:pP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n°22 Approbation de l’équipement de la salle du Conseil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Syndical</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d’allouer un budget de 1 200 € pour l’achat de mobilier afin de permettre au conseil syndical de se réunir</a:t>
            </a:r>
            <a:r>
              <a:rPr lang="fr-FR" sz="1200" dirty="0" smtClean="0">
                <a:latin typeface="Arial" panose="020B0604020202020204" pitchFamily="34" charset="0"/>
                <a:ea typeface="Batang" panose="02030600000101010101" pitchFamily="18" charset="-127"/>
                <a:cs typeface="Arial" panose="020B0604020202020204" pitchFamily="34" charset="0"/>
              </a:rPr>
              <a:t>.</a:t>
            </a:r>
            <a:r>
              <a:rPr lang="fr-FR" sz="1200" dirty="0">
                <a:latin typeface="Arial" panose="020B0604020202020204" pitchFamily="34" charset="0"/>
                <a:ea typeface="Batang" panose="02030600000101010101" pitchFamily="18" charset="-127"/>
                <a:cs typeface="Arial" panose="020B0604020202020204" pitchFamily="34" charset="0"/>
              </a:rPr>
              <a:t> </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autorise le syndic à procéder, selon la clé de répartition «CHARGES GÉNÉRALES», aux appels de provisions exigibles comme suit :</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 Le........... </a:t>
            </a:r>
            <a:r>
              <a:rPr lang="fr-FR" sz="1200" dirty="0">
                <a:latin typeface="Arial" panose="020B0604020202020204" pitchFamily="34" charset="0"/>
                <a:ea typeface="Batang" panose="02030600000101010101" pitchFamily="18" charset="-127"/>
                <a:cs typeface="Arial" panose="020B0604020202020204" pitchFamily="34" charset="0"/>
              </a:rPr>
              <a:t>pour</a:t>
            </a:r>
            <a:r>
              <a:rPr lang="fr-FR" sz="1200" dirty="0" smtClean="0">
                <a:latin typeface="Arial" panose="020B0604020202020204" pitchFamily="34" charset="0"/>
                <a:ea typeface="Batang" panose="02030600000101010101" pitchFamily="18" charset="-127"/>
                <a:cs typeface="Arial" panose="020B0604020202020204" pitchFamily="34" charset="0"/>
              </a:rPr>
              <a:t>......... %.	</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 Le.  ........ </a:t>
            </a:r>
            <a:r>
              <a:rPr lang="fr-FR" sz="1200" dirty="0">
                <a:latin typeface="Arial" panose="020B0604020202020204" pitchFamily="34" charset="0"/>
                <a:ea typeface="Batang" panose="02030600000101010101" pitchFamily="18" charset="-127"/>
                <a:cs typeface="Arial" panose="020B0604020202020204" pitchFamily="34" charset="0"/>
              </a:rPr>
              <a:t>pour</a:t>
            </a:r>
            <a:r>
              <a:rPr lang="fr-FR" sz="1200" dirty="0" smtClean="0">
                <a:latin typeface="Arial" panose="020B0604020202020204" pitchFamily="34" charset="0"/>
                <a:ea typeface="Batang" panose="02030600000101010101" pitchFamily="18" charset="-127"/>
                <a:cs typeface="Arial" panose="020B0604020202020204" pitchFamily="34" charset="0"/>
              </a:rPr>
              <a:t>......... %.	</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 </a:t>
            </a:r>
            <a:r>
              <a:rPr lang="fr-FR" sz="1200" dirty="0">
                <a:latin typeface="Arial" panose="020B0604020202020204" pitchFamily="34" charset="0"/>
                <a:ea typeface="Batang" panose="02030600000101010101" pitchFamily="18" charset="-127"/>
                <a:cs typeface="Arial" panose="020B0604020202020204" pitchFamily="34" charset="0"/>
              </a:rPr>
              <a:t>Le</a:t>
            </a:r>
            <a:r>
              <a:rPr lang="fr-FR" sz="1200" dirty="0" smtClean="0">
                <a:latin typeface="Arial" panose="020B0604020202020204" pitchFamily="34" charset="0"/>
                <a:ea typeface="Batang" panose="02030600000101010101" pitchFamily="18" charset="-127"/>
                <a:cs typeface="Arial" panose="020B0604020202020204" pitchFamily="34" charset="0"/>
              </a:rPr>
              <a:t>........... </a:t>
            </a:r>
            <a:r>
              <a:rPr lang="fr-FR" sz="1200" dirty="0">
                <a:latin typeface="Arial" panose="020B0604020202020204" pitchFamily="34" charset="0"/>
                <a:ea typeface="Batang" panose="02030600000101010101" pitchFamily="18" charset="-127"/>
                <a:cs typeface="Arial" panose="020B0604020202020204" pitchFamily="34" charset="0"/>
              </a:rPr>
              <a:t>pour le solde.</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prend acte que le plan de financement tel qu’il vient d’être adopté, ne permet pas de placement de fonds au profit du syndicat des copropriétaires, mais seulement le paiement des situations de travaux au fur et à mesure de leur échéance</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alt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n°23 Approbation d’un fond de caisse en numéraire alloué au Conseil Syndical pour les petites fournitures</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d’allouer au conseil syndical un fonds de caisse en numéraire d’un montant de 1 000 € pour l’avance des dépenses en fournitures et autres.</a:t>
            </a:r>
          </a:p>
          <a:p>
            <a:pPr algn="just"/>
            <a:r>
              <a:rPr lang="fr-FR" sz="1200" dirty="0">
                <a:latin typeface="Arial" panose="020B0604020202020204" pitchFamily="34" charset="0"/>
                <a:ea typeface="Batang" panose="02030600000101010101" pitchFamily="18" charset="-127"/>
                <a:cs typeface="Arial" panose="020B0604020202020204" pitchFamily="34" charset="0"/>
              </a:rPr>
              <a:t>En effet, aujourd’hui ces dépenses sont avancées sur les fonds propres des membres du conseil syndical. </a:t>
            </a:r>
          </a:p>
          <a:p>
            <a:pPr algn="just"/>
            <a:r>
              <a:rPr lang="fr-FR" sz="1200" dirty="0">
                <a:latin typeface="Arial" panose="020B0604020202020204" pitchFamily="34" charset="0"/>
                <a:ea typeface="Batang" panose="02030600000101010101" pitchFamily="18" charset="-127"/>
                <a:cs typeface="Arial" panose="020B0604020202020204" pitchFamily="34" charset="0"/>
              </a:rPr>
              <a:t>En cas d’adoption des résolutions portant sur la mise en place d’un arrosage automatique du grand jardin, des filets de protection, des dépenses relatives aux courriers de communication émis par le conseil syndical, aux fournitures de bureau résultant de ces communications et des équipements de la salle du conseil, ces dépenses ne seront pas payées directement par le syndic. Les membres du conseil achèteront les équipements nécessaires et remettront au syndic les factures afin d’obtenir le remboursement. </a:t>
            </a:r>
          </a:p>
          <a:p>
            <a:pPr algn="just"/>
            <a:endParaRPr lang="fr-FR" altLang="fr-FR" sz="1200" i="1"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337036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293476" y="293634"/>
            <a:ext cx="5467911" cy="268987"/>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100" b="1" spc="70" dirty="0">
                <a:latin typeface="+mj-lt"/>
                <a:ea typeface="Batang" pitchFamily="18" charset="-127"/>
              </a:rPr>
              <a:t>DROITS ET OBLIGATIONS </a:t>
            </a:r>
            <a:r>
              <a:rPr lang="fr-FR" altLang="fr-FR" sz="1100" b="1" spc="70" dirty="0" smtClean="0">
                <a:latin typeface="+mj-lt"/>
                <a:ea typeface="Batang" pitchFamily="18" charset="-127"/>
              </a:rPr>
              <a:t>DE </a:t>
            </a:r>
            <a:r>
              <a:rPr lang="fr-FR" altLang="fr-FR" sz="1100" b="1" spc="70" dirty="0">
                <a:latin typeface="+mj-lt"/>
                <a:ea typeface="Batang" pitchFamily="18" charset="-127"/>
              </a:rPr>
              <a:t>TOUT OCCUPANT DE LA </a:t>
            </a:r>
            <a:r>
              <a:rPr lang="fr-FR" altLang="fr-FR" sz="1100" b="1" spc="70" dirty="0" smtClean="0">
                <a:latin typeface="+mj-lt"/>
                <a:ea typeface="Batang" pitchFamily="18" charset="-127"/>
              </a:rPr>
              <a:t>RÉSIDENCE</a:t>
            </a:r>
            <a:endParaRPr lang="fr-FR" altLang="fr-FR" sz="1100" b="1" spc="70" dirty="0">
              <a:latin typeface="+mj-lt"/>
              <a:ea typeface="Batang" pitchFamily="18" charset="-127"/>
            </a:endParaRPr>
          </a:p>
        </p:txBody>
      </p:sp>
      <p:sp>
        <p:nvSpPr>
          <p:cNvPr id="6147" name="Rectangle 18"/>
          <p:cNvSpPr>
            <a:spLocks noChangeArrowheads="1"/>
          </p:cNvSpPr>
          <p:nvPr/>
        </p:nvSpPr>
        <p:spPr bwMode="auto">
          <a:xfrm>
            <a:off x="1857296" y="3546313"/>
            <a:ext cx="40069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i="1" u="sng" dirty="0">
                <a:solidFill>
                  <a:srgbClr val="3333CC"/>
                </a:solidFill>
                <a:latin typeface="Batang" pitchFamily="18" charset="-127"/>
                <a:ea typeface="Batang" pitchFamily="18" charset="-127"/>
              </a:rPr>
              <a:t>Aucune tolérance ne pourra devenir un droit acquis</a:t>
            </a:r>
            <a:r>
              <a:rPr lang="fr-FR" altLang="fr-FR" sz="1200" b="1" i="1" u="sng" dirty="0" smtClean="0">
                <a:solidFill>
                  <a:srgbClr val="3333CC"/>
                </a:solidFill>
                <a:latin typeface="Batang" pitchFamily="18" charset="-127"/>
                <a:ea typeface="Batang" pitchFamily="18" charset="-127"/>
              </a:rPr>
              <a:t>,</a:t>
            </a:r>
            <a:endParaRPr lang="fr-FR" altLang="fr-FR" sz="1200" i="1" u="sng" strike="sngStrike" dirty="0">
              <a:solidFill>
                <a:srgbClr val="00B050"/>
              </a:solidFill>
              <a:latin typeface="Batang" pitchFamily="18" charset="-127"/>
              <a:ea typeface="Batang" pitchFamily="18" charset="-127"/>
            </a:endParaRPr>
          </a:p>
        </p:txBody>
      </p:sp>
      <p:sp>
        <p:nvSpPr>
          <p:cNvPr id="6148" name="Rectangle 3"/>
          <p:cNvSpPr>
            <a:spLocks noChangeArrowheads="1"/>
          </p:cNvSpPr>
          <p:nvPr/>
        </p:nvSpPr>
        <p:spPr bwMode="auto">
          <a:xfrm>
            <a:off x="5710507" y="294072"/>
            <a:ext cx="1557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i="1" dirty="0">
                <a:solidFill>
                  <a:srgbClr val="3333CC"/>
                </a:solidFill>
                <a:latin typeface="Batang" pitchFamily="18" charset="-127"/>
                <a:ea typeface="Batang" pitchFamily="18" charset="-127"/>
              </a:rPr>
              <a:t>(</a:t>
            </a:r>
            <a:r>
              <a:rPr lang="fr-FR" altLang="fr-FR" sz="1200" b="1" i="1" dirty="0" smtClean="0">
                <a:solidFill>
                  <a:srgbClr val="3333CC"/>
                </a:solidFill>
                <a:latin typeface="Batang" pitchFamily="18" charset="-127"/>
                <a:ea typeface="Batang" pitchFamily="18" charset="-127"/>
              </a:rPr>
              <a:t>page 124 du  RC</a:t>
            </a:r>
            <a:r>
              <a:rPr lang="fr-FR" altLang="fr-FR" sz="1200" b="1" i="1" dirty="0">
                <a:solidFill>
                  <a:srgbClr val="3333CC"/>
                </a:solidFill>
                <a:latin typeface="Batang" pitchFamily="18" charset="-127"/>
                <a:ea typeface="Batang" pitchFamily="18" charset="-127"/>
              </a:rPr>
              <a:t>)</a:t>
            </a:r>
          </a:p>
        </p:txBody>
      </p:sp>
      <p:sp>
        <p:nvSpPr>
          <p:cNvPr id="6149" name="ZoneTexte 4"/>
          <p:cNvSpPr txBox="1">
            <a:spLocks noChangeArrowheads="1"/>
          </p:cNvSpPr>
          <p:nvPr/>
        </p:nvSpPr>
        <p:spPr bwMode="auto">
          <a:xfrm>
            <a:off x="318914" y="683990"/>
            <a:ext cx="66659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u="sng" dirty="0">
                <a:latin typeface="Batang" pitchFamily="18" charset="-127"/>
                <a:ea typeface="Batang" pitchFamily="18" charset="-127"/>
              </a:rPr>
              <a:t>Chaque </a:t>
            </a:r>
            <a:r>
              <a:rPr lang="fr-FR" altLang="fr-FR" sz="1200" i="1" u="sng" dirty="0" smtClean="0">
                <a:latin typeface="Batang" pitchFamily="18" charset="-127"/>
                <a:ea typeface="Batang" pitchFamily="18" charset="-127"/>
              </a:rPr>
              <a:t>copropriétaire sera responsable</a:t>
            </a:r>
            <a:r>
              <a:rPr lang="fr-FR" altLang="fr-FR" sz="1200" i="1" dirty="0" smtClean="0">
                <a:latin typeface="Batang" pitchFamily="18" charset="-127"/>
                <a:ea typeface="Batang" pitchFamily="18" charset="-127"/>
              </a:rPr>
              <a:t> à l’égard du syndicat comme de tout autre copropriétaire </a:t>
            </a:r>
            <a:r>
              <a:rPr lang="fr-FR" altLang="fr-FR" sz="1200" i="1" u="sng" dirty="0" smtClean="0">
                <a:latin typeface="Batang" pitchFamily="18" charset="-127"/>
                <a:ea typeface="Batang" pitchFamily="18" charset="-127"/>
              </a:rPr>
              <a:t>des troubles de jouissances et infractions aux dispositions du présent règlement</a:t>
            </a:r>
            <a:r>
              <a:rPr lang="fr-FR" altLang="fr-FR" sz="1200" i="1" dirty="0" smtClean="0">
                <a:latin typeface="Batang" pitchFamily="18" charset="-127"/>
                <a:ea typeface="Batang" pitchFamily="18" charset="-127"/>
              </a:rPr>
              <a:t> dont lui-même, sa famille, ses préposés, ses locataires ou occupants et fournisseurs seront directement ou indirectement les auteurs, ainsi que des conséquences dommageables résultant de sa faute ou de sa négligence et de celle de ses préposés, ou par le fait d’une chose ou d’une personne dont il est légalement responsable.</a:t>
            </a:r>
          </a:p>
          <a:p>
            <a:pPr algn="just" eaLnBrk="1" hangingPunct="1">
              <a:spcBef>
                <a:spcPct val="0"/>
              </a:spcBef>
              <a:buFontTx/>
              <a:buNone/>
            </a:pPr>
            <a:endParaRPr lang="fr-FR" altLang="fr-FR" sz="1200" i="1" dirty="0" smtClean="0">
              <a:latin typeface="Batang" pitchFamily="18" charset="-127"/>
              <a:ea typeface="Batang" pitchFamily="18" charset="-127"/>
            </a:endParaRPr>
          </a:p>
          <a:p>
            <a:pPr algn="just" eaLnBrk="1" hangingPunct="1">
              <a:spcBef>
                <a:spcPct val="0"/>
              </a:spcBef>
              <a:buFontTx/>
              <a:buNone/>
            </a:pPr>
            <a:r>
              <a:rPr lang="fr-FR" altLang="fr-FR" sz="1200" i="1" dirty="0" smtClean="0">
                <a:latin typeface="Batang" pitchFamily="18" charset="-127"/>
                <a:ea typeface="Batang" pitchFamily="18" charset="-127"/>
              </a:rPr>
              <a:t>Tout copropriétaire devra donc imposer le respect desdites prescriptions aux personnes ci-dessus désignées sans que, pour autant, soit dégagée sa propre responsabilité.</a:t>
            </a:r>
          </a:p>
          <a:p>
            <a:pPr algn="just" eaLnBrk="1" hangingPunct="1">
              <a:spcBef>
                <a:spcPct val="0"/>
              </a:spcBef>
              <a:buFontTx/>
              <a:buNone/>
            </a:pPr>
            <a:endParaRPr lang="fr-FR" altLang="fr-FR" sz="1200" i="1" dirty="0">
              <a:latin typeface="Batang" pitchFamily="18" charset="-127"/>
              <a:ea typeface="Batang" pitchFamily="18" charset="-127"/>
            </a:endParaRPr>
          </a:p>
          <a:p>
            <a:pPr algn="just" eaLnBrk="1" hangingPunct="1">
              <a:spcBef>
                <a:spcPct val="0"/>
              </a:spcBef>
              <a:buFontTx/>
              <a:buNone/>
            </a:pPr>
            <a:r>
              <a:rPr lang="fr-FR" altLang="fr-FR" sz="1200" i="1" u="sng" dirty="0" smtClean="0">
                <a:latin typeface="Batang" pitchFamily="18" charset="-127"/>
                <a:ea typeface="Batang" pitchFamily="18" charset="-127"/>
              </a:rPr>
              <a:t>Chaque résident</a:t>
            </a:r>
            <a:r>
              <a:rPr lang="fr-FR" altLang="fr-FR" sz="1200" i="1" dirty="0" smtClean="0">
                <a:latin typeface="Batang" pitchFamily="18" charset="-127"/>
                <a:ea typeface="Batang" pitchFamily="18" charset="-127"/>
              </a:rPr>
              <a:t> aura le droit de jouir et d’user en bon père de famille des parties de l’immeuble dont il aura l’usage exclusif, à la condition de ne pas nuire aux droits des autres résidents, le tout conformément à la destination de l’immeuble, telle qu’elle est déterminée par le présent règlement.</a:t>
            </a:r>
            <a:endParaRPr lang="fr-FR" altLang="fr-FR" sz="1200" i="1" dirty="0">
              <a:latin typeface="Batang" pitchFamily="18" charset="-127"/>
              <a:ea typeface="Batang" pitchFamily="18" charset="-127"/>
            </a:endParaRPr>
          </a:p>
        </p:txBody>
      </p:sp>
      <p:sp>
        <p:nvSpPr>
          <p:cNvPr id="6150" name="Espace réservé du numéro de diapositive 2"/>
          <p:cNvSpPr>
            <a:spLocks noGrp="1"/>
          </p:cNvSpPr>
          <p:nvPr>
            <p:ph type="sldNum" sz="quarter" idx="12"/>
          </p:nvPr>
        </p:nvSpPr>
        <p:spPr>
          <a:xfrm>
            <a:off x="5521325" y="9717088"/>
            <a:ext cx="1679575" cy="723900"/>
          </a:xfrm>
          <a:noFill/>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endParaRPr lang="fr-FR" altLang="fr-FR" sz="1500" smtClean="0"/>
          </a:p>
          <a:p>
            <a:pPr algn="ctr" eaLnBrk="1" hangingPunct="1">
              <a:spcBef>
                <a:spcPct val="0"/>
              </a:spcBef>
              <a:buFontTx/>
              <a:buNone/>
            </a:pPr>
            <a:fld id="{C97766D2-C152-4D2F-8BCB-FB6D1A40E980}" type="slidenum">
              <a:rPr lang="fr-FR" altLang="fr-FR" sz="1500" smtClean="0"/>
              <a:pPr algn="ctr" eaLnBrk="1" hangingPunct="1">
                <a:spcBef>
                  <a:spcPct val="0"/>
                </a:spcBef>
                <a:buFontTx/>
                <a:buNone/>
              </a:pPr>
              <a:t>4</a:t>
            </a:fld>
            <a:endParaRPr lang="fr-FR" altLang="fr-FR" sz="1500" smtClean="0"/>
          </a:p>
        </p:txBody>
      </p:sp>
      <p:sp>
        <p:nvSpPr>
          <p:cNvPr id="6151" name="Rectangle 7"/>
          <p:cNvSpPr>
            <a:spLocks noChangeArrowheads="1"/>
          </p:cNvSpPr>
          <p:nvPr/>
        </p:nvSpPr>
        <p:spPr bwMode="auto">
          <a:xfrm>
            <a:off x="268287" y="4072022"/>
            <a:ext cx="1203326"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smtClean="0">
                <a:latin typeface="+mj-lt"/>
                <a:ea typeface="Batang" pitchFamily="18" charset="-127"/>
              </a:rPr>
              <a:t>SÉCURITÉ</a:t>
            </a:r>
            <a:endParaRPr lang="fr-FR" altLang="fr-FR" sz="1200" b="1" spc="100" dirty="0">
              <a:latin typeface="+mj-lt"/>
              <a:ea typeface="Batang" pitchFamily="18" charset="-127"/>
            </a:endParaRPr>
          </a:p>
        </p:txBody>
      </p:sp>
      <p:sp>
        <p:nvSpPr>
          <p:cNvPr id="6152" name="Text Box 5"/>
          <p:cNvSpPr txBox="1">
            <a:spLocks noChangeArrowheads="1"/>
          </p:cNvSpPr>
          <p:nvPr/>
        </p:nvSpPr>
        <p:spPr bwMode="auto">
          <a:xfrm>
            <a:off x="894165" y="4325254"/>
            <a:ext cx="184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200">
              <a:latin typeface="Batang" pitchFamily="18" charset="-127"/>
              <a:ea typeface="Batang" pitchFamily="18" charset="-127"/>
            </a:endParaRPr>
          </a:p>
        </p:txBody>
      </p:sp>
      <p:sp>
        <p:nvSpPr>
          <p:cNvPr id="6153" name="Text Box 8"/>
          <p:cNvSpPr txBox="1">
            <a:spLocks noChangeArrowheads="1"/>
          </p:cNvSpPr>
          <p:nvPr/>
        </p:nvSpPr>
        <p:spPr bwMode="auto">
          <a:xfrm>
            <a:off x="980232" y="4441180"/>
            <a:ext cx="60039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None/>
            </a:pPr>
            <a:r>
              <a:rPr lang="fr-FR" altLang="fr-FR" sz="1200" i="1" dirty="0">
                <a:latin typeface="Batang" pitchFamily="18" charset="-127"/>
                <a:ea typeface="Batang" pitchFamily="18" charset="-127"/>
              </a:rPr>
              <a:t>La résidence est dotée d’un système de </a:t>
            </a:r>
            <a:r>
              <a:rPr lang="fr-FR" altLang="fr-FR" sz="1200" i="1" dirty="0" smtClean="0">
                <a:latin typeface="Batang" pitchFamily="18" charset="-127"/>
                <a:ea typeface="Batang" pitchFamily="18" charset="-127"/>
              </a:rPr>
              <a:t>badges contrôlant la zone de parking.</a:t>
            </a:r>
            <a:endParaRPr lang="fr-FR" altLang="fr-FR" sz="1200" i="1" dirty="0">
              <a:latin typeface="Batang" pitchFamily="18" charset="-127"/>
              <a:ea typeface="Batang" pitchFamily="18" charset="-127"/>
            </a:endParaRPr>
          </a:p>
          <a:p>
            <a:pPr algn="just" eaLnBrk="1" hangingPunct="1">
              <a:spcBef>
                <a:spcPct val="50000"/>
              </a:spcBef>
              <a:buNone/>
            </a:pPr>
            <a:r>
              <a:rPr lang="fr-FR" altLang="fr-FR" sz="1200" i="1" dirty="0" smtClean="0">
                <a:latin typeface="Batang" pitchFamily="18" charset="-127"/>
                <a:ea typeface="Batang" pitchFamily="18" charset="-127"/>
              </a:rPr>
              <a:t>Si </a:t>
            </a:r>
            <a:r>
              <a:rPr lang="fr-FR" altLang="fr-FR" sz="1200" i="1" dirty="0">
                <a:latin typeface="Batang" pitchFamily="18" charset="-127"/>
                <a:ea typeface="Batang" pitchFamily="18" charset="-127"/>
              </a:rPr>
              <a:t>un badge ou bip est volé ou perdu, il convient de prévenir immédiatement </a:t>
            </a:r>
            <a:r>
              <a:rPr lang="fr-FR" altLang="fr-FR" sz="1200" i="1" dirty="0" smtClean="0">
                <a:latin typeface="Batang" pitchFamily="18" charset="-127"/>
                <a:ea typeface="Batang" pitchFamily="18" charset="-127"/>
              </a:rPr>
              <a:t>le Syndic. </a:t>
            </a:r>
            <a:r>
              <a:rPr lang="fr-FR" altLang="fr-FR" sz="1200" i="1" dirty="0">
                <a:latin typeface="Batang" pitchFamily="18" charset="-127"/>
                <a:ea typeface="Batang" pitchFamily="18" charset="-127"/>
              </a:rPr>
              <a:t>Le </a:t>
            </a:r>
            <a:r>
              <a:rPr lang="fr-FR" altLang="fr-FR" sz="1200" i="1" dirty="0" smtClean="0">
                <a:latin typeface="Batang" pitchFamily="18" charset="-127"/>
                <a:ea typeface="Batang" pitchFamily="18" charset="-127"/>
              </a:rPr>
              <a:t>badge sera </a:t>
            </a:r>
            <a:r>
              <a:rPr lang="fr-FR" altLang="fr-FR" sz="1200" i="1" dirty="0">
                <a:latin typeface="Batang" pitchFamily="18" charset="-127"/>
                <a:ea typeface="Batang" pitchFamily="18" charset="-127"/>
              </a:rPr>
              <a:t>désactivé rendant ainsi toute intrusion impossible.</a:t>
            </a:r>
          </a:p>
        </p:txBody>
      </p:sp>
      <p:pic>
        <p:nvPicPr>
          <p:cNvPr id="6154" name="Picture 17" descr="EXIT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76" y="4502498"/>
            <a:ext cx="6508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Rectangle 22"/>
          <p:cNvSpPr>
            <a:spLocks noChangeArrowheads="1"/>
          </p:cNvSpPr>
          <p:nvPr/>
        </p:nvSpPr>
        <p:spPr bwMode="auto">
          <a:xfrm>
            <a:off x="268624" y="5478612"/>
            <a:ext cx="67008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rPr>
              <a:t>De </a:t>
            </a:r>
            <a:r>
              <a:rPr lang="fr-FR" altLang="fr-FR" sz="1200" i="1" dirty="0" smtClean="0">
                <a:latin typeface="Batang" pitchFamily="18" charset="-127"/>
                <a:ea typeface="Batang" pitchFamily="18" charset="-127"/>
              </a:rPr>
              <a:t>même, </a:t>
            </a:r>
            <a:r>
              <a:rPr lang="fr-FR" altLang="fr-FR" sz="1200" i="1" dirty="0">
                <a:latin typeface="Batang" pitchFamily="18" charset="-127"/>
                <a:ea typeface="Batang" pitchFamily="18" charset="-127"/>
              </a:rPr>
              <a:t>lorsque vous trouvez un badge, il convient de le rapporter au </a:t>
            </a:r>
            <a:r>
              <a:rPr lang="fr-FR" altLang="fr-FR" sz="1200" i="1" dirty="0" smtClean="0">
                <a:latin typeface="Batang" pitchFamily="18" charset="-127"/>
                <a:ea typeface="Batang" pitchFamily="18" charset="-127"/>
              </a:rPr>
              <a:t>Syndic </a:t>
            </a:r>
            <a:r>
              <a:rPr lang="fr-FR" altLang="fr-FR" sz="1200" i="1" dirty="0">
                <a:latin typeface="Batang" pitchFamily="18" charset="-127"/>
                <a:ea typeface="Batang" pitchFamily="18" charset="-127"/>
              </a:rPr>
              <a:t>qui pourra l’identifier et agir en conséquence.</a:t>
            </a:r>
          </a:p>
        </p:txBody>
      </p:sp>
      <p:sp>
        <p:nvSpPr>
          <p:cNvPr id="6160" name="Picture 18" descr="N-55"/>
          <p:cNvSpPr>
            <a:spLocks noChangeAspect="1" noChangeArrowheads="1"/>
          </p:cNvSpPr>
          <p:nvPr/>
        </p:nvSpPr>
        <p:spPr bwMode="auto">
          <a:xfrm>
            <a:off x="5864225" y="8865394"/>
            <a:ext cx="13049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400"/>
          </a:p>
        </p:txBody>
      </p:sp>
      <p:sp>
        <p:nvSpPr>
          <p:cNvPr id="6162" name="Picture 18" descr="N-55"/>
          <p:cNvSpPr>
            <a:spLocks noChangeAspect="1" noChangeArrowheads="1"/>
          </p:cNvSpPr>
          <p:nvPr/>
        </p:nvSpPr>
        <p:spPr bwMode="auto">
          <a:xfrm>
            <a:off x="325438" y="8351044"/>
            <a:ext cx="11461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163" name="Text Box 11"/>
          <p:cNvSpPr txBox="1">
            <a:spLocks noChangeArrowheads="1"/>
          </p:cNvSpPr>
          <p:nvPr/>
        </p:nvSpPr>
        <p:spPr bwMode="auto">
          <a:xfrm>
            <a:off x="549715" y="8941686"/>
            <a:ext cx="515719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i="1" dirty="0">
                <a:latin typeface="Batang" pitchFamily="18" charset="-127"/>
                <a:ea typeface="Batang" pitchFamily="18" charset="-127"/>
              </a:rPr>
              <a:t>Le stationnement des véhicules </a:t>
            </a:r>
            <a:r>
              <a:rPr lang="fr-FR" altLang="fr-FR" sz="1200" b="1" i="1" dirty="0">
                <a:latin typeface="Batang" pitchFamily="18" charset="-127"/>
                <a:ea typeface="Batang" pitchFamily="18" charset="-127"/>
              </a:rPr>
              <a:t>EST INTERDIT </a:t>
            </a:r>
            <a:r>
              <a:rPr lang="fr-FR" altLang="fr-FR" sz="1200" i="1" dirty="0">
                <a:latin typeface="Batang" pitchFamily="18" charset="-127"/>
                <a:ea typeface="Batang" pitchFamily="18" charset="-127"/>
              </a:rPr>
              <a:t>dans les voies et parties communes et, de façon générale, </a:t>
            </a:r>
            <a:r>
              <a:rPr lang="fr-FR" altLang="fr-FR" sz="1200" b="1" i="1" dirty="0">
                <a:latin typeface="Batang" pitchFamily="18" charset="-127"/>
                <a:ea typeface="Batang" pitchFamily="18" charset="-127"/>
              </a:rPr>
              <a:t>en dehors des </a:t>
            </a:r>
            <a:r>
              <a:rPr lang="fr-FR" altLang="fr-FR" sz="1200" b="1" i="1" dirty="0" smtClean="0">
                <a:latin typeface="Batang" pitchFamily="18" charset="-127"/>
                <a:ea typeface="Batang" pitchFamily="18" charset="-127"/>
              </a:rPr>
              <a:t>parkings.</a:t>
            </a:r>
            <a:endParaRPr lang="fr-FR" altLang="fr-FR" sz="1200" b="1" i="1" dirty="0">
              <a:solidFill>
                <a:srgbClr val="3333CC"/>
              </a:solidFill>
              <a:latin typeface="Batang" pitchFamily="18" charset="-127"/>
              <a:ea typeface="Batang" pitchFamily="18" charset="-127"/>
            </a:endParaRPr>
          </a:p>
        </p:txBody>
      </p:sp>
      <p:sp>
        <p:nvSpPr>
          <p:cNvPr id="6166" name="Text Box 8"/>
          <p:cNvSpPr txBox="1">
            <a:spLocks noChangeArrowheads="1"/>
          </p:cNvSpPr>
          <p:nvPr/>
        </p:nvSpPr>
        <p:spPr bwMode="auto">
          <a:xfrm>
            <a:off x="252239" y="7615397"/>
            <a:ext cx="679926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i="1" dirty="0">
                <a:latin typeface="Batang" pitchFamily="18" charset="-127"/>
                <a:ea typeface="Batang" pitchFamily="18" charset="-127"/>
              </a:rPr>
              <a:t>Si des personnes inconnues se trouvent seules dans les parties communes des bâtiments (paliers, </a:t>
            </a:r>
            <a:r>
              <a:rPr lang="fr-FR" altLang="fr-FR" sz="1200" i="1" dirty="0" smtClean="0">
                <a:latin typeface="Batang" pitchFamily="18" charset="-127"/>
                <a:ea typeface="Batang" pitchFamily="18" charset="-127"/>
              </a:rPr>
              <a:t>escalier, caves</a:t>
            </a:r>
            <a:r>
              <a:rPr lang="fr-FR" altLang="fr-FR" sz="1200" i="1" dirty="0">
                <a:latin typeface="Batang" pitchFamily="18" charset="-127"/>
                <a:ea typeface="Batang" pitchFamily="18" charset="-127"/>
              </a:rPr>
              <a:t>, </a:t>
            </a:r>
            <a:r>
              <a:rPr lang="fr-FR" altLang="fr-FR" sz="1200" i="1" dirty="0" smtClean="0">
                <a:latin typeface="Batang" pitchFamily="18" charset="-127"/>
                <a:ea typeface="Batang" pitchFamily="18" charset="-127"/>
              </a:rPr>
              <a:t>terrasses ou parking), </a:t>
            </a:r>
            <a:r>
              <a:rPr lang="fr-FR" altLang="fr-FR" sz="1200" i="1" dirty="0">
                <a:latin typeface="Batang" pitchFamily="18" charset="-127"/>
                <a:ea typeface="Batang" pitchFamily="18" charset="-127"/>
              </a:rPr>
              <a:t>ne pas hésiter à les interroger sur la raison de leur présence, se renseigner auprès </a:t>
            </a:r>
            <a:r>
              <a:rPr lang="fr-FR" altLang="fr-FR" sz="1200" i="1" dirty="0" smtClean="0">
                <a:latin typeface="Batang" pitchFamily="18" charset="-127"/>
                <a:ea typeface="Batang" pitchFamily="18" charset="-127"/>
              </a:rPr>
              <a:t>du syndic</a:t>
            </a:r>
            <a:r>
              <a:rPr lang="fr-FR" altLang="fr-FR" sz="1200" i="1" dirty="0">
                <a:latin typeface="Batang" pitchFamily="18" charset="-127"/>
                <a:ea typeface="Batang" pitchFamily="18" charset="-127"/>
              </a:rPr>
              <a:t>.</a:t>
            </a:r>
          </a:p>
          <a:p>
            <a:pPr algn="just" eaLnBrk="1" hangingPunct="1">
              <a:spcBef>
                <a:spcPct val="50000"/>
              </a:spcBef>
              <a:buFontTx/>
              <a:buNone/>
            </a:pPr>
            <a:r>
              <a:rPr lang="fr-FR" altLang="fr-FR" sz="1200" i="1" dirty="0">
                <a:latin typeface="Batang" pitchFamily="18" charset="-127"/>
                <a:ea typeface="Batang" pitchFamily="18" charset="-127"/>
              </a:rPr>
              <a:t>Il est normal de savoir qui circule chez nous.</a:t>
            </a:r>
          </a:p>
        </p:txBody>
      </p:sp>
      <p:sp>
        <p:nvSpPr>
          <p:cNvPr id="6167" name="Picture 11" descr="TD77"/>
          <p:cNvSpPr>
            <a:spLocks noChangeAspect="1" noChangeArrowheads="1"/>
          </p:cNvSpPr>
          <p:nvPr/>
        </p:nvSpPr>
        <p:spPr bwMode="auto">
          <a:xfrm>
            <a:off x="5606257" y="4149972"/>
            <a:ext cx="6921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400"/>
          </a:p>
        </p:txBody>
      </p:sp>
      <p:sp>
        <p:nvSpPr>
          <p:cNvPr id="6168" name="Rectangle 7"/>
          <p:cNvSpPr>
            <a:spLocks noChangeArrowheads="1"/>
          </p:cNvSpPr>
          <p:nvPr/>
        </p:nvSpPr>
        <p:spPr bwMode="auto">
          <a:xfrm>
            <a:off x="325438" y="7132576"/>
            <a:ext cx="1160463" cy="284162"/>
          </a:xfrm>
          <a:prstGeom prst="rect">
            <a:avLst/>
          </a:prstGeom>
          <a:solidFill>
            <a:srgbClr val="FFFF00"/>
          </a:solidFill>
          <a:ln>
            <a:solidFill>
              <a:srgbClr val="FF0000"/>
            </a:solidFill>
          </a:ln>
          <a:extLst/>
        </p:spPr>
        <p:txBody>
          <a:bodyPr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dirty="0">
                <a:latin typeface="+mj-lt"/>
                <a:ea typeface="Batang" pitchFamily="18" charset="-127"/>
              </a:rPr>
              <a:t>VIGILANCE</a:t>
            </a:r>
          </a:p>
        </p:txBody>
      </p:sp>
      <p:sp>
        <p:nvSpPr>
          <p:cNvPr id="25" name="Text Box 9"/>
          <p:cNvSpPr txBox="1">
            <a:spLocks noChangeArrowheads="1"/>
          </p:cNvSpPr>
          <p:nvPr/>
        </p:nvSpPr>
        <p:spPr bwMode="auto">
          <a:xfrm>
            <a:off x="325438" y="6166818"/>
            <a:ext cx="1402804" cy="276999"/>
          </a:xfrm>
          <a:prstGeom prst="rect">
            <a:avLst/>
          </a:prstGeom>
          <a:solidFill>
            <a:srgbClr val="FFFF00"/>
          </a:solidFill>
          <a:ln>
            <a:solidFill>
              <a:srgbClr val="FF0000"/>
            </a:solidFill>
          </a:ln>
          <a:effectLs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50000"/>
              </a:spcBef>
              <a:buFontTx/>
              <a:buNone/>
            </a:pPr>
            <a:r>
              <a:rPr lang="fr-FR" altLang="fr-FR" sz="1200" b="1" spc="100" dirty="0">
                <a:latin typeface="+mj-lt"/>
                <a:ea typeface="Batang" pitchFamily="18" charset="-127"/>
              </a:rPr>
              <a:t>INTERPHONE</a:t>
            </a:r>
          </a:p>
        </p:txBody>
      </p:sp>
      <p:pic>
        <p:nvPicPr>
          <p:cNvPr id="26" name="Picture 23" descr="F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506" y="6250186"/>
            <a:ext cx="5572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1"/>
          <p:cNvSpPr>
            <a:spLocks noChangeArrowheads="1"/>
          </p:cNvSpPr>
          <p:nvPr/>
        </p:nvSpPr>
        <p:spPr bwMode="auto">
          <a:xfrm>
            <a:off x="294907" y="6487021"/>
            <a:ext cx="60034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50000"/>
              </a:spcBef>
              <a:buFontTx/>
              <a:buNone/>
            </a:pPr>
            <a:r>
              <a:rPr lang="fr-FR" altLang="fr-FR" sz="1200" i="1" dirty="0">
                <a:latin typeface="Batang" pitchFamily="18" charset="-127"/>
                <a:ea typeface="Batang" pitchFamily="18" charset="-127"/>
              </a:rPr>
              <a:t>N’actionnez l’ouverture de la porte du hall que si vous avez identifié la </a:t>
            </a:r>
            <a:r>
              <a:rPr lang="fr-FR" altLang="fr-FR" sz="1200" i="1" dirty="0" smtClean="0">
                <a:latin typeface="Batang" pitchFamily="18" charset="-127"/>
                <a:ea typeface="Batang" pitchFamily="18" charset="-127"/>
              </a:rPr>
              <a:t>personne.</a:t>
            </a:r>
            <a:endParaRPr lang="fr-FR" altLang="fr-FR" sz="1200" i="1" dirty="0">
              <a:latin typeface="Batang" pitchFamily="18" charset="-127"/>
              <a:ea typeface="Batang" pitchFamily="18" charset="-127"/>
            </a:endParaRPr>
          </a:p>
        </p:txBody>
      </p:sp>
      <p:grpSp>
        <p:nvGrpSpPr>
          <p:cNvPr id="5" name="Groupe 4"/>
          <p:cNvGrpSpPr/>
          <p:nvPr/>
        </p:nvGrpSpPr>
        <p:grpSpPr>
          <a:xfrm>
            <a:off x="5182251" y="8243184"/>
            <a:ext cx="1457467" cy="517881"/>
            <a:chOff x="417668" y="8787032"/>
            <a:chExt cx="1457467" cy="517881"/>
          </a:xfrm>
        </p:grpSpPr>
        <p:pic>
          <p:nvPicPr>
            <p:cNvPr id="30" name="Picture 16" descr="N-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668" y="8791797"/>
              <a:ext cx="1454590" cy="51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2"/>
            <p:cNvCxnSpPr/>
            <p:nvPr/>
          </p:nvCxnSpPr>
          <p:spPr bwMode="auto">
            <a:xfrm>
              <a:off x="443375" y="8787032"/>
              <a:ext cx="1363498" cy="517881"/>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Connecteur droit 31"/>
            <p:cNvCxnSpPr/>
            <p:nvPr/>
          </p:nvCxnSpPr>
          <p:spPr bwMode="auto">
            <a:xfrm flipV="1">
              <a:off x="523576" y="8823037"/>
              <a:ext cx="1351559" cy="387132"/>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824186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474" y="35918"/>
            <a:ext cx="6469335" cy="10248960"/>
          </a:xfrm>
          <a:prstGeom prst="rect">
            <a:avLst/>
          </a:prstGeom>
        </p:spPr>
        <p:txBody>
          <a:bodyPr wrap="square">
            <a:spAutoFit/>
          </a:bodyPr>
          <a:lstStyle/>
          <a:p>
            <a:pPr algn="just"/>
            <a:r>
              <a:rPr lang="fr-FR" sz="1200" dirty="0">
                <a:latin typeface="Arial" panose="020B0604020202020204" pitchFamily="34" charset="0"/>
                <a:ea typeface="Batang" panose="02030600000101010101" pitchFamily="18" charset="-127"/>
                <a:cs typeface="Arial" panose="020B0604020202020204" pitchFamily="34" charset="0"/>
              </a:rPr>
              <a:t>Le solde de ce fonds de caisse restera donc à 1 000 € d’une assemblée générale à l’autre sans qu’une nouvelle alimentation soit nécessaire.</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autorise le syndic à procéder, selon la clé de répartition « CHARGES GÉNÉRALES », aux appels de provisions exigibles comme suit :</a:t>
            </a:r>
          </a:p>
          <a:p>
            <a:pPr algn="just"/>
            <a:r>
              <a:rPr lang="fr-FR" sz="1200" dirty="0">
                <a:latin typeface="Arial" panose="020B0604020202020204" pitchFamily="34" charset="0"/>
                <a:ea typeface="Batang" panose="02030600000101010101" pitchFamily="18" charset="-127"/>
                <a:cs typeface="Arial" panose="020B0604020202020204" pitchFamily="34" charset="0"/>
              </a:rPr>
              <a:t>Le......... pour........ %.</a:t>
            </a:r>
          </a:p>
          <a:p>
            <a:pPr algn="just"/>
            <a:r>
              <a:rPr lang="fr-FR" sz="1200" dirty="0">
                <a:latin typeface="Arial" panose="020B0604020202020204" pitchFamily="34" charset="0"/>
                <a:ea typeface="Batang" panose="02030600000101010101" pitchFamily="18" charset="-127"/>
                <a:cs typeface="Arial" panose="020B0604020202020204" pitchFamily="34" charset="0"/>
              </a:rPr>
              <a:t>Le....   .. pour...  ... %.</a:t>
            </a:r>
          </a:p>
          <a:p>
            <a:pPr algn="just"/>
            <a:r>
              <a:rPr lang="fr-FR" sz="1200" dirty="0">
                <a:latin typeface="Arial" panose="020B0604020202020204" pitchFamily="34" charset="0"/>
                <a:ea typeface="Batang" panose="02030600000101010101" pitchFamily="18" charset="-127"/>
                <a:cs typeface="Arial" panose="020B0604020202020204" pitchFamily="34" charset="0"/>
              </a:rPr>
              <a:t>Le........ pour le solde.</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L’Assemblée </a:t>
            </a:r>
            <a:r>
              <a:rPr lang="fr-FR" sz="1200" dirty="0">
                <a:latin typeface="Arial" panose="020B0604020202020204" pitchFamily="34" charset="0"/>
                <a:ea typeface="Batang" panose="02030600000101010101" pitchFamily="18" charset="-127"/>
                <a:cs typeface="Arial" panose="020B0604020202020204" pitchFamily="34" charset="0"/>
              </a:rPr>
              <a:t>prend acte que le plan de financement tel qu’il vient d’être adopté, ne permet pas de placement de fonds au profit du syndicat des copropriétaires, mais seulement le paiement des situations de travaux au fur et à mesure de leur échéance</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alt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n°24 Approbation des dates de coupure estivale du chauffage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collectif</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que le chauffage collectif sera coupé par le chauffagiste mainteneur sur proposition du syndic sur une période allant du 15 avril au 15 septembre.</a:t>
            </a:r>
          </a:p>
          <a:p>
            <a:pPr algn="just"/>
            <a:r>
              <a:rPr lang="fr-FR" sz="1200" dirty="0">
                <a:latin typeface="Arial" panose="020B0604020202020204" pitchFamily="34" charset="0"/>
                <a:ea typeface="Batang" panose="02030600000101010101" pitchFamily="18" charset="-127"/>
                <a:cs typeface="Arial" panose="020B0604020202020204" pitchFamily="34" charset="0"/>
              </a:rPr>
              <a:t>Toutefois, le conseil syndical pourra dans le cadre d’environnement et d’écologie, ainsi que pour des raisons d’économies, d’usures et d’énergies, permettre d’étendre cette plage à plus ou moins un mois en fonction des conditions climatiques réelles constatées.</a:t>
            </a:r>
          </a:p>
          <a:p>
            <a:pPr algn="just"/>
            <a:r>
              <a:rPr lang="fr-FR" sz="1200" dirty="0">
                <a:latin typeface="Arial" panose="020B0604020202020204" pitchFamily="34" charset="0"/>
                <a:ea typeface="Batang" panose="02030600000101010101" pitchFamily="18" charset="-127"/>
                <a:cs typeface="Arial" panose="020B0604020202020204" pitchFamily="34" charset="0"/>
              </a:rPr>
              <a:t>En cas d’urgence, le conseil syndical peut habiliter un représentant du conseil local, à l’allumage express en accord avec l’exploitant, et sur l’approbation du conseil syndical (Président plus deux membres).</a:t>
            </a:r>
          </a:p>
          <a:p>
            <a:pPr algn="just"/>
            <a:r>
              <a:rPr lang="fr-FR" sz="1200" dirty="0">
                <a:latin typeface="Arial" panose="020B0604020202020204" pitchFamily="34" charset="0"/>
                <a:ea typeface="Batang" panose="02030600000101010101" pitchFamily="18" charset="-127"/>
                <a:cs typeface="Arial" panose="020B0604020202020204" pitchFamily="34" charset="0"/>
              </a:rPr>
              <a:t>Les périodes d’arrêt seront utilisées pour programmer les interventions de maintenances sur les chaudières et sur toutes les parties annexes des chaufferies</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n°25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(2nn) Autorisation </a:t>
            </a:r>
            <a:r>
              <a:rPr lang="fr-FR" altLang="fr-FR" sz="1200" b="1" i="1" dirty="0">
                <a:latin typeface="Arial" panose="020B0604020202020204" pitchFamily="34" charset="0"/>
                <a:ea typeface="Batang" panose="02030600000101010101" pitchFamily="18" charset="-127"/>
                <a:cs typeface="Arial" panose="020B0604020202020204" pitchFamily="34" charset="0"/>
              </a:rPr>
              <a:t>a donner à M. PETIT et Mme MENDES d’installer une prise de recharge électrique sur leur place de stationnement n°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5055</a:t>
            </a:r>
          </a:p>
          <a:p>
            <a:pPr algn="just">
              <a:tabLst>
                <a:tab pos="357188" algn="l"/>
              </a:tabLst>
            </a:pPr>
            <a:r>
              <a:rPr lang="fr-FR" sz="1200" dirty="0">
                <a:latin typeface="Arial" panose="020B0604020202020204" pitchFamily="34" charset="0"/>
                <a:cs typeface="Arial" panose="020B0604020202020204" pitchFamily="34" charset="0"/>
              </a:rPr>
              <a:t>L’Assemblée générale après en avoir délibéré autorise M. PETIT et Mme MENDÈS de procéder, à leurs frais exclusifs, à l’installation d’une prise de recharge électrique sur leur stationnement en vue de recharger leur véhicule, conformément au projet joint à la convocation.</a:t>
            </a:r>
          </a:p>
          <a:p>
            <a:pPr algn="just">
              <a:tabLst>
                <a:tab pos="357188" algn="l"/>
              </a:tabLst>
            </a:pPr>
            <a:endParaRPr lang="fr-FR" altLang="fr-FR" sz="1200" i="1" dirty="0" smtClean="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n°26 Approbation des comptes et de leur répartition pour l’exercice clos du 1/10/2017 au 30/09/2018</a:t>
            </a:r>
          </a:p>
          <a:p>
            <a:pPr algn="just"/>
            <a:r>
              <a:rPr lang="fr-FR" sz="1200" dirty="0">
                <a:latin typeface="Arial" panose="020B0604020202020204" pitchFamily="34" charset="0"/>
                <a:ea typeface="Batang" panose="02030600000101010101" pitchFamily="18" charset="-127"/>
                <a:cs typeface="Arial" panose="020B0604020202020204" pitchFamily="34" charset="0"/>
              </a:rPr>
              <a:t>Le vérificateur comptable fait le rapport sur le pointage des pièces de dépenses auquel il a procédé. </a:t>
            </a:r>
          </a:p>
          <a:p>
            <a:pPr algn="just"/>
            <a:r>
              <a:rPr lang="fr-FR" sz="1200" dirty="0">
                <a:latin typeface="Arial" panose="020B0604020202020204" pitchFamily="34" charset="0"/>
                <a:ea typeface="Batang" panose="02030600000101010101" pitchFamily="18" charset="-127"/>
                <a:cs typeface="Arial" panose="020B0604020202020204" pitchFamily="34" charset="0"/>
              </a:rPr>
              <a:t>M. LANSAC est nommé vérificateur comptable pour le prochain exercice.</a:t>
            </a:r>
          </a:p>
          <a:p>
            <a:pPr algn="just"/>
            <a:r>
              <a:rPr lang="fr-FR" sz="1200" dirty="0">
                <a:latin typeface="Arial" panose="020B0604020202020204" pitchFamily="34" charset="0"/>
                <a:ea typeface="Batang" panose="02030600000101010101" pitchFamily="18" charset="-127"/>
                <a:cs typeface="Arial" panose="020B0604020202020204" pitchFamily="34" charset="0"/>
              </a:rPr>
              <a:t>Mme ZAGHIA est nommé vérificateur comptable pour le prochain exercice.  </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des copropriétaires, après avoir pris connaissance des documents comptables annexés à la convocation, après avoir entendu les explications du syndic et après en avoir délibéré, décide d'approuver les comptes de gestion arrêtés à la somme de 121.371,34 € pour les dépenses de fonctionnement et 0 € pour les travaux votés pour la période du 01 octobre 2017 au 30 septembre 2018 tels qu'ils ont été établis par les soins du CABINET ACTION AGIR GESTION IMMOBILIERE tant en leur teneur qu'en leur répartition. </a:t>
            </a:r>
          </a:p>
          <a:p>
            <a:pPr algn="just"/>
            <a:r>
              <a:rPr lang="fr-FR" sz="1200" dirty="0">
                <a:latin typeface="Arial" panose="020B0604020202020204" pitchFamily="34" charset="0"/>
                <a:ea typeface="Batang" panose="02030600000101010101" pitchFamily="18" charset="-127"/>
                <a:cs typeface="Arial" panose="020B0604020202020204" pitchFamily="34" charset="0"/>
              </a:rPr>
              <a:t>Les pièces justificatives des charges de copropriété seront à la disposition des copropriétaires lors du rendez-vous annuel qui sera organisé par le vérificateur comptable pour le pointage des pièces justificatives.</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n°27  (2nd)  Désignation du cabinet ACTION AGIRT en qualité de Syndic</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renouvelle le mandat de la S.A.R.L. ACTION AGIR Titulaire de la carte professionnelle mention « gestion immobilière » n° CPI 7801 2016 000 008 102 , délivrée la CCI Paris Ile-de-France et garantie par la SOCAF – 26 Avenue de Suffren, 75015 Paris, pour 1 année suivant contrat et conditions joints à la convocation et ce, jusqu’à la prochaine assemblée générale appelée à statuer sur ce point, assemblée générale qui se tiendra au plus tard le </a:t>
            </a:r>
            <a:r>
              <a:rPr lang="fr-FR" sz="1200" u="sng" dirty="0">
                <a:latin typeface="Arial" panose="020B0604020202020204" pitchFamily="34" charset="0"/>
                <a:ea typeface="Batang" panose="02030600000101010101" pitchFamily="18" charset="-127"/>
                <a:cs typeface="Arial" panose="020B0604020202020204" pitchFamily="34" charset="0"/>
              </a:rPr>
              <a:t>31/03/2020.</a:t>
            </a: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endParaRPr lang="fr-FR" altLang="fr-FR" sz="1200" i="1"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819602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91" y="35918"/>
            <a:ext cx="6480720" cy="10248960"/>
          </a:xfrm>
          <a:prstGeom prst="rect">
            <a:avLst/>
          </a:prstGeom>
        </p:spPr>
        <p:txBody>
          <a:bodyPr wrap="square">
            <a:spAutoFit/>
          </a:bodyPr>
          <a:lstStyle/>
          <a:p>
            <a:pPr algn="just"/>
            <a:r>
              <a:rPr lang="fr-FR" sz="1200" dirty="0" smtClean="0">
                <a:latin typeface="Arial" panose="020B0604020202020204" pitchFamily="34" charset="0"/>
                <a:ea typeface="Batang" panose="02030600000101010101" pitchFamily="18" charset="-127"/>
                <a:cs typeface="Arial" panose="020B0604020202020204" pitchFamily="34" charset="0"/>
              </a:rPr>
              <a:t>Cette </a:t>
            </a:r>
            <a:r>
              <a:rPr lang="fr-FR" sz="1200" dirty="0">
                <a:latin typeface="Arial" panose="020B0604020202020204" pitchFamily="34" charset="0"/>
                <a:ea typeface="Batang" panose="02030600000101010101" pitchFamily="18" charset="-127"/>
                <a:cs typeface="Arial" panose="020B0604020202020204" pitchFamily="34" charset="0"/>
              </a:rPr>
              <a:t>date ultime pourra être déplacée de deux mois si la convocation était impossible pour cause de force majeure (par exemple : grève de la distribution du courrier) ou si lors de la première assemblée générale réunie à cet effet, la décision n’est pas prise et si compte tenu des délais, une seconde assemblée générale devait se tenir après cette date</a:t>
            </a:r>
            <a:r>
              <a:rPr lang="fr-FR" sz="1200" dirty="0" smtClean="0">
                <a:latin typeface="Arial" panose="020B0604020202020204" pitchFamily="34" charset="0"/>
                <a:ea typeface="Batang" panose="02030600000101010101" pitchFamily="18" charset="-127"/>
                <a:cs typeface="Arial" panose="020B0604020202020204" pitchFamily="34" charset="0"/>
              </a:rPr>
              <a:t>.</a:t>
            </a:r>
            <a:r>
              <a:rPr lang="fr-FR" sz="1200" dirty="0">
                <a:latin typeface="Arial" panose="020B0604020202020204" pitchFamily="34" charset="0"/>
                <a:ea typeface="Batang" panose="02030600000101010101" pitchFamily="18" charset="-127"/>
                <a:cs typeface="Arial" panose="020B0604020202020204" pitchFamily="34" charset="0"/>
              </a:rPr>
              <a:t> </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donne pouvoir au Président de séance pour signer le contrat</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n°28 Ajustement du budget de l’exercice du 01/10/2018 au 30/09/2019</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Le </a:t>
            </a:r>
            <a:r>
              <a:rPr lang="fr-FR" sz="1200" dirty="0">
                <a:latin typeface="Arial" panose="020B0604020202020204" pitchFamily="34" charset="0"/>
                <a:ea typeface="Batang" panose="02030600000101010101" pitchFamily="18" charset="-127"/>
                <a:cs typeface="Arial" panose="020B0604020202020204" pitchFamily="34" charset="0"/>
              </a:rPr>
              <a:t>budget prévisionnel voté lors de la précédente assemblée générale était de 189 900.00 €. Ce budget tient compte d’une provision pour consommation de gaz d’un montant de 42 000.00 €. Au regard des résolutions votées lors de l’assemblée générale du 15/12/2017 portant sur la résiliation du contrat ENGIE et le règlement des factures de gaz par le syndic.</a:t>
            </a:r>
          </a:p>
          <a:p>
            <a:pPr algn="just"/>
            <a:r>
              <a:rPr lang="fr-FR" sz="1200" dirty="0">
                <a:latin typeface="Arial" panose="020B0604020202020204" pitchFamily="34" charset="0"/>
                <a:ea typeface="Batang" panose="02030600000101010101" pitchFamily="18" charset="-127"/>
                <a:cs typeface="Arial" panose="020B0604020202020204" pitchFamily="34" charset="0"/>
              </a:rPr>
              <a:t>Les différentes prises de contact effectuées durant l’exercice 2017-2018 entre le syndic et la société ENGIE n’ayant pas abouties, il est proposé le renoncement de la constitution de cette provision. </a:t>
            </a:r>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En cas de mise en place des résolutions votées un appel de charge exceptionnel pourra être entrepris par le syndic pour le règlement des factures de gaz. Le montant de cette charge exceptionnelle sera de 42 000.00 € au prorata temporis de l’exercice en-cours restant à couvrir. (Ex : La mise en place de la facturation du gaz pour le chauffage et l’eau chaude par le syndic intervient le 01/05/2019, la charge appelée sera de : 42 000.00 € * (5/12) (mai, juin, juillet, août, septembre</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Le budget prévisionnel est donc ramené à un montant de 147 900.00 €. </a:t>
            </a:r>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La mise en concurrence effectuée par le conseil syndical pour les contrats des ascenseurs dont le montant était de 11 000.00 € TTC annuel est ramené à 6 500.00 € TTC. Le budget prévisionnel est donc réduit en conséquence de 4 500.00 €</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Le remplacement des tubes à gaz dans le parking par des tubes à LED intervenu courant juin 2018 a permis de mettre en évidence une réduction de la consommation électrique du parking sur le dernier trimestre de l’exercice 2017-2018. Cette réduction de consommation est estimée à un montant mensuel de l’ordre de 300.00 €. Le budget prévisionnel est donc réduit en conséquence de 3 600.00 €. </a:t>
            </a:r>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Lors de la renégociation du contrat d’assurance multirisque de la copropriété signé par FONCIA, il a été découvert que la totalité de la surface en m² défini dans le contrat d’assurance ne couvrait pas l’ensemble de la résidence. La résidence était couverte à hauteur de 70 %. Auparavant le budget pour cette charge était de 6 430.00 €. Cette année le coût de l’assurance s’est élevé à un montant de 10 560.00 €. Le budget prévisionnel est donc augmenté en conséquence de 4 150.00 €. </a:t>
            </a:r>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Le syndic fait un rapport sur la situation financière du syndicat.</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de fixer le budget prévisionnel pour l’exercice 2018-2019, en fonction des éléments connus à ce jour, à la somme de 151 183,00 € par an</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autorise le syndic à procéder aux appels provisionnels à proportion du ¼ du budget prévisionnel voté à hauteur de 37 795,75 € le 1</a:t>
            </a:r>
            <a:r>
              <a:rPr lang="fr-FR" sz="1200" baseline="30000" dirty="0">
                <a:latin typeface="Arial" panose="020B0604020202020204" pitchFamily="34" charset="0"/>
                <a:ea typeface="Batang" panose="02030600000101010101" pitchFamily="18" charset="-127"/>
                <a:cs typeface="Arial" panose="020B0604020202020204" pitchFamily="34" charset="0"/>
              </a:rPr>
              <a:t>er</a:t>
            </a:r>
            <a:r>
              <a:rPr lang="fr-FR" sz="1200" dirty="0">
                <a:latin typeface="Arial" panose="020B0604020202020204" pitchFamily="34" charset="0"/>
                <a:ea typeface="Batang" panose="02030600000101010101" pitchFamily="18" charset="-127"/>
                <a:cs typeface="Arial" panose="020B0604020202020204" pitchFamily="34" charset="0"/>
              </a:rPr>
              <a:t> jour de chaque trimestre et ce jusqu’à la prochaine assemblée générale</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Les appels de fonds correspondant à ce budget seront exigibles le 1</a:t>
            </a:r>
            <a:r>
              <a:rPr lang="fr-FR" sz="1200" baseline="30000" dirty="0">
                <a:latin typeface="Arial" panose="020B0604020202020204" pitchFamily="34" charset="0"/>
                <a:ea typeface="Batang" panose="02030600000101010101" pitchFamily="18" charset="-127"/>
                <a:cs typeface="Arial" panose="020B0604020202020204" pitchFamily="34" charset="0"/>
              </a:rPr>
              <a:t>er</a:t>
            </a:r>
            <a:r>
              <a:rPr lang="fr-FR" sz="1200" dirty="0">
                <a:latin typeface="Arial" panose="020B0604020202020204" pitchFamily="34" charset="0"/>
                <a:ea typeface="Batang" panose="02030600000101010101" pitchFamily="18" charset="-127"/>
                <a:cs typeface="Arial" panose="020B0604020202020204" pitchFamily="34" charset="0"/>
              </a:rPr>
              <a:t> jour de chaque trimestre de l’exercice conformément aux dispositions de l’article 14.1 de la loi du 10 Juillet 1965.</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3758907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90" y="43453"/>
            <a:ext cx="6552728" cy="10433625"/>
          </a:xfrm>
          <a:prstGeom prst="rect">
            <a:avLst/>
          </a:prstGeom>
        </p:spPr>
        <p:txBody>
          <a:bodyPr wrap="square">
            <a:spAutoFit/>
          </a:bodyPr>
          <a:lstStyle/>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n°29 Approbation du budget prévisionnel de l’exercice de 01/10/2019 au 30/09/2020</a:t>
            </a:r>
          </a:p>
          <a:p>
            <a:pPr algn="just"/>
            <a:r>
              <a:rPr lang="fr-FR" sz="1200" dirty="0">
                <a:latin typeface="Arial" panose="020B0604020202020204" pitchFamily="34" charset="0"/>
                <a:ea typeface="Batang" panose="02030600000101010101" pitchFamily="18" charset="-127"/>
                <a:cs typeface="Arial" panose="020B0604020202020204" pitchFamily="34" charset="0"/>
              </a:rPr>
              <a:t>Le syndic fait un rapport sur la situation financière du syndicat.</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décide de fixer le budget prévisionnel, en fonction des éléments connus à ce jour, à la somme de </a:t>
            </a:r>
            <a:r>
              <a:rPr lang="fr-FR" sz="1200" u="sng" dirty="0">
                <a:latin typeface="Arial" panose="020B0604020202020204" pitchFamily="34" charset="0"/>
                <a:ea typeface="Batang" panose="02030600000101010101" pitchFamily="18" charset="-127"/>
                <a:cs typeface="Arial" panose="020B0604020202020204" pitchFamily="34" charset="0"/>
              </a:rPr>
              <a:t>144 450.00 €</a:t>
            </a:r>
            <a:r>
              <a:rPr lang="fr-FR" sz="1200" dirty="0">
                <a:latin typeface="Arial" panose="020B0604020202020204" pitchFamily="34" charset="0"/>
                <a:ea typeface="Batang" panose="02030600000101010101" pitchFamily="18" charset="-127"/>
                <a:cs typeface="Arial" panose="020B0604020202020204" pitchFamily="34" charset="0"/>
              </a:rPr>
              <a:t>,</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L’assemblée </a:t>
            </a:r>
            <a:r>
              <a:rPr lang="fr-FR" sz="1200" dirty="0">
                <a:latin typeface="Arial" panose="020B0604020202020204" pitchFamily="34" charset="0"/>
                <a:ea typeface="Batang" panose="02030600000101010101" pitchFamily="18" charset="-127"/>
                <a:cs typeface="Arial" panose="020B0604020202020204" pitchFamily="34" charset="0"/>
              </a:rPr>
              <a:t>générale autorise le syndic à procéder aux appels provisionnels à proportion du ¼ du budget prévisionnel voté à hauteur de 36 112,50 € le 1</a:t>
            </a:r>
            <a:r>
              <a:rPr lang="fr-FR" sz="1200" baseline="30000" dirty="0">
                <a:latin typeface="Arial" panose="020B0604020202020204" pitchFamily="34" charset="0"/>
                <a:ea typeface="Batang" panose="02030600000101010101" pitchFamily="18" charset="-127"/>
                <a:cs typeface="Arial" panose="020B0604020202020204" pitchFamily="34" charset="0"/>
              </a:rPr>
              <a:t>er</a:t>
            </a:r>
            <a:r>
              <a:rPr lang="fr-FR" sz="1200" dirty="0">
                <a:latin typeface="Arial" panose="020B0604020202020204" pitchFamily="34" charset="0"/>
                <a:ea typeface="Batang" panose="02030600000101010101" pitchFamily="18" charset="-127"/>
                <a:cs typeface="Arial" panose="020B0604020202020204" pitchFamily="34" charset="0"/>
              </a:rPr>
              <a:t> jour de chaque trimestre et ce jusqu’à la prochaine assemblée générale.</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Les </a:t>
            </a:r>
            <a:r>
              <a:rPr lang="fr-FR" sz="1200" dirty="0">
                <a:latin typeface="Arial" panose="020B0604020202020204" pitchFamily="34" charset="0"/>
                <a:ea typeface="Batang" panose="02030600000101010101" pitchFamily="18" charset="-127"/>
                <a:cs typeface="Arial" panose="020B0604020202020204" pitchFamily="34" charset="0"/>
              </a:rPr>
              <a:t>appels de fonds correspondant à ce budget seront exigibles le 1</a:t>
            </a:r>
            <a:r>
              <a:rPr lang="fr-FR" sz="1200" baseline="30000" dirty="0">
                <a:latin typeface="Arial" panose="020B0604020202020204" pitchFamily="34" charset="0"/>
                <a:ea typeface="Batang" panose="02030600000101010101" pitchFamily="18" charset="-127"/>
                <a:cs typeface="Arial" panose="020B0604020202020204" pitchFamily="34" charset="0"/>
              </a:rPr>
              <a:t>er</a:t>
            </a:r>
            <a:r>
              <a:rPr lang="fr-FR" sz="1200" dirty="0">
                <a:latin typeface="Arial" panose="020B0604020202020204" pitchFamily="34" charset="0"/>
                <a:ea typeface="Batang" panose="02030600000101010101" pitchFamily="18" charset="-127"/>
                <a:cs typeface="Arial" panose="020B0604020202020204" pitchFamily="34" charset="0"/>
              </a:rPr>
              <a:t> jour de chaque trimestre de l’exercice conformément aux dispositions de l’article 14.1 de la loi du 10 Juillet 1965</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n°30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 (2nd) Seuil </a:t>
            </a:r>
            <a:r>
              <a:rPr lang="fr-FR" altLang="fr-FR" sz="1200" b="1" i="1" dirty="0">
                <a:latin typeface="Arial" panose="020B0604020202020204" pitchFamily="34" charset="0"/>
                <a:ea typeface="Batang" panose="02030600000101010101" pitchFamily="18" charset="-127"/>
                <a:cs typeface="Arial" panose="020B0604020202020204" pitchFamily="34" charset="0"/>
              </a:rPr>
              <a:t>au delà duquel la consultation du Conseil Syndical est obligatoire</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décide de fixer à 5 euros TTC le montant des marchés, travaux, contrats et commandes à partir duquel la consultation du Conseil Syndical est rendue obligatoire, sauf urgence</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tabLst>
                <a:tab pos="357188" algn="l"/>
              </a:tabLst>
            </a:pPr>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n°31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(2nd) Montant </a:t>
            </a:r>
            <a:r>
              <a:rPr lang="fr-FR" altLang="fr-FR" sz="1200" b="1" i="1" dirty="0">
                <a:latin typeface="Arial" panose="020B0604020202020204" pitchFamily="34" charset="0"/>
                <a:ea typeface="Batang" panose="02030600000101010101" pitchFamily="18" charset="-127"/>
                <a:cs typeface="Arial" panose="020B0604020202020204" pitchFamily="34" charset="0"/>
              </a:rPr>
              <a:t>maximum des marchés et contrats accordés au Conseil Syndical pour la réalisation de travaux sans convocation d’assemblée générale extraordinaire</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fixe à 5 000 €, le montant des marchés et contrats accordé au conseil syndical pour la réalisation de travaux sans convocation d'assemblée générale extraordinaire. </a:t>
            </a:r>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n°32 (2nd) Seuil au-delà duquel une mise en concurrence est obligation</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décide de fixer à 1 000 euros TTC le montant de tous marchés, travaux, contrats et commandes à partir duquel une mise en concurrence est obligatoire, sauf urgence.</a:t>
            </a:r>
          </a:p>
          <a:p>
            <a:pPr algn="just">
              <a:tabLst>
                <a:tab pos="357188" algn="l"/>
              </a:tabLst>
            </a:pP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n°33 Renégociation des conditions du contrat d’assurance de l’immeuble par mise en concurrence</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décide de renégocier les conditions du contrat d'assurance de l'immeuble par mise en concurrence. Le syndic fera une mise en concurrence.</a:t>
            </a:r>
          </a:p>
          <a:p>
            <a:pPr algn="just">
              <a:tabLst>
                <a:tab pos="357188" algn="l"/>
              </a:tabLst>
            </a:pP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34-1  Résolution n°34-1 (2nd) Autorisation a donner au lot G 4005 pour le retrait 	d’arbustes dans son jardin à jouissance exclusive</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autorise le retrait de 7 arbustes dans le jardin du lot G 4005 et ce afin de procéder à l’agrandissement de la terrasse, dans les conditions cumulatives énoncées à la résolution « Présentation agrandissement de la terrasse du lot G 4005 ». </a:t>
            </a:r>
          </a:p>
          <a:p>
            <a:pPr algn="just"/>
            <a:r>
              <a:rPr lang="fr-FR" sz="1200" dirty="0">
                <a:latin typeface="Arial" panose="020B0604020202020204" pitchFamily="34" charset="0"/>
                <a:ea typeface="Batang" panose="02030600000101010101" pitchFamily="18" charset="-127"/>
                <a:cs typeface="Arial" panose="020B0604020202020204" pitchFamily="34" charset="0"/>
              </a:rPr>
              <a:t>En cas de rejet de résolution portant sur l’agrandissement de la terrasse cette résolution sera réputée nulle.</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34-2 Résolution n°34-2 (2nd) Autorisation a donner au lot G 4005 portant sur l’agrandissement de la terrasse</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après en avoir délibéré autorise l’agrandissement de la terrasse du lot G 4005, conformément aux conditions énoncées dans la résolution « Présentation retrait d’arbustes et agrandissement de la terrasse du lot G 4005 ».</a:t>
            </a:r>
          </a:p>
          <a:p>
            <a:pPr algn="just"/>
            <a:r>
              <a:rPr lang="fr-FR" sz="1200" dirty="0">
                <a:latin typeface="Arial" panose="020B0604020202020204" pitchFamily="34" charset="0"/>
                <a:ea typeface="Batang" panose="02030600000101010101" pitchFamily="18" charset="-127"/>
                <a:cs typeface="Arial" panose="020B0604020202020204" pitchFamily="34" charset="0"/>
              </a:rPr>
              <a:t>En cas de rejet de résolution portant sur le retrait d’arbustes cette résolution sera réputée nulle</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n°35 (2nd) Autorisation de pose d’une rangée de dalle KAUFMAN &amp; BROAD pour les appartements du rez-de-chaussée</a:t>
            </a:r>
          </a:p>
          <a:p>
            <a:pPr algn="just"/>
            <a:r>
              <a:rPr lang="fr-FR" sz="1200" dirty="0">
                <a:latin typeface="Arial" panose="020B0604020202020204" pitchFamily="34" charset="0"/>
                <a:ea typeface="Batang" panose="02030600000101010101" pitchFamily="18" charset="-127"/>
                <a:cs typeface="Arial" panose="020B0604020202020204" pitchFamily="34" charset="0"/>
              </a:rPr>
              <a:t>Il est proposé la possibilité pour l’ensemble des copropriétaires des rez-de-chaussée de rajouter une rangée de dalle sur l’ensemble de leur lot, de manière à conserver le dessin architectural</a:t>
            </a:r>
            <a:r>
              <a:rPr lang="fr-FR" sz="1200" dirty="0" smtClean="0">
                <a:latin typeface="Arial" panose="020B0604020202020204" pitchFamily="34" charset="0"/>
                <a:ea typeface="Batang" panose="02030600000101010101" pitchFamily="18" charset="-127"/>
                <a:cs typeface="Arial" panose="020B0604020202020204" pitchFamily="34" charset="0"/>
              </a:rPr>
              <a:t>.</a:t>
            </a:r>
            <a:endParaRPr lang="fr-FR" sz="1200"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72427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90" y="-36090"/>
            <a:ext cx="6480720" cy="10618291"/>
          </a:xfrm>
          <a:prstGeom prst="rect">
            <a:avLst/>
          </a:prstGeom>
        </p:spPr>
        <p:txBody>
          <a:bodyPr wrap="square">
            <a:spAutoFit/>
          </a:bodyPr>
          <a:lstStyle/>
          <a:p>
            <a:pPr algn="just"/>
            <a:r>
              <a:rPr lang="fr-FR" sz="1200" dirty="0" smtClean="0">
                <a:latin typeface="Arial" panose="020B0604020202020204" pitchFamily="34" charset="0"/>
                <a:ea typeface="Batang" panose="02030600000101010101" pitchFamily="18" charset="-127"/>
                <a:cs typeface="Arial" panose="020B0604020202020204" pitchFamily="34" charset="0"/>
              </a:rPr>
              <a:t>Ces </a:t>
            </a:r>
            <a:r>
              <a:rPr lang="fr-FR" sz="1200" dirty="0">
                <a:latin typeface="Arial" panose="020B0604020202020204" pitchFamily="34" charset="0"/>
                <a:ea typeface="Batang" panose="02030600000101010101" pitchFamily="18" charset="-127"/>
                <a:cs typeface="Arial" panose="020B0604020202020204" pitchFamily="34" charset="0"/>
              </a:rPr>
              <a:t>dalles devront être les mêmes que celle présentent dans la résidence afin de conserver l’harmonie de l’immeuble. </a:t>
            </a:r>
          </a:p>
          <a:p>
            <a:pPr algn="just"/>
            <a:r>
              <a:rPr lang="fr-FR" sz="1200" dirty="0">
                <a:latin typeface="Arial" panose="020B0604020202020204" pitchFamily="34" charset="0"/>
                <a:ea typeface="Batang" panose="02030600000101010101" pitchFamily="18" charset="-127"/>
                <a:cs typeface="Arial" panose="020B0604020202020204" pitchFamily="34" charset="0"/>
              </a:rPr>
              <a:t>Les dalles devront être posées sur un lit de sable d’environ 3 cm pour permettre une meilleur pénétration des eaux pluviales.</a:t>
            </a:r>
          </a:p>
          <a:p>
            <a:pPr algn="just"/>
            <a:r>
              <a:rPr lang="fr-FR" sz="1200" dirty="0">
                <a:latin typeface="Arial" panose="020B0604020202020204" pitchFamily="34" charset="0"/>
                <a:ea typeface="Batang" panose="02030600000101010101" pitchFamily="18" charset="-127"/>
                <a:cs typeface="Arial" panose="020B0604020202020204" pitchFamily="34" charset="0"/>
              </a:rPr>
              <a:t>Le conseil syndical tient donc à disponibilité des copropriétaires qui le souhaitent des dalles au prix de 11 € pièce, pour le stock existant.</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Après </a:t>
            </a:r>
            <a:r>
              <a:rPr lang="fr-FR" sz="1200" dirty="0">
                <a:latin typeface="Arial" panose="020B0604020202020204" pitchFamily="34" charset="0"/>
                <a:ea typeface="Batang" panose="02030600000101010101" pitchFamily="18" charset="-127"/>
                <a:cs typeface="Arial" panose="020B0604020202020204" pitchFamily="34" charset="0"/>
              </a:rPr>
              <a:t>en avoir délibéré, l’assemblée générale autorise la pose d’une rangée de dalles pour les rez-de-jardin aux conditions définies ci-dessus</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n°36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(2nd) Demande </a:t>
            </a:r>
            <a:r>
              <a:rPr lang="fr-FR" altLang="fr-FR" sz="1200" b="1" i="1" dirty="0">
                <a:latin typeface="Arial" panose="020B0604020202020204" pitchFamily="34" charset="0"/>
                <a:ea typeface="Batang" panose="02030600000101010101" pitchFamily="18" charset="-127"/>
                <a:cs typeface="Arial" panose="020B0604020202020204" pitchFamily="34" charset="0"/>
              </a:rPr>
              <a:t>d’installation d’une climatisation classique 2 modules intérieur-extérieur aérocondenseur pour le lot G 3304</a:t>
            </a:r>
          </a:p>
          <a:p>
            <a:pPr algn="just"/>
            <a:r>
              <a:rPr lang="fr-FR" sz="1200" dirty="0">
                <a:latin typeface="Arial" panose="020B0604020202020204" pitchFamily="34" charset="0"/>
                <a:ea typeface="Batang" panose="02030600000101010101" pitchFamily="18" charset="-127"/>
                <a:cs typeface="Arial" panose="020B0604020202020204" pitchFamily="34" charset="0"/>
              </a:rPr>
              <a:t>Installation d’un groupe de climatisation dans ma pièce principale, l’unité extérieure (C.F annexe 1) sera posée au sol sur la terrasse, contre la façade, et masqué par le garde-corps. Les caractéristiques techniques de cette unité précisent une pression sonore comprise entre 43 et 46 décibels. Elle sera dans un coffre en bois afin de préserver l’aspect esthétique et l’harmonie de l’immeuble tout en diminuant la pression sonore. Cette installation nécessite le percement du mur de la façade pour la liaison frigorifique : trou 6 cm de diamètre non visible de l’extérieur grille étanchéité autour</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altLang="fr-FR" sz="1200" i="1"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autorise ces travaux sous réserve que le copropriétaire :</a:t>
            </a:r>
          </a:p>
          <a:p>
            <a:pPr marL="0" lvl="1" algn="just"/>
            <a:r>
              <a:rPr lang="fr-FR" sz="1200" dirty="0">
                <a:latin typeface="Arial" panose="020B0604020202020204" pitchFamily="34" charset="0"/>
                <a:ea typeface="Batang" panose="02030600000101010101" pitchFamily="18" charset="-127"/>
                <a:cs typeface="Arial" panose="020B0604020202020204" pitchFamily="34" charset="0"/>
              </a:rPr>
              <a:t>transmette le devis de l’entreprise,</a:t>
            </a:r>
          </a:p>
          <a:p>
            <a:pPr marL="0" lvl="1" algn="just"/>
            <a:r>
              <a:rPr lang="fr-FR" sz="1200" dirty="0">
                <a:latin typeface="Arial" panose="020B0604020202020204" pitchFamily="34" charset="0"/>
                <a:ea typeface="Batang" panose="02030600000101010101" pitchFamily="18" charset="-127"/>
                <a:cs typeface="Arial" panose="020B0604020202020204" pitchFamily="34" charset="0"/>
              </a:rPr>
              <a:t>transmette les assurances de l’entreprise (RCP et Décennale),</a:t>
            </a:r>
          </a:p>
          <a:p>
            <a:pPr marL="0" lvl="1" algn="just"/>
            <a:r>
              <a:rPr lang="fr-FR" sz="1200" dirty="0">
                <a:latin typeface="Arial" panose="020B0604020202020204" pitchFamily="34" charset="0"/>
                <a:ea typeface="Batang" panose="02030600000101010101" pitchFamily="18" charset="-127"/>
                <a:cs typeface="Arial" panose="020B0604020202020204" pitchFamily="34" charset="0"/>
              </a:rPr>
              <a:t>Souscrive un contrat d’entretien pour assurer les caractéristiques techniques de l’équipement,</a:t>
            </a:r>
          </a:p>
          <a:p>
            <a:pPr marL="0" lvl="1" algn="just"/>
            <a:endParaRPr lang="fr-FR" sz="1200" dirty="0">
              <a:latin typeface="Arial" panose="020B0604020202020204" pitchFamily="34" charset="0"/>
              <a:ea typeface="Batang" panose="02030600000101010101" pitchFamily="18" charset="-127"/>
              <a:cs typeface="Arial" panose="020B0604020202020204" pitchFamily="34" charset="0"/>
            </a:endParaRPr>
          </a:p>
          <a:p>
            <a:pPr marL="0" lvl="1" algn="just"/>
            <a:r>
              <a:rPr lang="fr-FR" altLang="fr-FR" sz="1200" i="1" dirty="0">
                <a:latin typeface="Arial" panose="020B0604020202020204" pitchFamily="34" charset="0"/>
                <a:ea typeface="Batang" panose="02030600000101010101" pitchFamily="18" charset="-127"/>
                <a:cs typeface="Arial" panose="020B0604020202020204" pitchFamily="34" charset="0"/>
              </a:rPr>
              <a:t>R</a:t>
            </a:r>
            <a:r>
              <a:rPr lang="fr-FR" altLang="fr-FR" sz="1200" b="1" i="1" dirty="0">
                <a:latin typeface="Arial" panose="020B0604020202020204" pitchFamily="34" charset="0"/>
                <a:ea typeface="Batang" panose="02030600000101010101" pitchFamily="18" charset="-127"/>
                <a:cs typeface="Arial" panose="020B0604020202020204" pitchFamily="34" charset="0"/>
              </a:rPr>
              <a:t>ésolution n°37 Demande d’autorisation d’une climatisation monobloc intérieur pour le lot G 3304</a:t>
            </a:r>
          </a:p>
          <a:p>
            <a:pPr algn="ctr">
              <a:tabLst>
                <a:tab pos="357188" algn="l"/>
              </a:tabLst>
            </a:pPr>
            <a:r>
              <a:rPr lang="fr-FR" sz="1200" b="1" dirty="0">
                <a:solidFill>
                  <a:srgbClr val="0066FF"/>
                </a:solidFill>
                <a:latin typeface="Arial" panose="020B0604020202020204" pitchFamily="34" charset="0"/>
                <a:ea typeface="Batang" panose="02030600000101010101" pitchFamily="18" charset="-127"/>
                <a:cs typeface="Arial" panose="020B0604020202020204" pitchFamily="34" charset="0"/>
              </a:rPr>
              <a:t>Cette résolution n’est pas votée du fait de l’adoption de la résolution 36</a:t>
            </a:r>
          </a:p>
          <a:p>
            <a:pPr algn="just">
              <a:tabLst>
                <a:tab pos="357188" algn="l"/>
              </a:tabLst>
            </a:pP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n°38  (2nd) </a:t>
            </a:r>
            <a:r>
              <a:rPr lang="fr-FR" sz="1200" b="1" i="1" dirty="0">
                <a:latin typeface="Arial" panose="020B0604020202020204" pitchFamily="34" charset="0"/>
                <a:ea typeface="Batang" panose="02030600000101010101" pitchFamily="18" charset="-127"/>
                <a:cs typeface="Arial" panose="020B0604020202020204" pitchFamily="34" charset="0"/>
              </a:rPr>
              <a:t>Modification de la résolution : Approbation de la date de taille des haies votée lors de de la dernière AGO</a:t>
            </a:r>
          </a:p>
          <a:p>
            <a:pPr algn="just"/>
            <a:r>
              <a:rPr lang="fr-FR" sz="1200" dirty="0">
                <a:latin typeface="Arial" panose="020B0604020202020204" pitchFamily="34" charset="0"/>
                <a:ea typeface="Batang" panose="02030600000101010101" pitchFamily="18" charset="-127"/>
                <a:cs typeface="Arial" panose="020B0604020202020204" pitchFamily="34" charset="0"/>
              </a:rPr>
              <a:t>Après en avoir délibéré, l’assemblée générale établit que la taille des haies devra être opérée conjointement ou dans un délai raisonnable laissé à l’appréciation du syndic, avec celle des jardins communs réalisée par le mainteneur, pour une parfaite harmonie de la résidence.</a:t>
            </a:r>
          </a:p>
          <a:p>
            <a:pPr algn="just"/>
            <a:r>
              <a:rPr lang="fr-FR" sz="1200" dirty="0">
                <a:latin typeface="Arial" panose="020B0604020202020204" pitchFamily="34" charset="0"/>
                <a:ea typeface="Batang" panose="02030600000101010101" pitchFamily="18" charset="-127"/>
                <a:cs typeface="Arial" panose="020B0604020202020204" pitchFamily="34" charset="0"/>
              </a:rPr>
              <a:t>Un affichage dans les halls ainsi qu’un mail (adressé aux copropriétaires inscrits sur l’extranet) informeront de la date d’intervention de l’entreprise d’espaces verts, et inviteront les occupants à procéder à la taille des haies.</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n°39 (2nd) Condition d’utilisation de l’espace commun réservé au stationnement des véhicules 2 roues motorisés</a:t>
            </a:r>
          </a:p>
          <a:p>
            <a:pPr algn="just"/>
            <a:r>
              <a:rPr lang="fr-FR" sz="1200" dirty="0">
                <a:latin typeface="Arial" panose="020B0604020202020204" pitchFamily="34" charset="0"/>
                <a:ea typeface="Batang" panose="02030600000101010101" pitchFamily="18" charset="-127"/>
                <a:cs typeface="Arial" panose="020B0604020202020204" pitchFamily="34" charset="0"/>
              </a:rPr>
              <a:t>Comme le règlement de copropriété ne définit aucune condition d’utilisation concernant l’espace commun 2 roues, il est proposé au vote, que le stationnement par un véhicule 2 roues sur les emplacements communs réservés à cet effet soit limité dans le temps afin de réduire les nuisances sonores qui résulteraient de l’utilisation quotidienne des 2 roues au sous-sol -1.</a:t>
            </a:r>
          </a:p>
          <a:p>
            <a:pPr algn="just"/>
            <a:r>
              <a:rPr lang="fr-FR" sz="1200" dirty="0">
                <a:latin typeface="Arial" panose="020B0604020202020204" pitchFamily="34" charset="0"/>
                <a:ea typeface="Batang" panose="02030600000101010101" pitchFamily="18" charset="-127"/>
                <a:cs typeface="Arial" panose="020B0604020202020204" pitchFamily="34" charset="0"/>
              </a:rPr>
              <a:t>La durée de stationnement est limitée à 2 semaines consécutives. Au-delà le stationnement sera considéré comme abusif et tout copropriétaire pourra par l’intermédiaire du syndic lui demander d’agir pour faire cesser le trouble.</a:t>
            </a:r>
          </a:p>
          <a:p>
            <a:pPr algn="just"/>
            <a:endParaRPr lang="fr-FR" altLang="fr-FR" sz="1200" i="1" dirty="0" smtClean="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n°40 Modification d’usage du local vélos au 2</a:t>
            </a:r>
            <a:r>
              <a:rPr lang="fr-FR" altLang="fr-FR" sz="1200" b="1" i="1" baseline="30000" dirty="0">
                <a:latin typeface="Arial" panose="020B0604020202020204" pitchFamily="34" charset="0"/>
                <a:ea typeface="Batang" panose="02030600000101010101" pitchFamily="18" charset="-127"/>
                <a:cs typeface="Arial" panose="020B0604020202020204" pitchFamily="34" charset="0"/>
              </a:rPr>
              <a:t>ème</a:t>
            </a:r>
            <a:r>
              <a:rPr lang="fr-FR" altLang="fr-FR" sz="1200" b="1" i="1" dirty="0">
                <a:latin typeface="Arial" panose="020B0604020202020204" pitchFamily="34" charset="0"/>
                <a:ea typeface="Batang" panose="02030600000101010101" pitchFamily="18" charset="-127"/>
                <a:cs typeface="Arial" panose="020B0604020202020204" pitchFamily="34" charset="0"/>
              </a:rPr>
              <a:t>  sous sol du bâtiment G2</a:t>
            </a:r>
          </a:p>
          <a:p>
            <a:pPr algn="just"/>
            <a:r>
              <a:rPr lang="fr-FR" sz="1200" dirty="0">
                <a:latin typeface="Arial" panose="020B0604020202020204" pitchFamily="34" charset="0"/>
                <a:ea typeface="Batang" panose="02030600000101010101" pitchFamily="18" charset="-127"/>
                <a:cs typeface="Arial" panose="020B0604020202020204" pitchFamily="34" charset="0"/>
              </a:rPr>
              <a:t>Pour éviter que les motos dont l’usage est quotidien se garent au sous-sol-1 engendrant des nuisances aux appartements du </a:t>
            </a:r>
            <a:r>
              <a:rPr lang="fr-FR" sz="1200" dirty="0" smtClean="0">
                <a:latin typeface="Arial" panose="020B0604020202020204" pitchFamily="34" charset="0"/>
                <a:ea typeface="Batang" panose="02030600000101010101" pitchFamily="18" charset="-127"/>
                <a:cs typeface="Arial" panose="020B0604020202020204" pitchFamily="34" charset="0"/>
              </a:rPr>
              <a:t>rez-de-chaussée</a:t>
            </a:r>
          </a:p>
          <a:p>
            <a:pPr algn="just"/>
            <a:r>
              <a:rPr lang="fr-FR" sz="1200" dirty="0">
                <a:latin typeface="Arial" panose="020B0604020202020204" pitchFamily="34" charset="0"/>
                <a:ea typeface="Batang" panose="02030600000101010101" pitchFamily="18" charset="-127"/>
                <a:cs typeface="Arial" panose="020B0604020202020204" pitchFamily="34" charset="0"/>
              </a:rPr>
              <a:t>Il est proposé de modifier le local vélo du second sous-sol sous le G2 afin de le transformer en parking moto. Par le retrait de la grille située à côté de la porte d’entrée ce local ainsi que la porte d’entrée dudit local. Cette mesure permettrait à minima le stationnement de 8 motos supplémentaires au sous-sol -2</a:t>
            </a:r>
            <a:r>
              <a:rPr lang="fr-FR" sz="1200" dirty="0" smtClean="0">
                <a:latin typeface="Arial" panose="020B0604020202020204" pitchFamily="34" charset="0"/>
                <a:ea typeface="Batang" panose="02030600000101010101" pitchFamily="18" charset="-127"/>
                <a:cs typeface="Arial" panose="020B0604020202020204" pitchFamily="34" charset="0"/>
              </a:rPr>
              <a:t>.</a:t>
            </a:r>
            <a:endParaRPr lang="fr-FR" sz="1200"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037071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90" y="278060"/>
            <a:ext cx="6480720" cy="9694962"/>
          </a:xfrm>
          <a:prstGeom prst="rect">
            <a:avLst/>
          </a:prstGeom>
        </p:spPr>
        <p:txBody>
          <a:bodyPr wrap="square">
            <a:spAutoFit/>
          </a:bodyPr>
          <a:lstStyle/>
          <a:p>
            <a:pPr algn="just"/>
            <a:r>
              <a:rPr lang="fr-FR" sz="1200" dirty="0" smtClean="0">
                <a:latin typeface="Arial" panose="020B0604020202020204" pitchFamily="34" charset="0"/>
                <a:ea typeface="Batang" panose="02030600000101010101" pitchFamily="18" charset="-127"/>
                <a:cs typeface="Arial" panose="020B0604020202020204" pitchFamily="34" charset="0"/>
              </a:rPr>
              <a:t>Les </a:t>
            </a:r>
            <a:r>
              <a:rPr lang="fr-FR" sz="1200" dirty="0">
                <a:latin typeface="Arial" panose="020B0604020202020204" pitchFamily="34" charset="0"/>
                <a:ea typeface="Batang" panose="02030600000101010101" pitchFamily="18" charset="-127"/>
                <a:cs typeface="Arial" panose="020B0604020202020204" pitchFamily="34" charset="0"/>
              </a:rPr>
              <a:t>vélos présents actuellement dans le local G2-2 pourront être stockés dans les autres locaux réservés à cet effet aux emplacements qui suivent G1 -1, G2 -1, G3 -1 et G4 -1.</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L’assemblée </a:t>
            </a:r>
            <a:r>
              <a:rPr lang="fr-FR" sz="1200" dirty="0">
                <a:latin typeface="Arial" panose="020B0604020202020204" pitchFamily="34" charset="0"/>
                <a:ea typeface="Batang" panose="02030600000101010101" pitchFamily="18" charset="-127"/>
                <a:cs typeface="Arial" panose="020B0604020202020204" pitchFamily="34" charset="0"/>
              </a:rPr>
              <a:t>générale autorise la modification sous réserve de se conformer à la réglementation en matière de pourcentage de surface de locaux vélos</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n°41 Modification de la résolution n°36 de l’Assemblée Générale ordinaire (AGO) du 15/12/2017 : Extension des zones pouvant faire l’objet d’une vidéo surveillance</a:t>
            </a:r>
          </a:p>
          <a:p>
            <a:pPr algn="just"/>
            <a:r>
              <a:rPr lang="fr-FR" sz="1200" dirty="0">
                <a:latin typeface="Arial" panose="020B0604020202020204" pitchFamily="34" charset="0"/>
                <a:ea typeface="Batang" panose="02030600000101010101" pitchFamily="18" charset="-127"/>
                <a:cs typeface="Arial" panose="020B0604020202020204" pitchFamily="34" charset="0"/>
              </a:rPr>
              <a:t>Le constat de dégradations au sein de la résidence et plus principalement sur le bâtiment G2 allant de graffiti dont le nettoyage régulier a été opéré par les membres du conseil syndical pendant un temps, d’inscription à caractère péjoratif visant le nom de personne, de rayures en grand nombre au sein de l’ascenseur du bâtiment G2, de la disparition d’un détecteur de lumière, de l’arrachage d’un groom de porte coupe-feu. Ces dégradations ont commencé en décembre 2017. Malgré plusieurs affichages dénonçant le caractère de ces actes inciviques aucune cessation n’a été constatée. </a:t>
            </a:r>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Les personnes recensées pour le visionnage du système de vidéo surveillance voté lors de la dernière AGO, ont œuvré à la conception d’un système caméra permettant la prise de vue au sein de l’ascenseur G2 courant 2018.</a:t>
            </a:r>
          </a:p>
          <a:p>
            <a:pPr algn="just"/>
            <a:r>
              <a:rPr lang="fr-FR" sz="1200" dirty="0">
                <a:latin typeface="Arial" panose="020B0604020202020204" pitchFamily="34" charset="0"/>
                <a:ea typeface="Batang" panose="02030600000101010101" pitchFamily="18" charset="-127"/>
                <a:cs typeface="Arial" panose="020B0604020202020204" pitchFamily="34" charset="0"/>
              </a:rPr>
              <a:t>L’extension proposée ici a déjà été voté par le bâtiment G2 lors de l’assemblée générale extraordinaire qui s’est tenu le 22/06/2018.  </a:t>
            </a:r>
          </a:p>
          <a:p>
            <a:pPr algn="just"/>
            <a:r>
              <a:rPr lang="fr-FR" sz="1200" dirty="0">
                <a:latin typeface="Arial" panose="020B0604020202020204" pitchFamily="34" charset="0"/>
                <a:ea typeface="Batang" panose="02030600000101010101" pitchFamily="18" charset="-127"/>
                <a:cs typeface="Arial" panose="020B0604020202020204" pitchFamily="34" charset="0"/>
              </a:rPr>
              <a:t>Les copropriétaires présents et représentés ont adoptés cette extension. </a:t>
            </a:r>
          </a:p>
          <a:p>
            <a:pPr algn="just"/>
            <a:r>
              <a:rPr lang="fr-FR" sz="1200" dirty="0">
                <a:latin typeface="Arial" panose="020B0604020202020204" pitchFamily="34" charset="0"/>
                <a:ea typeface="Batang" panose="02030600000101010101" pitchFamily="18" charset="-127"/>
                <a:cs typeface="Arial" panose="020B0604020202020204" pitchFamily="34" charset="0"/>
              </a:rPr>
              <a:t>La mise en place de la surveillance de l’ascenseur G2 a permis d’identifier une personne dégradant volontairement l’ascenseur et d’entreprendre les actions nécessaires pour remettre en état ce qui a été principalement dégradé au sein de l’ascenseur G2. </a:t>
            </a:r>
          </a:p>
          <a:p>
            <a:pPr algn="just"/>
            <a:r>
              <a:rPr lang="fr-FR" sz="1200" dirty="0">
                <a:latin typeface="Arial" panose="020B0604020202020204" pitchFamily="34" charset="0"/>
                <a:ea typeface="Batang" panose="02030600000101010101" pitchFamily="18" charset="-127"/>
                <a:cs typeface="Arial" panose="020B0604020202020204" pitchFamily="34" charset="0"/>
              </a:rPr>
              <a:t>Cette résolution est une information et n’est pas soumise au vote</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41-1 Résolution n°41-1 Modification de la résolution n°36 de l’Assemblée Générale ordinaire (AGO) du 15/12/2017 : Extension des zones pouvant faire l’objet d’une vidéo surveillance G1</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décide MODIFICATION DE LA RÉSOLUTION n°36 de l’assemblée générale ordinaire du 15/12/2017, par l’extension des zones pouvant faire l’objet d’une vidéo surveillance (partie commune), en respectant la réglementation en vigueur, pour le bâtiment G1.</a:t>
            </a:r>
          </a:p>
          <a:p>
            <a:pPr algn="just">
              <a:tabLst>
                <a:tab pos="357188" algn="l"/>
              </a:tabLst>
            </a:pP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41-2 Résolution n°41-2 (2nd) </a:t>
            </a:r>
            <a:r>
              <a:rPr lang="fr-FR" altLang="fr-FR" sz="1200" b="1" i="1" dirty="0">
                <a:latin typeface="Arial" panose="020B0604020202020204" pitchFamily="34" charset="0"/>
                <a:ea typeface="Batang" panose="02030600000101010101" pitchFamily="18" charset="-127"/>
                <a:cs typeface="Arial" panose="020B0604020202020204" pitchFamily="34" charset="0"/>
              </a:rPr>
              <a:t>Modification de la résolution n°36 de l’Assemblée Générale ordinaire (AGO) du 15/12/2017 : Extension des zones pouvant faire l’objet d’une vidéo surveillance G3</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décide MODIFICATION DE LA RÉSOLUTION n°36 de l’assemblée générale ordinaire du 15/12/2017, par l’extension des zones pouvant faire l’objet d’une vidéo surveillance (partie commune), en respectant la réglementation en vigueur, pour le bâtiment G3.</a:t>
            </a:r>
          </a:p>
          <a:p>
            <a:pPr algn="just">
              <a:tabLst>
                <a:tab pos="357188" algn="l"/>
              </a:tabLst>
            </a:pP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41-3 Résolution n°41-3 (2nd) </a:t>
            </a:r>
            <a:r>
              <a:rPr lang="fr-FR" altLang="fr-FR" sz="1200" b="1" i="1" dirty="0">
                <a:latin typeface="Arial" panose="020B0604020202020204" pitchFamily="34" charset="0"/>
                <a:ea typeface="Batang" panose="02030600000101010101" pitchFamily="18" charset="-127"/>
                <a:cs typeface="Arial" panose="020B0604020202020204" pitchFamily="34" charset="0"/>
              </a:rPr>
              <a:t>Modification de la résolution n°36 de l’Assemblée Générale ordinaire (AGO) du 15/12/2017 : Extension des zones pouvant faire l’objet d’une vidéo surveillance G4</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décide MODIFICATION DE LA RÉSOLUTION n°36 de l’assemblée générale ordinaire du 15/12/2017, par l’extension des zones pouvant faire l’objet d’une vidéo surveillance (partie commune), en respectant la réglementation en vigueur, pour le bâtiment G4</a:t>
            </a:r>
            <a:r>
              <a:rPr lang="fr-FR" sz="1200" dirty="0" smtClean="0">
                <a:latin typeface="Arial" panose="020B0604020202020204" pitchFamily="34" charset="0"/>
                <a:ea typeface="Batang" panose="02030600000101010101" pitchFamily="18" charset="-127"/>
                <a:cs typeface="Arial" panose="020B0604020202020204" pitchFamily="34" charset="0"/>
              </a:rPr>
              <a:t>.</a:t>
            </a:r>
            <a:endParaRPr lang="fr-FR" sz="1200"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532129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179" y="107926"/>
            <a:ext cx="6518632" cy="9879628"/>
          </a:xfrm>
          <a:prstGeom prst="rect">
            <a:avLst/>
          </a:prstGeom>
        </p:spPr>
        <p:txBody>
          <a:bodyPr wrap="square">
            <a:spAutoFit/>
          </a:bodyPr>
          <a:lstStyle/>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41-4 Résolution n°41-4 (2nd) </a:t>
            </a:r>
            <a:r>
              <a:rPr lang="fr-FR" altLang="fr-FR" sz="1200" b="1" i="1" dirty="0">
                <a:latin typeface="Arial" panose="020B0604020202020204" pitchFamily="34" charset="0"/>
                <a:ea typeface="Batang" panose="02030600000101010101" pitchFamily="18" charset="-127"/>
                <a:cs typeface="Arial" panose="020B0604020202020204" pitchFamily="34" charset="0"/>
              </a:rPr>
              <a:t>Modification de la résolution n°36 de l’Assemblée Générale ordinaire (AGO) du 15/12/2017 : Extension des zones pouvant faire l’objet d’une vidéo surveillance E (parking)</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décide MODIFICATION DE LA RÉSOLUTION n°36 de l’assemblée générale ordinaire du 15/12/2017, par l’extension des zones pouvant faire l’objet d’une vidéo surveillance (partie commune), en respectant la réglementation en vigueur, pour le bâtiment E.</a:t>
            </a:r>
          </a:p>
          <a:p>
            <a:pPr algn="just">
              <a:tabLst>
                <a:tab pos="357188" algn="l"/>
              </a:tabLst>
            </a:pP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sz="1200" b="1" i="1" dirty="0">
                <a:latin typeface="Arial" panose="020B0604020202020204" pitchFamily="34" charset="0"/>
                <a:ea typeface="Batang" panose="02030600000101010101" pitchFamily="18" charset="-127"/>
                <a:cs typeface="Arial" panose="020B0604020202020204" pitchFamily="34" charset="0"/>
              </a:rPr>
              <a:t>n°42 </a:t>
            </a:r>
            <a:r>
              <a:rPr lang="fr-FR" sz="1200" b="1" i="1" dirty="0" smtClean="0">
                <a:latin typeface="Arial" panose="020B0604020202020204" pitchFamily="34" charset="0"/>
                <a:ea typeface="Batang" panose="02030600000101010101" pitchFamily="18" charset="-127"/>
                <a:cs typeface="Arial" panose="020B0604020202020204" pitchFamily="34" charset="0"/>
              </a:rPr>
              <a:t> (2nd) Autorisation </a:t>
            </a:r>
            <a:r>
              <a:rPr lang="fr-FR" sz="1200" b="1" i="1" dirty="0">
                <a:latin typeface="Arial" panose="020B0604020202020204" pitchFamily="34" charset="0"/>
                <a:ea typeface="Batang" panose="02030600000101010101" pitchFamily="18" charset="-127"/>
                <a:cs typeface="Arial" panose="020B0604020202020204" pitchFamily="34" charset="0"/>
              </a:rPr>
              <a:t>a donner au lot G 2003 de pose d’un grillage</a:t>
            </a:r>
          </a:p>
          <a:p>
            <a:pPr algn="just">
              <a:tabLst>
                <a:tab pos="357188" algn="l"/>
              </a:tabLst>
            </a:pPr>
            <a:r>
              <a:rPr lang="fr-FR" sz="1200" dirty="0">
                <a:latin typeface="Arial" panose="020B0604020202020204" pitchFamily="34" charset="0"/>
                <a:cs typeface="Arial" panose="020B0604020202020204" pitchFamily="34" charset="0"/>
              </a:rPr>
              <a:t>Afin de me prémunir contre les risques de fuite, d’écrasement, de vol de mes deux chats, je souhaite poser un grillage sur la grille de jardin côté rue. Ce grillage ajouré sera posé depuis l’intérieur de mon jardin sur une hauteur de 1 mètre et sera de couleur noir pour se fondre avec la couleur de nos grilles de jardin</a:t>
            </a:r>
            <a:r>
              <a:rPr lang="fr-FR" sz="1200" dirty="0" smtClean="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a:p>
            <a:pPr algn="just">
              <a:tabLst>
                <a:tab pos="357188" algn="l"/>
              </a:tabLst>
            </a:pPr>
            <a:endParaRPr lang="fr-FR" sz="1200" dirty="0" smtClean="0">
              <a:latin typeface="Arial" panose="020B0604020202020204" pitchFamily="34" charset="0"/>
              <a:cs typeface="Arial" panose="020B0604020202020204" pitchFamily="34" charset="0"/>
            </a:endParaRP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Résolution n°43  (2nd) Autorisation a donner au lot G 2003 pour la plantation d’un lilas</a:t>
            </a:r>
          </a:p>
          <a:p>
            <a:pPr algn="just"/>
            <a:r>
              <a:rPr lang="fr-FR" sz="1200" dirty="0">
                <a:latin typeface="Arial" panose="020B0604020202020204" pitchFamily="34" charset="0"/>
                <a:cs typeface="Arial" panose="020B0604020202020204" pitchFamily="34" charset="0"/>
              </a:rPr>
              <a:t>Je souhaite planter un lilas dans mon jardin de 40 m² donnant sur la sente. </a:t>
            </a:r>
          </a:p>
          <a:p>
            <a:pPr algn="just"/>
            <a:r>
              <a:rPr lang="fr-FR" sz="1200" dirty="0">
                <a:latin typeface="Arial" panose="020B0604020202020204" pitchFamily="34" charset="0"/>
                <a:cs typeface="Arial" panose="020B0604020202020204" pitchFamily="34" charset="0"/>
              </a:rPr>
              <a:t>Le lilas est reconnu en tant qu’arbuste, selon la réglementation il sera planté à 50 cm au minimum de la clôture et celui-ci ne pourra dépasser 2 mètres de hauteur. </a:t>
            </a:r>
          </a:p>
          <a:p>
            <a:pPr algn="just"/>
            <a:r>
              <a:rPr lang="fr-FR" sz="1200" dirty="0">
                <a:latin typeface="Arial" panose="020B0604020202020204" pitchFamily="34" charset="0"/>
                <a:cs typeface="Arial" panose="020B0604020202020204" pitchFamily="34" charset="0"/>
              </a:rPr>
              <a:t>L’assemblée générale autorise le lot G2003 à la plantation d’un lilas dans son jardin côté sente.</a:t>
            </a:r>
          </a:p>
          <a:p>
            <a:pPr algn="just"/>
            <a:endParaRPr lang="fr-FR" sz="1200" dirty="0">
              <a:latin typeface="Arial" panose="020B0604020202020204" pitchFamily="34" charset="0"/>
              <a:cs typeface="Arial" panose="020B0604020202020204" pitchFamily="34" charset="0"/>
            </a:endParaRP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Résolution n°44 (2nd) Remplacement des arbustes a chenilles « Chinoise » dans les jardins communs</a:t>
            </a:r>
          </a:p>
          <a:p>
            <a:pPr algn="just">
              <a:tabLst>
                <a:tab pos="357188" algn="l"/>
              </a:tabLst>
            </a:pPr>
            <a:r>
              <a:rPr lang="fr-FR" sz="1200" dirty="0">
                <a:latin typeface="Arial" panose="020B0604020202020204" pitchFamily="34" charset="0"/>
                <a:cs typeface="Arial" panose="020B0604020202020204" pitchFamily="34" charset="0"/>
              </a:rPr>
              <a:t>L’assemblée générale autorise le remplacement des arbustes par des troènes : charges communes générales.</a:t>
            </a:r>
          </a:p>
          <a:p>
            <a:pPr algn="just">
              <a:tabLst>
                <a:tab pos="357188" algn="l"/>
              </a:tabLst>
            </a:pPr>
            <a:endParaRPr lang="fr-FR" sz="1200" dirty="0" smtClean="0">
              <a:latin typeface="Arial" panose="020B0604020202020204" pitchFamily="34" charset="0"/>
              <a:cs typeface="Arial" panose="020B0604020202020204" pitchFamily="34" charset="0"/>
            </a:endParaRPr>
          </a:p>
          <a:p>
            <a:pPr algn="just">
              <a:tabLst>
                <a:tab pos="357188" algn="l"/>
              </a:tabLst>
            </a:pPr>
            <a:endParaRPr lang="fr-FR" sz="1200" dirty="0">
              <a:latin typeface="Arial" panose="020B0604020202020204" pitchFamily="34" charset="0"/>
              <a:cs typeface="Arial" panose="020B0604020202020204" pitchFamily="34" charset="0"/>
            </a:endParaRPr>
          </a:p>
          <a:p>
            <a:pPr algn="just">
              <a:tabLst>
                <a:tab pos="357188" algn="l"/>
              </a:tabLst>
            </a:pPr>
            <a:endParaRPr lang="fr-FR" sz="1200" dirty="0" smtClean="0">
              <a:latin typeface="Arial" panose="020B0604020202020204" pitchFamily="34" charset="0"/>
              <a:cs typeface="Arial" panose="020B0604020202020204" pitchFamily="34" charset="0"/>
            </a:endParaRPr>
          </a:p>
          <a:p>
            <a:pPr algn="just">
              <a:tabLst>
                <a:tab pos="357188" algn="l"/>
              </a:tabLst>
            </a:pPr>
            <a:endParaRPr lang="fr-FR" sz="1200" dirty="0" smtClean="0">
              <a:latin typeface="Arial" panose="020B0604020202020204" pitchFamily="34" charset="0"/>
              <a:cs typeface="Arial" panose="020B0604020202020204" pitchFamily="34" charset="0"/>
            </a:endParaRP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Résolution n°45 (2nd) Remplacement des arbustes a chenilles « Chinoise » dans les jardins communs a usage exclusif</a:t>
            </a:r>
          </a:p>
          <a:p>
            <a:pPr algn="just"/>
            <a:r>
              <a:rPr lang="fr-FR" sz="1200" dirty="0">
                <a:latin typeface="Arial" panose="020B0604020202020204" pitchFamily="34" charset="0"/>
                <a:ea typeface="Batang" panose="02030600000101010101" pitchFamily="18" charset="-127"/>
                <a:cs typeface="Arial" panose="020B0604020202020204" pitchFamily="34" charset="0"/>
              </a:rPr>
              <a:t>Il est proposé, pour éviter la propagation, de remplacer les 10 arbustes (Cornouillers et </a:t>
            </a:r>
            <a:r>
              <a:rPr lang="fr-FR" sz="1200" dirty="0" err="1">
                <a:latin typeface="Arial" panose="020B0604020202020204" pitchFamily="34" charset="0"/>
                <a:ea typeface="Batang" panose="02030600000101010101" pitchFamily="18" charset="-127"/>
                <a:cs typeface="Arial" panose="020B0604020202020204" pitchFamily="34" charset="0"/>
              </a:rPr>
              <a:t>Kolkwitzias</a:t>
            </a:r>
            <a:r>
              <a:rPr lang="fr-FR" sz="1200" dirty="0">
                <a:latin typeface="Arial" panose="020B0604020202020204" pitchFamily="34" charset="0"/>
                <a:ea typeface="Batang" panose="02030600000101010101" pitchFamily="18" charset="-127"/>
                <a:cs typeface="Arial" panose="020B0604020202020204" pitchFamily="34" charset="0"/>
              </a:rPr>
              <a:t>), avec apport de terreau et enlèvement déchets verts, par des troènes, espèce végétale déjà existante dans les jardins communs à usage exclusifs.</a:t>
            </a:r>
          </a:p>
          <a:p>
            <a:pPr algn="just"/>
            <a:r>
              <a:rPr lang="fr-FR" sz="1200" dirty="0">
                <a:latin typeface="Arial" panose="020B0604020202020204" pitchFamily="34" charset="0"/>
                <a:ea typeface="Batang" panose="02030600000101010101" pitchFamily="18" charset="-127"/>
                <a:cs typeface="Arial" panose="020B0604020202020204" pitchFamily="34" charset="0"/>
              </a:rPr>
              <a:t>Le montant de cette opération est chiffré par le mainteneur à : 655.00 €</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autorise le remplacement des arbustes par des troènes.</a:t>
            </a:r>
          </a:p>
          <a:p>
            <a:pPr algn="just">
              <a:tabLst>
                <a:tab pos="357188" algn="l"/>
              </a:tabLst>
            </a:pPr>
            <a:endParaRPr lang="fr-FR" sz="1200" dirty="0" smtClean="0">
              <a:latin typeface="Arial" panose="020B0604020202020204" pitchFamily="34" charset="0"/>
              <a:cs typeface="Arial" panose="020B0604020202020204" pitchFamily="34" charset="0"/>
            </a:endParaRP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Résolution n°46  (2nd) Finalisation des travaux de sécurisation du parking</a:t>
            </a:r>
          </a:p>
          <a:p>
            <a:pPr algn="just"/>
            <a:r>
              <a:rPr lang="fr-FR" sz="1200" u="sng" dirty="0">
                <a:latin typeface="Arial" panose="020B0604020202020204" pitchFamily="34" charset="0"/>
                <a:ea typeface="Batang" panose="02030600000101010101" pitchFamily="18" charset="-127"/>
                <a:cs typeface="Arial" panose="020B0604020202020204" pitchFamily="34" charset="0"/>
              </a:rPr>
              <a:t>Contexte : </a:t>
            </a: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dirty="0">
                <a:latin typeface="Arial" panose="020B0604020202020204" pitchFamily="34" charset="0"/>
                <a:ea typeface="Batang" panose="02030600000101010101" pitchFamily="18" charset="-127"/>
                <a:cs typeface="Arial" panose="020B0604020202020204" pitchFamily="34" charset="0"/>
              </a:rPr>
              <a:t>Comme prévu dans le procès-verbal de l'assemblée générale du 19 janvier 2017 à la résolution n°22 : Réalisation de travaux de sécurisation routière du parking en sous-sol.</a:t>
            </a:r>
          </a:p>
          <a:p>
            <a:pPr algn="just"/>
            <a:r>
              <a:rPr lang="fr-FR" sz="1200" i="1" dirty="0">
                <a:latin typeface="Arial" panose="020B0604020202020204" pitchFamily="34" charset="0"/>
                <a:ea typeface="Batang" panose="02030600000101010101" pitchFamily="18" charset="-127"/>
                <a:cs typeface="Arial" panose="020B0604020202020204" pitchFamily="34" charset="0"/>
              </a:rPr>
              <a:t>Dans un premier temps il sera installé un seul ralentisseur afin de s’assurer que le passage de véhicules ne génère aucunes nuisances vis-à-vis des appartements situés au-dessus. A l’issue d’une période de 2 mois, si aucune nuisance n’est constatée ou rapportée</a:t>
            </a:r>
            <a:r>
              <a:rPr lang="fr-FR" sz="1200" i="1" u="sng" dirty="0">
                <a:latin typeface="Arial" panose="020B0604020202020204" pitchFamily="34" charset="0"/>
                <a:ea typeface="Batang" panose="02030600000101010101" pitchFamily="18" charset="-127"/>
                <a:cs typeface="Arial" panose="020B0604020202020204" pitchFamily="34" charset="0"/>
              </a:rPr>
              <a:t>, alors il sera procédé dans un second temps à l’installation de ralentisseurs supplémentaires afin d’assurer la sécurité sur les voies de circulation dans le parking</a:t>
            </a:r>
            <a:r>
              <a:rPr lang="fr-FR" sz="1200" i="1" dirty="0">
                <a:latin typeface="Arial" panose="020B0604020202020204" pitchFamily="34" charset="0"/>
                <a:ea typeface="Batang" panose="02030600000101010101" pitchFamily="18" charset="-127"/>
                <a:cs typeface="Arial" panose="020B0604020202020204" pitchFamily="34" charset="0"/>
              </a:rPr>
              <a:t>.</a:t>
            </a: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approuve le processus énoncé ci-dessus.</a:t>
            </a: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r>
              <a:rPr lang="fr-FR" sz="1200" i="1" dirty="0">
                <a:latin typeface="Arial" panose="020B0604020202020204" pitchFamily="34" charset="0"/>
                <a:ea typeface="Batang" panose="02030600000101010101" pitchFamily="18" charset="-127"/>
                <a:cs typeface="Arial" panose="020B0604020202020204" pitchFamily="34" charset="0"/>
              </a:rPr>
              <a:t>L’Assemblée Générale autorise le syndic à procéder, selon la clé de répartition « CHARGES PARKING », sur le budget de fonctionnement annuel.</a:t>
            </a:r>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endParaRPr lang="fr-FR" sz="1200" dirty="0">
              <a:latin typeface="Arial" panose="020B0604020202020204" pitchFamily="34" charset="0"/>
              <a:cs typeface="Arial" panose="020B0604020202020204" pitchFamily="34" charset="0"/>
            </a:endParaRPr>
          </a:p>
          <a:p>
            <a:pPr algn="just">
              <a:tabLst>
                <a:tab pos="357188" algn="l"/>
              </a:tabLst>
            </a:pPr>
            <a:endParaRPr lang="fr-FR" sz="1200" dirty="0" smtClean="0">
              <a:latin typeface="Arial" panose="020B0604020202020204" pitchFamily="34" charset="0"/>
              <a:cs typeface="Arial" panose="020B0604020202020204" pitchFamily="34" charset="0"/>
            </a:endParaRPr>
          </a:p>
          <a:p>
            <a:pPr algn="just">
              <a:tabLst>
                <a:tab pos="357188" algn="l"/>
              </a:tabLst>
            </a:pPr>
            <a:endParaRPr lang="fr-FR" sz="1200" dirty="0">
              <a:latin typeface="Arial" panose="020B0604020202020204" pitchFamily="34" charset="0"/>
              <a:cs typeface="Arial" panose="020B0604020202020204" pitchFamily="34" charset="0"/>
            </a:endParaRPr>
          </a:p>
          <a:p>
            <a:pPr algn="just">
              <a:tabLst>
                <a:tab pos="357188" algn="l"/>
              </a:tabLst>
            </a:pPr>
            <a:endParaRPr lang="fr-FR" sz="1200"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074252365"/>
              </p:ext>
            </p:extLst>
          </p:nvPr>
        </p:nvGraphicFramePr>
        <p:xfrm>
          <a:off x="504105" y="4788446"/>
          <a:ext cx="3102642" cy="571500"/>
        </p:xfrm>
        <a:graphic>
          <a:graphicData uri="http://schemas.openxmlformats.org/drawingml/2006/table">
            <a:tbl>
              <a:tblPr>
                <a:tableStyleId>{5C22544A-7EE6-4342-B048-85BDC9FD1C3A}</a:tableStyleId>
              </a:tblPr>
              <a:tblGrid>
                <a:gridCol w="727742"/>
                <a:gridCol w="793750"/>
                <a:gridCol w="787400"/>
                <a:gridCol w="793750"/>
              </a:tblGrid>
              <a:tr h="190500">
                <a:tc rowSpan="2">
                  <a:txBody>
                    <a:bodyPr/>
                    <a:lstStyle/>
                    <a:p>
                      <a:pPr algn="ctr">
                        <a:spcAft>
                          <a:spcPts val="0"/>
                        </a:spcAft>
                      </a:pPr>
                      <a:r>
                        <a:rPr lang="fr-FR" sz="1100" dirty="0">
                          <a:effectLst/>
                        </a:rPr>
                        <a:t>F2</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100">
                          <a:effectLst/>
                        </a:rPr>
                        <a:t>13,07</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spcAft>
                          <a:spcPts val="0"/>
                        </a:spcAft>
                      </a:pPr>
                      <a:r>
                        <a:rPr lang="fr-FR" sz="1100">
                          <a:effectLst/>
                        </a:rPr>
                        <a:t>F3</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100">
                          <a:effectLst/>
                        </a:rPr>
                        <a:t>13,07</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r>
              <a:tr h="190500">
                <a:tc vMerge="1">
                  <a:txBody>
                    <a:bodyPr/>
                    <a:lstStyle/>
                    <a:p>
                      <a:endParaRPr lang="fr-FR"/>
                    </a:p>
                  </a:txBody>
                  <a:tcPr/>
                </a:tc>
                <a:tc>
                  <a:txBody>
                    <a:bodyPr/>
                    <a:lstStyle/>
                    <a:p>
                      <a:pPr algn="ctr">
                        <a:spcAft>
                          <a:spcPts val="0"/>
                        </a:spcAft>
                      </a:pPr>
                      <a:r>
                        <a:rPr lang="fr-FR" sz="1100">
                          <a:effectLst/>
                        </a:rPr>
                        <a:t>30,49</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vMerge="1">
                  <a:txBody>
                    <a:bodyPr/>
                    <a:lstStyle/>
                    <a:p>
                      <a:endParaRPr lang="fr-FR"/>
                    </a:p>
                  </a:txBody>
                  <a:tcPr/>
                </a:tc>
                <a:tc>
                  <a:txBody>
                    <a:bodyPr/>
                    <a:lstStyle/>
                    <a:p>
                      <a:pPr algn="ctr">
                        <a:spcAft>
                          <a:spcPts val="0"/>
                        </a:spcAft>
                      </a:pPr>
                      <a:r>
                        <a:rPr lang="fr-FR" sz="1100" dirty="0">
                          <a:effectLst/>
                        </a:rPr>
                        <a:t>23,96</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r>
              <a:tr h="190500">
                <a:tc>
                  <a:txBody>
                    <a:bodyPr/>
                    <a:lstStyle/>
                    <a:p>
                      <a:pPr algn="ctr">
                        <a:spcAft>
                          <a:spcPts val="0"/>
                        </a:spcAft>
                      </a:pPr>
                      <a:r>
                        <a:rPr lang="fr-FR" sz="1100" dirty="0">
                          <a:effectLst/>
                        </a:rPr>
                        <a:t>F4</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100">
                          <a:effectLst/>
                        </a:rPr>
                        <a:t>21,78</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100">
                          <a:effectLst/>
                        </a:rPr>
                        <a:t>F5</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100" dirty="0">
                          <a:effectLst/>
                        </a:rPr>
                        <a:t>29,40</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1457179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90" y="395958"/>
            <a:ext cx="6415360" cy="10248960"/>
          </a:xfrm>
          <a:prstGeom prst="rect">
            <a:avLst/>
          </a:prstGeom>
        </p:spPr>
        <p:txBody>
          <a:bodyPr wrap="square">
            <a:spAutoFit/>
          </a:bodyPr>
          <a:lstStyle/>
          <a:p>
            <a:pPr algn="just"/>
            <a:r>
              <a:rPr lang="fr-FR" sz="1200" dirty="0" smtClean="0">
                <a:latin typeface="Arial" panose="020B0604020202020204" pitchFamily="34" charset="0"/>
                <a:ea typeface="Batang" panose="02030600000101010101" pitchFamily="18" charset="-127"/>
                <a:cs typeface="Arial" panose="020B0604020202020204" pitchFamily="34" charset="0"/>
              </a:rPr>
              <a:t>La </a:t>
            </a:r>
            <a:r>
              <a:rPr lang="fr-FR" sz="1200" dirty="0">
                <a:latin typeface="Arial" panose="020B0604020202020204" pitchFamily="34" charset="0"/>
                <a:ea typeface="Batang" panose="02030600000101010101" pitchFamily="18" charset="-127"/>
                <a:cs typeface="Arial" panose="020B0604020202020204" pitchFamily="34" charset="0"/>
              </a:rPr>
              <a:t>société JCB réalisera l'implantation de deux ralentisseurs supplémentaires dont l'un sera implanté entre la chaufferie G1/G2, et le local technique de la fibre et l'autre entre le local technique de la fibre et la chaufferie G3/G4, afin d'assurer la sécurité sur les voies de circulation et notamment les accès piétons du bâtiment G1 et G2.</a:t>
            </a:r>
          </a:p>
          <a:p>
            <a:pPr algn="just"/>
            <a:r>
              <a:rPr lang="fr-FR" sz="1200" dirty="0">
                <a:latin typeface="Arial" panose="020B0604020202020204" pitchFamily="34" charset="0"/>
                <a:ea typeface="Batang" panose="02030600000101010101" pitchFamily="18" charset="-127"/>
                <a:cs typeface="Arial" panose="020B0604020202020204" pitchFamily="34" charset="0"/>
              </a:rPr>
              <a:t>Le montant de cette opération s'élève à : 1 400 €</a:t>
            </a:r>
          </a:p>
          <a:p>
            <a:pPr algn="just"/>
            <a:r>
              <a:rPr lang="fr-FR" sz="1200" dirty="0" smtClean="0">
                <a:latin typeface="Arial" panose="020B0604020202020204" pitchFamily="34" charset="0"/>
                <a:ea typeface="Batang" panose="02030600000101010101" pitchFamily="18" charset="-127"/>
                <a:cs typeface="Arial" panose="020B0604020202020204" pitchFamily="34" charset="0"/>
              </a:rPr>
              <a:t>L’assemblée </a:t>
            </a:r>
            <a:r>
              <a:rPr lang="fr-FR" sz="1200" dirty="0">
                <a:latin typeface="Arial" panose="020B0604020202020204" pitchFamily="34" charset="0"/>
                <a:ea typeface="Batang" panose="02030600000101010101" pitchFamily="18" charset="-127"/>
                <a:cs typeface="Arial" panose="020B0604020202020204" pitchFamily="34" charset="0"/>
              </a:rPr>
              <a:t>générale autorise l'implantation de deux ralentisseurs</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Résolution n°47 (2nd) Autorisation d’Ester en justice à l’encontre du Syndic FONCIA pour faute ayant entrainée l’annulation judiciaire de l’Assemblée Générale du 16/01/2017 en son entier en date du 29/09/2018 : (annexe : Extrait des minutes du Tribunal de Grande Instance de Versailles)</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donne mandat au syndic afin d’ester en justice à l’encontre du syndic FONCIA, syndic représentant légal de la résidence Cottage sur l’exercice du 01/10/2015 au 30/09/2016, qui a failli à sa mission, dans le cadre de la convocation de l’assemblée générale des copropriétaires de la résidence Cottage du 19/01/2017.</a:t>
            </a:r>
          </a:p>
          <a:p>
            <a:pPr algn="just"/>
            <a:r>
              <a:rPr lang="fr-FR" sz="1200" dirty="0">
                <a:latin typeface="Arial" panose="020B0604020202020204" pitchFamily="34" charset="0"/>
                <a:ea typeface="Batang" panose="02030600000101010101" pitchFamily="18" charset="-127"/>
                <a:cs typeface="Arial" panose="020B0604020202020204" pitchFamily="34" charset="0"/>
              </a:rPr>
              <a:t>Le syndic mettra en œuvre au préalable et aux conditions définis ci-dessus la communication d’un protocole d’accord au syndic FONCIA. </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appellera les frais de procédure estimés à 3 000.00 € directement dans le budget prévisionnel de l’exercice.</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Résolution n°48 Autorisation de pose d’une terrasse en bois dans les jardins a usage privatif</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autorise tout copropriétaire qui le désire à poser une terrasse en bois sur la pelouse dans les conditions suivantes…</a:t>
            </a:r>
          </a:p>
          <a:p>
            <a:pPr algn="just"/>
            <a:r>
              <a:rPr lang="fr-FR" sz="1200" dirty="0">
                <a:latin typeface="Arial" panose="020B0604020202020204" pitchFamily="34" charset="0"/>
                <a:ea typeface="Batang" panose="02030600000101010101" pitchFamily="18" charset="-127"/>
                <a:cs typeface="Arial" panose="020B0604020202020204" pitchFamily="34" charset="0"/>
              </a:rPr>
              <a:t>- La fixation sur le sol ne doit ni toucher ni abimer l'étanchéité qui se trouve en profondeur</a:t>
            </a:r>
          </a:p>
          <a:p>
            <a:pPr algn="just"/>
            <a:r>
              <a:rPr lang="fr-FR" sz="1200" dirty="0">
                <a:latin typeface="Arial" panose="020B0604020202020204" pitchFamily="34" charset="0"/>
                <a:ea typeface="Batang" panose="02030600000101010101" pitchFamily="18" charset="-127"/>
                <a:cs typeface="Arial" panose="020B0604020202020204" pitchFamily="34" charset="0"/>
              </a:rPr>
              <a:t>- Le revêtement posé sous les dalles en bois ne doit en aucune façon altérer l'écoulement des eaux. </a:t>
            </a:r>
          </a:p>
          <a:p>
            <a:pPr algn="ctr"/>
            <a:r>
              <a:rPr lang="fr-FR" sz="1200" b="1" dirty="0">
                <a:solidFill>
                  <a:srgbClr val="3333CC"/>
                </a:solidFill>
                <a:latin typeface="Arial" panose="020B0604020202020204" pitchFamily="34" charset="0"/>
                <a:ea typeface="Batang" panose="02030600000101010101" pitchFamily="18" charset="-127"/>
                <a:cs typeface="Arial" panose="020B0604020202020204" pitchFamily="34" charset="0"/>
              </a:rPr>
              <a:t>Cette résolution manquant de précision ou étant en inadéquation avec une résolution déjà votée n’a pas fait l’objet d’un vote</a:t>
            </a:r>
          </a:p>
          <a:p>
            <a:pPr algn="just"/>
            <a:endParaRPr lang="fr-FR" sz="1200" i="1"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Résolution n°49 Autorisation de déléguer la gestion de la vidéo surveillance a une société externe</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demande au syndic de copropriété, avec l'aide de membres du conseil syndical, d'effectuer les démarche de recherche et d'étude afin de mandater une société externe spécialisée afin de gérer la télésurveillance et de sécuriser l'ensemble de la résidence. Cet article, s'il est adopté, révoque et remplace l'ensemble des articles en rapport avec la vidéosurveillance votée lors des assemblées générale précédente. Cela permettrait selon les options retenues, de faire venir un vigil en cas d'effraction, de faire passer un maître-chien autours de la résidence, d'avoir une assistance 24h/24, 7j/7 en cas de problème, de manière individuelle de pouvoir bénéficier du service de télésurveillance pour son propre bien...</a:t>
            </a:r>
          </a:p>
          <a:p>
            <a:pPr algn="ctr"/>
            <a:r>
              <a:rPr lang="fr-FR" sz="1200" dirty="0">
                <a:solidFill>
                  <a:srgbClr val="3333CC"/>
                </a:solidFill>
                <a:latin typeface="Arial" panose="020B0604020202020204" pitchFamily="34" charset="0"/>
                <a:ea typeface="Batang" panose="02030600000101010101" pitchFamily="18" charset="-127"/>
                <a:cs typeface="Arial" panose="020B0604020202020204" pitchFamily="34" charset="0"/>
              </a:rPr>
              <a:t>Cette résolution manquant de précision ou étant en inadéquation avec une résolution déjà votée n’a pas fait l’objet d’un vote</a:t>
            </a: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Résolution n°50  (2nd) Compte rendus des réunions du Conseil Syndical</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L'assemblée générale demande à ce que l'ensemble des comptes rendus de réunion de conseil syndical soient mis en ligne dans un délai de 2 semaines suivant chaque réunion. L'ensemble des comptes rendus précédent devant être mis en ligne dans les 30 jours d'approbation de cet article. Il va de soi que l'ensemble des dérogations du le conseil syndical en délégation de l'assemblée générale devront faire partie de ces documents, ainsi que les feuilles de présence</a:t>
            </a:r>
            <a:r>
              <a:rPr lang="fr-FR" sz="1200" dirty="0" smtClean="0">
                <a:latin typeface="Arial" panose="020B0604020202020204" pitchFamily="34" charset="0"/>
                <a:ea typeface="Batang" panose="02030600000101010101" pitchFamily="18" charset="-127"/>
                <a:cs typeface="Arial" panose="020B0604020202020204" pitchFamily="34" charset="0"/>
              </a:rPr>
              <a:t>.</a:t>
            </a:r>
            <a:endParaRPr lang="fr-FR" sz="1200" dirty="0">
              <a:latin typeface="Arial" panose="020B0604020202020204" pitchFamily="34" charset="0"/>
              <a:ea typeface="Batang" panose="02030600000101010101" pitchFamily="18" charset="-127"/>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4024497519"/>
              </p:ext>
            </p:extLst>
          </p:nvPr>
        </p:nvGraphicFramePr>
        <p:xfrm>
          <a:off x="504106" y="1548086"/>
          <a:ext cx="3319016" cy="760227"/>
        </p:xfrm>
        <a:graphic>
          <a:graphicData uri="http://schemas.openxmlformats.org/drawingml/2006/table">
            <a:tbl>
              <a:tblPr>
                <a:tableStyleId>{5C22544A-7EE6-4342-B048-85BDC9FD1C3A}</a:tableStyleId>
              </a:tblPr>
              <a:tblGrid>
                <a:gridCol w="823116"/>
                <a:gridCol w="836392"/>
                <a:gridCol w="823116"/>
                <a:gridCol w="836392"/>
              </a:tblGrid>
              <a:tr h="253409">
                <a:tc rowSpan="2">
                  <a:txBody>
                    <a:bodyPr/>
                    <a:lstStyle/>
                    <a:p>
                      <a:pPr algn="ctr">
                        <a:spcAft>
                          <a:spcPts val="0"/>
                        </a:spcAft>
                      </a:pPr>
                      <a:r>
                        <a:rPr lang="fr-FR" sz="1100" dirty="0">
                          <a:effectLst/>
                        </a:rPr>
                        <a:t>F2</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100">
                          <a:effectLst/>
                        </a:rPr>
                        <a:t>8,40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spcAft>
                          <a:spcPts val="0"/>
                        </a:spcAft>
                      </a:pPr>
                      <a:r>
                        <a:rPr lang="fr-FR" sz="1100" dirty="0">
                          <a:effectLst/>
                        </a:rPr>
                        <a:t>F3</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100">
                          <a:effectLst/>
                        </a:rPr>
                        <a:t>8,40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r>
              <a:tr h="253409">
                <a:tc vMerge="1">
                  <a:txBody>
                    <a:bodyPr/>
                    <a:lstStyle/>
                    <a:p>
                      <a:endParaRPr lang="fr-FR"/>
                    </a:p>
                  </a:txBody>
                  <a:tcPr/>
                </a:tc>
                <a:tc>
                  <a:txBody>
                    <a:bodyPr/>
                    <a:lstStyle/>
                    <a:p>
                      <a:pPr algn="ctr">
                        <a:spcAft>
                          <a:spcPts val="0"/>
                        </a:spcAft>
                      </a:pPr>
                      <a:r>
                        <a:rPr lang="fr-FR" sz="1100">
                          <a:effectLst/>
                        </a:rPr>
                        <a:t>19,60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vMerge="1">
                  <a:txBody>
                    <a:bodyPr/>
                    <a:lstStyle/>
                    <a:p>
                      <a:endParaRPr lang="fr-FR"/>
                    </a:p>
                  </a:txBody>
                  <a:tcPr/>
                </a:tc>
                <a:tc>
                  <a:txBody>
                    <a:bodyPr/>
                    <a:lstStyle/>
                    <a:p>
                      <a:pPr algn="ctr">
                        <a:spcAft>
                          <a:spcPts val="0"/>
                        </a:spcAft>
                      </a:pPr>
                      <a:r>
                        <a:rPr lang="fr-FR" sz="1100" dirty="0">
                          <a:effectLst/>
                        </a:rPr>
                        <a:t>15,40</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r>
              <a:tr h="253409">
                <a:tc>
                  <a:txBody>
                    <a:bodyPr/>
                    <a:lstStyle/>
                    <a:p>
                      <a:pPr algn="ctr">
                        <a:spcAft>
                          <a:spcPts val="0"/>
                        </a:spcAft>
                      </a:pPr>
                      <a:r>
                        <a:rPr lang="fr-FR" sz="1100" dirty="0">
                          <a:effectLst/>
                        </a:rPr>
                        <a:t>F4</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100">
                          <a:effectLst/>
                        </a:rPr>
                        <a:t>14,00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100">
                          <a:effectLst/>
                        </a:rPr>
                        <a:t>F5</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100" dirty="0">
                          <a:effectLst/>
                        </a:rPr>
                        <a:t>18,90</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1422828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098" y="107926"/>
            <a:ext cx="6408712" cy="10248960"/>
          </a:xfrm>
          <a:prstGeom prst="rect">
            <a:avLst/>
          </a:prstGeom>
        </p:spPr>
        <p:txBody>
          <a:bodyPr wrap="square">
            <a:spAutoFit/>
          </a:bodyPr>
          <a:lstStyle/>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Résolution n°51 (2nd) Documents concernant la copropriété</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demande à ce que l'ensemble des documents en version électronique concernant la copropriété et actuellement accessible d'uniquement des membres du conseil syndical (DOE, contrats, factures…) soient mis à disposition de l'ensemble des copropriétaires sur un extranet.</a:t>
            </a:r>
          </a:p>
          <a:p>
            <a:pPr algn="just"/>
            <a:r>
              <a:rPr lang="fr-FR" sz="1200" dirty="0">
                <a:latin typeface="Arial" panose="020B0604020202020204" pitchFamily="34" charset="0"/>
                <a:ea typeface="Batang" panose="02030600000101010101" pitchFamily="18" charset="-127"/>
                <a:cs typeface="Arial" panose="020B0604020202020204" pitchFamily="34" charset="0"/>
              </a:rPr>
              <a:t>Le DOE sera récupérable auprès du CS</a:t>
            </a:r>
          </a:p>
          <a:p>
            <a:pPr algn="just"/>
            <a:r>
              <a:rPr lang="fr-FR" sz="1200" dirty="0">
                <a:latin typeface="Arial" panose="020B0604020202020204" pitchFamily="34" charset="0"/>
                <a:ea typeface="Batang" panose="02030600000101010101" pitchFamily="18" charset="-127"/>
                <a:cs typeface="Arial" panose="020B0604020202020204" pitchFamily="34" charset="0"/>
              </a:rPr>
              <a:t>Les factures sont consultables chez le </a:t>
            </a:r>
            <a:r>
              <a:rPr lang="fr-FR" sz="1200" dirty="0" smtClean="0">
                <a:latin typeface="Arial" panose="020B0604020202020204" pitchFamily="34" charset="0"/>
                <a:ea typeface="Batang" panose="02030600000101010101" pitchFamily="18" charset="-127"/>
                <a:cs typeface="Arial" panose="020B0604020202020204" pitchFamily="34" charset="0"/>
              </a:rPr>
              <a:t>syndic</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Résolution n°52 Autorisation de faire poser un brise vue anti UV sur les pergolas</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autorise tout copropriétaire qui le désire à mettre un brise vue anti-UV au-dessus des pergolas avec la contrainte de respecter l'harmonie de la résidence dans le choix du coloris : Toile Gris anthracite RAL 2047 amovible</a:t>
            </a:r>
          </a:p>
          <a:p>
            <a:pPr algn="ctr"/>
            <a:r>
              <a:rPr lang="fr-FR" sz="1200" b="1" u="sng" dirty="0">
                <a:solidFill>
                  <a:srgbClr val="3333CC"/>
                </a:solidFill>
                <a:latin typeface="Arial" panose="020B0604020202020204" pitchFamily="34" charset="0"/>
                <a:ea typeface="Batang" panose="02030600000101010101" pitchFamily="18" charset="-127"/>
                <a:cs typeface="Arial" panose="020B0604020202020204" pitchFamily="34" charset="0"/>
              </a:rPr>
              <a:t>Cette résolution manquant de précision ou étant en inadéquation avec une résolution déjà votée n’a pas fait l’objet d’un </a:t>
            </a:r>
            <a:r>
              <a:rPr lang="fr-FR" sz="1200" b="1" u="sng" dirty="0" smtClean="0">
                <a:solidFill>
                  <a:srgbClr val="3333CC"/>
                </a:solidFill>
                <a:latin typeface="Arial" panose="020B0604020202020204" pitchFamily="34" charset="0"/>
                <a:ea typeface="Batang" panose="02030600000101010101" pitchFamily="18" charset="-127"/>
                <a:cs typeface="Arial" panose="020B0604020202020204" pitchFamily="34" charset="0"/>
              </a:rPr>
              <a:t>vote</a:t>
            </a:r>
          </a:p>
          <a:p>
            <a:pPr algn="just"/>
            <a:endParaRPr lang="fr-FR" sz="1200" b="1" u="sng" dirty="0">
              <a:solidFill>
                <a:srgbClr val="3333CC"/>
              </a:solidFill>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Résolution n°53 (2nd) Autorisation de faire poser un brise vue entre les jardins</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autorise tout copropriétaire qui le désire à mettre un brise vue au niveau des séparations intérieures des jardins à usage privatifs, sous réserve que les copropriétaires impactés soient d'accord et que le modèle soit identique au modèle voté lors de la dernière assemblée générale. </a:t>
            </a:r>
          </a:p>
          <a:p>
            <a:pPr algn="just"/>
            <a:r>
              <a:rPr lang="fr-FR" sz="1200" dirty="0">
                <a:latin typeface="Arial" panose="020B0604020202020204" pitchFamily="34" charset="0"/>
                <a:ea typeface="Batang" panose="02030600000101010101" pitchFamily="18" charset="-127"/>
                <a:cs typeface="Arial" panose="020B0604020202020204" pitchFamily="34" charset="0"/>
              </a:rPr>
              <a:t>Lors des débats en assemblée générale afin que cette résolution puisse faire l’objet d’un vote, il a été précisé que les brise-vues devraient être posés sur la grille de jardin sans en dépasser sa hauteur</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sz="1200" b="1" i="1" dirty="0">
                <a:latin typeface="Arial" panose="020B0604020202020204" pitchFamily="34" charset="0"/>
                <a:ea typeface="Batang" panose="02030600000101010101" pitchFamily="18" charset="-127"/>
                <a:cs typeface="Arial" panose="020B0604020202020204" pitchFamily="34" charset="0"/>
              </a:rPr>
              <a:t>Résolution n°54 Hauteur minimum des haies</a:t>
            </a:r>
          </a:p>
          <a:p>
            <a:pPr algn="just"/>
            <a:r>
              <a:rPr lang="fr-FR" sz="1200" dirty="0">
                <a:latin typeface="Arial" panose="020B0604020202020204" pitchFamily="34" charset="0"/>
                <a:ea typeface="Batang" panose="02030600000101010101" pitchFamily="18" charset="-127"/>
                <a:cs typeface="Arial" panose="020B0604020202020204" pitchFamily="34" charset="0"/>
              </a:rPr>
              <a:t>Afin de conserver une protection significative face au vis-à-vis des passants, l'assemblée générale fixe la hauteur minimum des haies pour l'ensemble des jardins de la copropriété à 1m80. Une tolérance est accordée en attendant une pousse correcte des haies.</a:t>
            </a:r>
          </a:p>
          <a:p>
            <a:pPr algn="ctr"/>
            <a:r>
              <a:rPr lang="fr-FR" sz="1200" b="1" u="sng" dirty="0">
                <a:solidFill>
                  <a:srgbClr val="3333CC"/>
                </a:solidFill>
                <a:latin typeface="Arial" panose="020B0604020202020204" pitchFamily="34" charset="0"/>
                <a:ea typeface="Batang" panose="02030600000101010101" pitchFamily="18" charset="-127"/>
                <a:cs typeface="Arial" panose="020B0604020202020204" pitchFamily="34" charset="0"/>
              </a:rPr>
              <a:t>Cette résolution manquant de précision ou étant en inadéquation avec une résolution déjà votée n’a pas fait l’objet d’un </a:t>
            </a:r>
            <a:r>
              <a:rPr lang="fr-FR" sz="1200" b="1" u="sng" dirty="0" smtClean="0">
                <a:solidFill>
                  <a:srgbClr val="3333CC"/>
                </a:solidFill>
                <a:latin typeface="Arial" panose="020B0604020202020204" pitchFamily="34" charset="0"/>
                <a:ea typeface="Batang" panose="02030600000101010101" pitchFamily="18" charset="-127"/>
                <a:cs typeface="Arial" panose="020B0604020202020204" pitchFamily="34" charset="0"/>
              </a:rPr>
              <a:t>vote</a:t>
            </a:r>
          </a:p>
          <a:p>
            <a:pPr algn="just"/>
            <a:endParaRPr lang="fr-FR" sz="1200" b="1" u="sng" dirty="0">
              <a:solidFill>
                <a:srgbClr val="3333CC"/>
              </a:solidFill>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sz="1200" b="1" i="1" dirty="0">
                <a:latin typeface="Arial" panose="020B0604020202020204" pitchFamily="34" charset="0"/>
                <a:ea typeface="Batang" panose="02030600000101010101" pitchFamily="18" charset="-127"/>
                <a:cs typeface="Arial" panose="020B0604020202020204" pitchFamily="34" charset="0"/>
              </a:rPr>
              <a:t>n°55 Hauteur maximum des haies</a:t>
            </a:r>
          </a:p>
          <a:p>
            <a:pPr algn="just"/>
            <a:r>
              <a:rPr lang="fr-FR" sz="1200" dirty="0">
                <a:latin typeface="Arial" panose="020B0604020202020204" pitchFamily="34" charset="0"/>
                <a:ea typeface="Batang" panose="02030600000101010101" pitchFamily="18" charset="-127"/>
                <a:cs typeface="Arial" panose="020B0604020202020204" pitchFamily="34" charset="0"/>
              </a:rPr>
              <a:t>La loi et la commune fixent à 2m la hauteur maximum des haies en bordure de propriété. L'assemblée générale fixe la hauteur maximum des haies des jardins de la copropriété à 2m. Il va de soi qu'une tolérance est accordée sur cette hauteur qui devra être respectée lors des tailles de haies.</a:t>
            </a:r>
          </a:p>
          <a:p>
            <a:pPr algn="ctr"/>
            <a:r>
              <a:rPr lang="fr-FR" sz="1200" b="1" u="sng" dirty="0" smtClean="0">
                <a:solidFill>
                  <a:srgbClr val="3333CC"/>
                </a:solidFill>
                <a:latin typeface="Arial" panose="020B0604020202020204" pitchFamily="34" charset="0"/>
                <a:ea typeface="Batang" panose="02030600000101010101" pitchFamily="18" charset="-127"/>
                <a:cs typeface="Arial" panose="020B0604020202020204" pitchFamily="34" charset="0"/>
              </a:rPr>
              <a:t>Cette </a:t>
            </a:r>
            <a:r>
              <a:rPr lang="fr-FR" sz="1200" b="1" u="sng" dirty="0">
                <a:solidFill>
                  <a:srgbClr val="3333CC"/>
                </a:solidFill>
                <a:latin typeface="Arial" panose="020B0604020202020204" pitchFamily="34" charset="0"/>
                <a:ea typeface="Batang" panose="02030600000101010101" pitchFamily="18" charset="-127"/>
                <a:cs typeface="Arial" panose="020B0604020202020204" pitchFamily="34" charset="0"/>
              </a:rPr>
              <a:t>résolution manquant de précision ou étant en inadéquation avec une résolution déjà votée n’a pas fait l’objet d’un </a:t>
            </a:r>
            <a:r>
              <a:rPr lang="fr-FR" sz="1200" b="1" u="sng" dirty="0" smtClean="0">
                <a:solidFill>
                  <a:srgbClr val="3333CC"/>
                </a:solidFill>
                <a:latin typeface="Arial" panose="020B0604020202020204" pitchFamily="34" charset="0"/>
                <a:ea typeface="Batang" panose="02030600000101010101" pitchFamily="18" charset="-127"/>
                <a:cs typeface="Arial" panose="020B0604020202020204" pitchFamily="34" charset="0"/>
              </a:rPr>
              <a:t>vote</a:t>
            </a:r>
          </a:p>
          <a:p>
            <a:pPr algn="just"/>
            <a:endParaRPr lang="fr-FR" sz="1200" u="sng" dirty="0" smtClean="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n°56 Modification des attaches des brises vue sur les balcons et loggias</a:t>
            </a:r>
          </a:p>
          <a:p>
            <a:pPr algn="just"/>
            <a:r>
              <a:rPr lang="fr-FR" sz="1200" dirty="0">
                <a:latin typeface="Arial" panose="020B0604020202020204" pitchFamily="34" charset="0"/>
                <a:ea typeface="Batang" panose="02030600000101010101" pitchFamily="18" charset="-127"/>
                <a:cs typeface="Arial" panose="020B0604020202020204" pitchFamily="34" charset="0"/>
              </a:rPr>
              <a:t>Dans la cadre de l'harmonie de la résidence, et en accord avec ce qui a été voté lors de l'assemblée générale précédente, les brises vue devaient être implantés de manière discrète, à l'identique de ce qui avait été accordé par dérogation au propriétaire du lot n° 3304 et donc avec des attaches noires. Les attaches blanches provoquent un contraste trop important sur les barreaux et détériore l'image de la résidence.</a:t>
            </a:r>
          </a:p>
          <a:p>
            <a:pPr algn="just"/>
            <a:r>
              <a:rPr lang="fr-FR" sz="1200" dirty="0">
                <a:latin typeface="Arial" panose="020B0604020202020204" pitchFamily="34" charset="0"/>
                <a:ea typeface="Batang" panose="02030600000101010101" pitchFamily="18" charset="-127"/>
                <a:cs typeface="Arial" panose="020B0604020202020204" pitchFamily="34" charset="0"/>
              </a:rPr>
              <a:t> </a:t>
            </a:r>
            <a:r>
              <a:rPr lang="fr-FR" sz="1200" dirty="0" smtClean="0">
                <a:latin typeface="Arial" panose="020B0604020202020204" pitchFamily="34" charset="0"/>
                <a:ea typeface="Batang" panose="02030600000101010101" pitchFamily="18" charset="-127"/>
                <a:cs typeface="Arial" panose="020B0604020202020204" pitchFamily="34" charset="0"/>
              </a:rPr>
              <a:t>Attaches </a:t>
            </a:r>
            <a:r>
              <a:rPr lang="fr-FR" sz="1200" dirty="0">
                <a:latin typeface="Arial" panose="020B0604020202020204" pitchFamily="34" charset="0"/>
                <a:ea typeface="Batang" panose="02030600000101010101" pitchFamily="18" charset="-127"/>
                <a:cs typeface="Arial" panose="020B0604020202020204" pitchFamily="34" charset="0"/>
              </a:rPr>
              <a:t>discrètes (noires) :		</a:t>
            </a:r>
            <a:r>
              <a:rPr lang="fr-FR" sz="1200" dirty="0" smtClean="0">
                <a:latin typeface="Arial" panose="020B0604020202020204" pitchFamily="34" charset="0"/>
                <a:ea typeface="Batang" panose="02030600000101010101" pitchFamily="18" charset="-127"/>
                <a:cs typeface="Arial" panose="020B0604020202020204" pitchFamily="34" charset="0"/>
              </a:rPr>
              <a:t>Attaches </a:t>
            </a:r>
            <a:r>
              <a:rPr lang="fr-FR" sz="1200" dirty="0">
                <a:latin typeface="Arial" panose="020B0604020202020204" pitchFamily="34" charset="0"/>
                <a:ea typeface="Batang" panose="02030600000101010101" pitchFamily="18" charset="-127"/>
                <a:cs typeface="Arial" panose="020B0604020202020204" pitchFamily="34" charset="0"/>
              </a:rPr>
              <a:t>visibles (blanches) </a:t>
            </a:r>
            <a:r>
              <a:rPr lang="fr-FR" sz="1200" dirty="0" smtClean="0">
                <a:latin typeface="Arial" panose="020B0604020202020204" pitchFamily="34" charset="0"/>
                <a:ea typeface="Batang" panose="02030600000101010101" pitchFamily="18" charset="-127"/>
                <a:cs typeface="Arial" panose="020B0604020202020204" pitchFamily="34" charset="0"/>
              </a:rPr>
              <a:t>:</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endParaRPr lang="fr-FR" sz="1200" dirty="0" smtClean="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ctr">
              <a:tabLst>
                <a:tab pos="357188" algn="l"/>
              </a:tabLst>
            </a:pPr>
            <a:r>
              <a:rPr lang="fr-FR" sz="1200" b="1" u="sng" dirty="0" smtClean="0">
                <a:solidFill>
                  <a:srgbClr val="3333CC"/>
                </a:solidFill>
                <a:latin typeface="Arial" panose="020B0604020202020204" pitchFamily="34" charset="0"/>
                <a:ea typeface="Batang" panose="02030600000101010101" pitchFamily="18" charset="-127"/>
                <a:cs typeface="Arial" panose="020B0604020202020204" pitchFamily="34" charset="0"/>
              </a:rPr>
              <a:t>Cette </a:t>
            </a:r>
            <a:r>
              <a:rPr lang="fr-FR" sz="1200" b="1" u="sng" dirty="0">
                <a:solidFill>
                  <a:srgbClr val="3333CC"/>
                </a:solidFill>
                <a:latin typeface="Arial" panose="020B0604020202020204" pitchFamily="34" charset="0"/>
                <a:ea typeface="Batang" panose="02030600000101010101" pitchFamily="18" charset="-127"/>
                <a:cs typeface="Arial" panose="020B0604020202020204" pitchFamily="34" charset="0"/>
              </a:rPr>
              <a:t>résolution manquant de précision ou étant en inadéquation avec une résolution déjà votée n’a pas fait l’objet d’un </a:t>
            </a:r>
            <a:r>
              <a:rPr lang="fr-FR" sz="1200" b="1" u="sng" dirty="0" smtClean="0">
                <a:solidFill>
                  <a:srgbClr val="3333CC"/>
                </a:solidFill>
                <a:latin typeface="Arial" panose="020B0604020202020204" pitchFamily="34" charset="0"/>
                <a:ea typeface="Batang" panose="02030600000101010101" pitchFamily="18" charset="-127"/>
                <a:cs typeface="Arial" panose="020B0604020202020204" pitchFamily="34" charset="0"/>
              </a:rPr>
              <a:t>vote</a:t>
            </a:r>
          </a:p>
        </p:txBody>
      </p:sp>
      <p:pic>
        <p:nvPicPr>
          <p:cNvPr id="1024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22000" t="27148" r="41580" b="46364"/>
          <a:stretch>
            <a:fillRect/>
          </a:stretch>
        </p:blipFill>
        <p:spPr bwMode="auto">
          <a:xfrm>
            <a:off x="460127" y="8748886"/>
            <a:ext cx="2397710" cy="864096"/>
          </a:xfrm>
          <a:prstGeom prst="rect">
            <a:avLst/>
          </a:prstGeom>
          <a:solidFill>
            <a:srgbClr val="FFFFFF"/>
          </a:solidFill>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2122" t="58296" r="41945" b="13864"/>
          <a:stretch>
            <a:fillRect/>
          </a:stretch>
        </p:blipFill>
        <p:spPr bwMode="auto">
          <a:xfrm>
            <a:off x="4032498" y="8748886"/>
            <a:ext cx="2520280" cy="8640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24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90" y="35918"/>
            <a:ext cx="6480720" cy="10433625"/>
          </a:xfrm>
          <a:prstGeom prst="rect">
            <a:avLst/>
          </a:prstGeom>
        </p:spPr>
        <p:txBody>
          <a:bodyPr wrap="square">
            <a:spAutoFit/>
          </a:bodyPr>
          <a:lstStyle/>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n°57 Plaques de boîtes aux lettres</a:t>
            </a:r>
          </a:p>
          <a:p>
            <a:pPr algn="just"/>
            <a:r>
              <a:rPr lang="fr-FR" sz="1200" dirty="0">
                <a:latin typeface="Arial" panose="020B0604020202020204" pitchFamily="34" charset="0"/>
                <a:ea typeface="Batang" panose="02030600000101010101" pitchFamily="18" charset="-127"/>
                <a:cs typeface="Arial" panose="020B0604020202020204" pitchFamily="34" charset="0"/>
              </a:rPr>
              <a:t>Afin de conserver le standing de la résidence, l'assemblée générale demande de faire approuver des plaques gravées en lieu et place des étiquettes en papier actuelles au niveau des boîtes aux lettres comme cela avait été voté lors de la première assemblée générale. De plus, afin d'éviter les erreurs et faciliter la distribution du courrier par le facteur, il est demandé que le cadre situé au centre des boîtes aux lettres retrouve sa fonction initiale, c'est-à-dire indiquer les noms des résidents par ordre alphabétiques sur des plaques gravées avec le numéro d'appartement. Une option "stop pub" devra être également proposée de manière harmonieuse.</a:t>
            </a:r>
          </a:p>
          <a:p>
            <a:pPr algn="ctr"/>
            <a:r>
              <a:rPr lang="fr-FR" sz="1200" b="1" u="sng" dirty="0">
                <a:solidFill>
                  <a:srgbClr val="3333CC"/>
                </a:solidFill>
                <a:latin typeface="Arial" panose="020B0604020202020204" pitchFamily="34" charset="0"/>
                <a:ea typeface="Batang" panose="02030600000101010101" pitchFamily="18" charset="-127"/>
                <a:cs typeface="Arial" panose="020B0604020202020204" pitchFamily="34" charset="0"/>
              </a:rPr>
              <a:t>Cette résolution manquant de précision ou étant en inadéquation avec une résolution déjà votée n’a pas fait l’objet d’un vo</a:t>
            </a:r>
            <a:r>
              <a:rPr lang="fr-FR" sz="1200" u="sng" dirty="0">
                <a:latin typeface="Arial" panose="020B0604020202020204" pitchFamily="34" charset="0"/>
                <a:ea typeface="Batang" panose="02030600000101010101" pitchFamily="18" charset="-127"/>
                <a:cs typeface="Arial" panose="020B0604020202020204" pitchFamily="34" charset="0"/>
              </a:rPr>
              <a:t>te</a:t>
            </a:r>
          </a:p>
          <a:p>
            <a:pPr algn="just"/>
            <a:endParaRPr lang="fr-FR" sz="1200" u="sng"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n°58 Autorisation d’entreposer les vélos sur les balcons, terrasses et dans les jardins</a:t>
            </a:r>
          </a:p>
          <a:p>
            <a:pPr algn="just"/>
            <a:r>
              <a:rPr lang="fr-FR" sz="1200" dirty="0">
                <a:latin typeface="Arial" panose="020B0604020202020204" pitchFamily="34" charset="0"/>
                <a:ea typeface="Batang" panose="02030600000101010101" pitchFamily="18" charset="-127"/>
                <a:cs typeface="Arial" panose="020B0604020202020204" pitchFamily="34" charset="0"/>
              </a:rPr>
              <a:t>Aux vues des vols et dégradations que nous avons subi au niveau des vélos, et en raison du manque de sécurité évident, l'assemblée générale autorise tout copropriétaire qui le désire à entreposer ses vélos dans les jardins, sur les balcons et terrasses.</a:t>
            </a:r>
          </a:p>
          <a:p>
            <a:pPr algn="ctr"/>
            <a:r>
              <a:rPr lang="fr-FR" sz="1200" b="1" u="sng" dirty="0">
                <a:solidFill>
                  <a:srgbClr val="3333CC"/>
                </a:solidFill>
                <a:latin typeface="Arial" panose="020B0604020202020204" pitchFamily="34" charset="0"/>
                <a:ea typeface="Batang" panose="02030600000101010101" pitchFamily="18" charset="-127"/>
                <a:cs typeface="Arial" panose="020B0604020202020204" pitchFamily="34" charset="0"/>
              </a:rPr>
              <a:t>Cette résolution n’est pas ADOPTEE </a:t>
            </a:r>
          </a:p>
          <a:p>
            <a:pPr algn="just"/>
            <a:endParaRPr lang="fr-FR" sz="1200" u="sng"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a:latin typeface="Arial" panose="020B0604020202020204" pitchFamily="34" charset="0"/>
                <a:ea typeface="Batang" panose="02030600000101010101" pitchFamily="18" charset="-127"/>
                <a:cs typeface="Arial" panose="020B0604020202020204" pitchFamily="34" charset="0"/>
              </a:rPr>
              <a:t>Résolution n°59 Abrogation de la résolution n°17 de la précédente Assemblée Générale (15 décembre 2017)</a:t>
            </a:r>
          </a:p>
          <a:p>
            <a:pPr algn="just">
              <a:tabLst>
                <a:tab pos="357188" algn="l"/>
              </a:tabLst>
            </a:pPr>
            <a:r>
              <a:rPr lang="fr-FR" sz="1200" dirty="0">
                <a:latin typeface="Arial" panose="020B0604020202020204" pitchFamily="34" charset="0"/>
                <a:ea typeface="Batang" panose="02030600000101010101" pitchFamily="18" charset="-127"/>
                <a:cs typeface="Arial" panose="020B0604020202020204" pitchFamily="34" charset="0"/>
              </a:rPr>
              <a:t>En raison des abus des recommandés qui semblent être envoyés à des personnes ciblées par certains copropriétaires alors que d'autres personnes qui ne respectent pas le règlement de copropriété n'en reçoivent pas, l'assemblée générale demande l'abrogation de l'article N° 17 (Autorisation et interdiction).</a:t>
            </a:r>
          </a:p>
          <a:p>
            <a:pPr algn="ctr">
              <a:tabLst>
                <a:tab pos="357188" algn="l"/>
              </a:tabLst>
            </a:pPr>
            <a:r>
              <a:rPr lang="fr-FR" sz="1200" b="1" u="sng" dirty="0">
                <a:solidFill>
                  <a:srgbClr val="3333CC"/>
                </a:solidFill>
                <a:latin typeface="Arial" panose="020B0604020202020204" pitchFamily="34" charset="0"/>
                <a:ea typeface="Batang" panose="02030600000101010101" pitchFamily="18" charset="-127"/>
                <a:cs typeface="Arial" panose="020B0604020202020204" pitchFamily="34" charset="0"/>
              </a:rPr>
              <a:t>Cette résolution n’est pas ADOPTEE </a:t>
            </a:r>
            <a:endParaRPr lang="fr-FR" sz="1200" b="1" u="sng" dirty="0" smtClean="0">
              <a:solidFill>
                <a:srgbClr val="3333CC"/>
              </a:solidFill>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endParaRPr lang="fr-FR" sz="1200" u="sng" dirty="0">
              <a:latin typeface="Arial" panose="020B0604020202020204" pitchFamily="34" charset="0"/>
              <a:ea typeface="Batang" panose="02030600000101010101" pitchFamily="18" charset="-127"/>
              <a:cs typeface="Arial" panose="020B0604020202020204" pitchFamily="34" charset="0"/>
            </a:endParaRPr>
          </a:p>
          <a:p>
            <a:pPr algn="just">
              <a:tabLst>
                <a:tab pos="357188" algn="l"/>
              </a:tabLs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n°60 Installation d’une pompe a chaleur réversible</a:t>
            </a:r>
          </a:p>
          <a:p>
            <a:pPr algn="just"/>
            <a:r>
              <a:rPr lang="fr-FR" sz="1200" dirty="0">
                <a:latin typeface="Arial" panose="020B0604020202020204" pitchFamily="34" charset="0"/>
                <a:ea typeface="Batang" panose="02030600000101010101" pitchFamily="18" charset="-127"/>
                <a:cs typeface="Arial" panose="020B0604020202020204" pitchFamily="34" charset="0"/>
              </a:rPr>
              <a:t>L'assemblée générale autorise tout copropriétaire qui le désire à installer une pompe à chaleur réversible, conformes aux normes en vigueur (bruit…), à condition que durant son fonctionnement aucun bruit ne puissent être perceptible par un autre copropriétaire. Tout copropriétaire étant dérangé par le bruit avec prises de mesures par un organisme agréé pourra demander son retrait définitif. En cas d'acceptation, l'assemblée générale autorise le copropriétaire à percer un trou à travers le mur à un endroit discret afin de conserver l'harmonie de la résidence</a:t>
            </a:r>
          </a:p>
          <a:p>
            <a:pPr algn="ctr"/>
            <a:r>
              <a:rPr lang="fr-FR" sz="1200" b="1" u="sng" dirty="0">
                <a:solidFill>
                  <a:srgbClr val="3333CC"/>
                </a:solidFill>
                <a:latin typeface="Arial" panose="020B0604020202020204" pitchFamily="34" charset="0"/>
                <a:ea typeface="Batang" panose="02030600000101010101" pitchFamily="18" charset="-127"/>
                <a:cs typeface="Arial" panose="020B0604020202020204" pitchFamily="34" charset="0"/>
              </a:rPr>
              <a:t>Cette résolution manquant de précision ou étant en inadéquation avec une résolution déjà votée n’a pas fait l’objet d’un </a:t>
            </a:r>
            <a:r>
              <a:rPr lang="fr-FR" sz="1200" b="1" u="sng" dirty="0" smtClean="0">
                <a:solidFill>
                  <a:srgbClr val="3333CC"/>
                </a:solidFill>
                <a:latin typeface="Arial" panose="020B0604020202020204" pitchFamily="34" charset="0"/>
                <a:ea typeface="Batang" panose="02030600000101010101" pitchFamily="18" charset="-127"/>
                <a:cs typeface="Arial" panose="020B0604020202020204" pitchFamily="34" charset="0"/>
              </a:rPr>
              <a:t>vote</a:t>
            </a:r>
          </a:p>
          <a:p>
            <a:pPr algn="just"/>
            <a:endParaRPr lang="fr-FR" sz="1200" dirty="0">
              <a:latin typeface="Arial" panose="020B0604020202020204" pitchFamily="34" charset="0"/>
              <a:ea typeface="Batang" panose="02030600000101010101" pitchFamily="18" charset="-127"/>
              <a:cs typeface="Arial" panose="020B0604020202020204" pitchFamily="34" charset="0"/>
            </a:endParaRPr>
          </a:p>
          <a:p>
            <a:pPr algn="just">
              <a:spcAft>
                <a:spcPts val="0"/>
              </a:spcAft>
            </a:pPr>
            <a:r>
              <a:rPr lang="fr-FR" altLang="fr-FR" sz="1200" b="1" i="1" dirty="0" smtClean="0">
                <a:latin typeface="Arial" panose="020B0604020202020204" pitchFamily="34" charset="0"/>
                <a:ea typeface="Batang" panose="02030600000101010101" pitchFamily="18" charset="-127"/>
                <a:cs typeface="Arial" panose="020B0604020202020204" pitchFamily="34" charset="0"/>
              </a:rPr>
              <a:t>Résolution </a:t>
            </a:r>
            <a:r>
              <a:rPr lang="fr-FR" altLang="fr-FR" sz="1200" b="1" i="1" dirty="0">
                <a:latin typeface="Arial" panose="020B0604020202020204" pitchFamily="34" charset="0"/>
                <a:ea typeface="Batang" panose="02030600000101010101" pitchFamily="18" charset="-127"/>
                <a:cs typeface="Arial" panose="020B0604020202020204" pitchFamily="34" charset="0"/>
              </a:rPr>
              <a:t>n°61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(2nd) Élection </a:t>
            </a:r>
            <a:r>
              <a:rPr lang="fr-FR" altLang="fr-FR" sz="1200" b="1" i="1" dirty="0">
                <a:latin typeface="Arial" panose="020B0604020202020204" pitchFamily="34" charset="0"/>
                <a:ea typeface="Batang" panose="02030600000101010101" pitchFamily="18" charset="-127"/>
                <a:cs typeface="Arial" panose="020B0604020202020204" pitchFamily="34" charset="0"/>
              </a:rPr>
              <a:t>du Conseil </a:t>
            </a:r>
            <a:r>
              <a:rPr lang="fr-FR" altLang="fr-FR" sz="1200" b="1" i="1" dirty="0" smtClean="0">
                <a:latin typeface="Arial" panose="020B0604020202020204" pitchFamily="34" charset="0"/>
                <a:ea typeface="Batang" panose="02030600000101010101" pitchFamily="18" charset="-127"/>
                <a:cs typeface="Arial" panose="020B0604020202020204" pitchFamily="34" charset="0"/>
              </a:rPr>
              <a:t>Syndical</a:t>
            </a:r>
          </a:p>
          <a:p>
            <a:pPr algn="just">
              <a:spcAft>
                <a:spcPts val="0"/>
              </a:spcAft>
            </a:pPr>
            <a:endParaRPr lang="fr-FR" altLang="fr-FR" sz="1200" b="1" i="1" dirty="0" smtClean="0">
              <a:latin typeface="Arial" panose="020B0604020202020204" pitchFamily="34" charset="0"/>
              <a:ea typeface="Batang" panose="02030600000101010101" pitchFamily="18" charset="-127"/>
              <a:cs typeface="Arial" panose="020B0604020202020204" pitchFamily="34" charset="0"/>
            </a:endParaRPr>
          </a:p>
          <a:p>
            <a:pPr algn="just">
              <a:spcAft>
                <a:spcPts val="0"/>
              </a:spcAf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A	</a:t>
            </a:r>
            <a:r>
              <a:rPr lang="fr-FR" sz="1200" dirty="0">
                <a:latin typeface="Arial" panose="020B0604020202020204" pitchFamily="34" charset="0"/>
                <a:ea typeface="Batang" panose="02030600000101010101" pitchFamily="18" charset="-127"/>
                <a:cs typeface="Arial" panose="020B0604020202020204" pitchFamily="34" charset="0"/>
              </a:rPr>
              <a:t>Monsieur BACON DANIEL</a:t>
            </a:r>
          </a:p>
          <a:p>
            <a:pPr algn="just">
              <a:spcAft>
                <a:spcPts val="0"/>
              </a:spcAf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B	</a:t>
            </a:r>
            <a:r>
              <a:rPr lang="fr-FR" sz="1200" dirty="0">
                <a:latin typeface="Arial" panose="020B0604020202020204" pitchFamily="34" charset="0"/>
                <a:ea typeface="Batang" panose="02030600000101010101" pitchFamily="18" charset="-127"/>
                <a:cs typeface="Arial" panose="020B0604020202020204" pitchFamily="34" charset="0"/>
              </a:rPr>
              <a:t>Monsieur MARIE JEAN-CHRISTOPHE</a:t>
            </a:r>
          </a:p>
          <a:p>
            <a:pPr algn="just">
              <a:spcAft>
                <a:spcPts val="0"/>
              </a:spcAf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C	</a:t>
            </a:r>
            <a:r>
              <a:rPr lang="fr-FR" sz="1200" dirty="0">
                <a:latin typeface="Arial" panose="020B0604020202020204" pitchFamily="34" charset="0"/>
                <a:ea typeface="Batang" panose="02030600000101010101" pitchFamily="18" charset="-127"/>
                <a:cs typeface="Arial" panose="020B0604020202020204" pitchFamily="34" charset="0"/>
              </a:rPr>
              <a:t>Madame ZAGHIA NADIA</a:t>
            </a:r>
          </a:p>
          <a:p>
            <a:pPr algn="just">
              <a:spcAft>
                <a:spcPts val="0"/>
              </a:spcAf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D	</a:t>
            </a:r>
            <a:r>
              <a:rPr lang="fr-FR" sz="1200" dirty="0">
                <a:latin typeface="Arial" panose="020B0604020202020204" pitchFamily="34" charset="0"/>
                <a:ea typeface="Batang" panose="02030600000101010101" pitchFamily="18" charset="-127"/>
                <a:cs typeface="Arial" panose="020B0604020202020204" pitchFamily="34" charset="0"/>
              </a:rPr>
              <a:t>Monsieur SAUTER RAPHAËL</a:t>
            </a:r>
          </a:p>
          <a:p>
            <a:pPr algn="just">
              <a:spcAft>
                <a:spcPts val="0"/>
              </a:spcAf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E	</a:t>
            </a:r>
            <a:r>
              <a:rPr lang="fr-FR" sz="1200" dirty="0">
                <a:latin typeface="Arial" panose="020B0604020202020204" pitchFamily="34" charset="0"/>
                <a:ea typeface="Batang" panose="02030600000101010101" pitchFamily="18" charset="-127"/>
                <a:cs typeface="Arial" panose="020B0604020202020204" pitchFamily="34" charset="0"/>
              </a:rPr>
              <a:t>Monsieur ANTCZAK ALEXANDRE</a:t>
            </a:r>
          </a:p>
          <a:p>
            <a:pPr algn="just">
              <a:spcAft>
                <a:spcPts val="0"/>
              </a:spcAf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F	</a:t>
            </a:r>
            <a:r>
              <a:rPr lang="fr-FR" sz="1200" dirty="0">
                <a:latin typeface="Arial" panose="020B0604020202020204" pitchFamily="34" charset="0"/>
                <a:ea typeface="Batang" panose="02030600000101010101" pitchFamily="18" charset="-127"/>
                <a:cs typeface="Arial" panose="020B0604020202020204" pitchFamily="34" charset="0"/>
              </a:rPr>
              <a:t>Madame ISNARD NATHALENE</a:t>
            </a:r>
          </a:p>
          <a:p>
            <a:pPr algn="just">
              <a:spcAft>
                <a:spcPts val="0"/>
              </a:spcAf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G	</a:t>
            </a:r>
            <a:r>
              <a:rPr lang="fr-FR" sz="1200" dirty="0">
                <a:latin typeface="Arial" panose="020B0604020202020204" pitchFamily="34" charset="0"/>
                <a:ea typeface="Batang" panose="02030600000101010101" pitchFamily="18" charset="-127"/>
                <a:cs typeface="Arial" panose="020B0604020202020204" pitchFamily="34" charset="0"/>
              </a:rPr>
              <a:t>Madame SCHLAWICK MARIE-LAURE</a:t>
            </a:r>
          </a:p>
          <a:p>
            <a:pPr algn="just">
              <a:spcAft>
                <a:spcPts val="0"/>
              </a:spcAf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H	</a:t>
            </a:r>
            <a:r>
              <a:rPr lang="fr-FR" sz="1200" dirty="0">
                <a:latin typeface="Arial" panose="020B0604020202020204" pitchFamily="34" charset="0"/>
                <a:ea typeface="Batang" panose="02030600000101010101" pitchFamily="18" charset="-127"/>
                <a:cs typeface="Arial" panose="020B0604020202020204" pitchFamily="34" charset="0"/>
              </a:rPr>
              <a:t>Monsieur LANSAC JULIEN</a:t>
            </a:r>
          </a:p>
          <a:p>
            <a:pPr algn="just">
              <a:spcAft>
                <a:spcPts val="0"/>
              </a:spcAf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I	</a:t>
            </a:r>
            <a:r>
              <a:rPr lang="fr-FR" sz="1200" dirty="0">
                <a:latin typeface="Arial" panose="020B0604020202020204" pitchFamily="34" charset="0"/>
                <a:ea typeface="Batang" panose="02030600000101010101" pitchFamily="18" charset="-127"/>
                <a:cs typeface="Arial" panose="020B0604020202020204" pitchFamily="34" charset="0"/>
              </a:rPr>
              <a:t>Monsieur VANVLAENDEREN RODOLPHE</a:t>
            </a:r>
          </a:p>
          <a:p>
            <a:pPr algn="just">
              <a:spcAft>
                <a:spcPts val="0"/>
              </a:spcAf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J	</a:t>
            </a:r>
            <a:r>
              <a:rPr lang="fr-FR" sz="1200" dirty="0">
                <a:latin typeface="Arial" panose="020B0604020202020204" pitchFamily="34" charset="0"/>
                <a:ea typeface="Batang" panose="02030600000101010101" pitchFamily="18" charset="-127"/>
                <a:cs typeface="Arial" panose="020B0604020202020204" pitchFamily="34" charset="0"/>
              </a:rPr>
              <a:t>Monsieur MARTINS SIMOES JEAN-PIERRE</a:t>
            </a:r>
          </a:p>
          <a:p>
            <a:pPr algn="just">
              <a:spcAft>
                <a:spcPts val="0"/>
              </a:spcAft>
              <a:tabLst>
                <a:tab pos="357188" algn="l"/>
              </a:tabLst>
            </a:pPr>
            <a:r>
              <a:rPr lang="fr-FR" altLang="fr-FR" sz="1200" i="1" dirty="0" smtClean="0">
                <a:latin typeface="Arial" panose="020B0604020202020204" pitchFamily="34" charset="0"/>
                <a:ea typeface="Batang" panose="02030600000101010101" pitchFamily="18" charset="-127"/>
                <a:cs typeface="Arial" panose="020B0604020202020204" pitchFamily="34" charset="0"/>
              </a:rPr>
              <a:t>K	</a:t>
            </a:r>
            <a:r>
              <a:rPr lang="fr-FR" sz="1200" dirty="0">
                <a:latin typeface="Arial" panose="020B0604020202020204" pitchFamily="34" charset="0"/>
                <a:ea typeface="Batang" panose="02030600000101010101" pitchFamily="18" charset="-127"/>
                <a:cs typeface="Arial" panose="020B0604020202020204" pitchFamily="34" charset="0"/>
              </a:rPr>
              <a:t>Monsieur MONTEROS </a:t>
            </a:r>
            <a:r>
              <a:rPr lang="fr-FR" sz="1200" dirty="0" smtClean="0">
                <a:latin typeface="Arial" panose="020B0604020202020204" pitchFamily="34" charset="0"/>
                <a:ea typeface="Batang" panose="02030600000101010101" pitchFamily="18" charset="-127"/>
                <a:cs typeface="Arial" panose="020B0604020202020204" pitchFamily="34" charset="0"/>
              </a:rPr>
              <a:t>MAX</a:t>
            </a:r>
          </a:p>
          <a:p>
            <a:pPr algn="just">
              <a:spcAft>
                <a:spcPts val="0"/>
              </a:spcAft>
              <a:tabLst>
                <a:tab pos="357188" algn="l"/>
              </a:tabLst>
            </a:pPr>
            <a:endParaRPr lang="fr-FR" sz="1200" i="1" dirty="0" smtClean="0">
              <a:latin typeface="Arial" panose="020B0604020202020204" pitchFamily="34" charset="0"/>
              <a:ea typeface="Batang" panose="02030600000101010101" pitchFamily="18" charset="-127"/>
              <a:cs typeface="Arial" panose="020B0604020202020204" pitchFamily="34" charset="0"/>
            </a:endParaRPr>
          </a:p>
          <a:p>
            <a:pPr algn="just">
              <a:spcAft>
                <a:spcPts val="0"/>
              </a:spcAft>
              <a:tabLst>
                <a:tab pos="357188" algn="l"/>
              </a:tabLst>
            </a:pPr>
            <a:endParaRPr lang="fr-FR" sz="1200" i="1" dirty="0">
              <a:effectLst/>
              <a:latin typeface="Arial" panose="020B0604020202020204" pitchFamily="34" charset="0"/>
              <a:ea typeface="Batang" panose="02030600000101010101" pitchFamily="18" charset="-127"/>
              <a:cs typeface="Arial" panose="020B0604020202020204" pitchFamily="34" charset="0"/>
            </a:endParaRPr>
          </a:p>
          <a:p>
            <a:pPr algn="ctr">
              <a:spcAft>
                <a:spcPts val="0"/>
              </a:spcAft>
              <a:tabLst>
                <a:tab pos="357188" algn="l"/>
              </a:tabLst>
            </a:pPr>
            <a:r>
              <a:rPr lang="fr-FR" sz="1200" i="1" dirty="0" smtClean="0">
                <a:latin typeface="Arial" panose="020B0604020202020204" pitchFamily="34" charset="0"/>
                <a:ea typeface="Batang" panose="02030600000101010101" pitchFamily="18" charset="-127"/>
                <a:cs typeface="Arial" panose="020B0604020202020204" pitchFamily="34" charset="0"/>
              </a:rPr>
              <a:t>  *     *</a:t>
            </a:r>
          </a:p>
          <a:p>
            <a:pPr algn="ctr">
              <a:spcAft>
                <a:spcPts val="0"/>
              </a:spcAft>
              <a:tabLst>
                <a:tab pos="357188" algn="l"/>
              </a:tabLst>
            </a:pPr>
            <a:r>
              <a:rPr lang="fr-FR" sz="1200" i="1" dirty="0" smtClean="0">
                <a:effectLst/>
                <a:latin typeface="Arial" panose="020B0604020202020204" pitchFamily="34" charset="0"/>
                <a:ea typeface="Batang" panose="02030600000101010101" pitchFamily="18" charset="-127"/>
                <a:cs typeface="Arial" panose="020B0604020202020204" pitchFamily="34" charset="0"/>
              </a:rPr>
              <a:t>  *</a:t>
            </a:r>
            <a:endParaRPr lang="fr-FR" sz="1200" i="1" dirty="0">
              <a:effectLst/>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110817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9E773AB-60A8-4A43-A464-F2F6D03F02DA}" type="slidenum">
              <a:rPr lang="fr-FR" smtClean="0"/>
              <a:pPr>
                <a:defRPr/>
              </a:pPr>
              <a:t>49</a:t>
            </a:fld>
            <a:endParaRPr lang="fr-FR" dirty="0"/>
          </a:p>
        </p:txBody>
      </p:sp>
      <p:sp>
        <p:nvSpPr>
          <p:cNvPr id="10" name="Rectangle 9"/>
          <p:cNvSpPr/>
          <p:nvPr/>
        </p:nvSpPr>
        <p:spPr>
          <a:xfrm>
            <a:off x="1550092" y="-26448"/>
            <a:ext cx="3956700" cy="923330"/>
          </a:xfrm>
          <a:prstGeom prst="rect">
            <a:avLst/>
          </a:prstGeom>
          <a:noFill/>
        </p:spPr>
        <p:txBody>
          <a:bodyPr wrap="square" lIns="91440" tIns="45720" rIns="91440" bIns="45720">
            <a:spAutoFit/>
          </a:bodyPr>
          <a:lstStyle/>
          <a:p>
            <a:pPr algn="ctr"/>
            <a:r>
              <a:rPr lang="fr-FR" sz="5400" b="1" spc="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ANNEXE 2 </a:t>
            </a:r>
            <a:endParaRPr lang="fr-FR" sz="5400" b="1" cap="none" spc="2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pSp>
        <p:nvGrpSpPr>
          <p:cNvPr id="9" name="Groupe 8"/>
          <p:cNvGrpSpPr/>
          <p:nvPr/>
        </p:nvGrpSpPr>
        <p:grpSpPr>
          <a:xfrm>
            <a:off x="740817" y="690207"/>
            <a:ext cx="5616624" cy="3834563"/>
            <a:chOff x="720130" y="1626720"/>
            <a:chExt cx="5616624" cy="3918412"/>
          </a:xfrm>
        </p:grpSpPr>
        <p:pic>
          <p:nvPicPr>
            <p:cNvPr id="1027" name="Image 1" descr="Coffre de jardin résine gris anthracite, l.151 x H.60 x P.72 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44" y="1626720"/>
              <a:ext cx="13112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 2" descr="Abri résine Lineus, 1.88 m² Ep.16 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37" y="2797689"/>
              <a:ext cx="998538" cy="9985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3" descr="http://i2.cdscdn.com/pdt2/0/4/2/1/065x065/pla8412524024042/rw/plastiken-armoire-de-rangement-resine-4-etage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316" y="4195757"/>
              <a:ext cx="1349375" cy="1349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737317" y="2015280"/>
              <a:ext cx="792088" cy="26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Coffre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722262" y="2429776"/>
              <a:ext cx="5182443" cy="267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51515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fr-FR" sz="11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Coffre de jardin résine gris anthracite </a:t>
              </a:r>
              <a:r>
                <a:rPr kumimoji="0" lang="fr-FR" altLang="fr-FR"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Prix indicatif </a:t>
              </a:r>
              <a:r>
                <a:rPr kumimoji="0" lang="fr-FR" altLang="fr-FR"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89.00 € / Unité</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6"/>
            <p:cNvSpPr>
              <a:spLocks noChangeArrowheads="1"/>
            </p:cNvSpPr>
            <p:nvPr/>
          </p:nvSpPr>
          <p:spPr bwMode="auto">
            <a:xfrm>
              <a:off x="720130" y="3931289"/>
              <a:ext cx="5616624" cy="26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rPr>
                <a:t> </a:t>
              </a:r>
              <a:r>
                <a:rPr kumimoji="0" lang="fr-FR" altLang="fr-FR"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Abri résine LINEUS, 1,88 M2 Ep. 16 mm 399,00 € Réf 69692322</a:t>
              </a:r>
              <a:endParaRPr kumimoji="0" lang="fr-FR" altLang="fr-F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6"/>
            <p:cNvSpPr/>
            <p:nvPr/>
          </p:nvSpPr>
          <p:spPr>
            <a:xfrm>
              <a:off x="720130" y="3198323"/>
              <a:ext cx="952505" cy="261610"/>
            </a:xfrm>
            <a:prstGeom prst="rect">
              <a:avLst/>
            </a:prstGeom>
          </p:spPr>
          <p:txBody>
            <a:bodyPr wrap="none">
              <a:spAutoFit/>
            </a:bodyPr>
            <a:lstStyle/>
            <a:p>
              <a:pPr lvl="0" eaLnBrk="0" hangingPunct="0"/>
              <a:r>
                <a:rPr lang="fr-FR" altLang="fr-FR" sz="1100" dirty="0">
                  <a:latin typeface="Arial" panose="020B0604020202020204" pitchFamily="34" charset="0"/>
                  <a:ea typeface="Calibri" panose="020F0502020204030204" pitchFamily="34" charset="0"/>
                  <a:cs typeface="Times New Roman" panose="02020603050405020304" pitchFamily="18" charset="0"/>
                </a:rPr>
                <a:t>Armoire abri</a:t>
              </a:r>
              <a:endParaRPr lang="fr-FR" altLang="fr-FR" sz="1100" dirty="0">
                <a:latin typeface="Arial" panose="020B0604020202020204" pitchFamily="34" charset="0"/>
              </a:endParaRPr>
            </a:p>
          </p:txBody>
        </p:sp>
        <p:sp>
          <p:nvSpPr>
            <p:cNvPr id="8" name="Rectangle 7"/>
            <p:cNvSpPr/>
            <p:nvPr/>
          </p:nvSpPr>
          <p:spPr>
            <a:xfrm>
              <a:off x="720130" y="4787175"/>
              <a:ext cx="678391" cy="261610"/>
            </a:xfrm>
            <a:prstGeom prst="rect">
              <a:avLst/>
            </a:prstGeom>
          </p:spPr>
          <p:txBody>
            <a:bodyPr wrap="none">
              <a:spAutoFit/>
            </a:bodyPr>
            <a:lstStyle/>
            <a:p>
              <a:pPr lvl="0" eaLnBrk="0" hangingPunct="0"/>
              <a:r>
                <a:rPr lang="fr-FR" altLang="fr-FR" sz="1100" dirty="0">
                  <a:latin typeface="Arial" panose="020B0604020202020204" pitchFamily="34" charset="0"/>
                  <a:ea typeface="Calibri" panose="020F0502020204030204" pitchFamily="34" charset="0"/>
                  <a:cs typeface="Times New Roman" panose="02020603050405020304" pitchFamily="18" charset="0"/>
                </a:rPr>
                <a:t>Armoire</a:t>
              </a:r>
              <a:endParaRPr lang="fr-FR" altLang="fr-FR" sz="1100" dirty="0">
                <a:latin typeface="Arial" panose="020B0604020202020204" pitchFamily="34" charset="0"/>
              </a:endParaRPr>
            </a:p>
          </p:txBody>
        </p:sp>
      </p:gr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102" y="6281290"/>
            <a:ext cx="4442668" cy="883420"/>
          </a:xfrm>
          <a:prstGeom prst="rect">
            <a:avLst/>
          </a:prstGeom>
          <a:solidFill>
            <a:srgbClr val="FFFFFF"/>
          </a:solidFill>
        </p:spPr>
      </p:pic>
      <p:pic>
        <p:nvPicPr>
          <p:cNvPr id="1033" name="Image 1"/>
          <p:cNvPicPr>
            <a:picLocks noChangeAspect="1" noChangeArrowheads="1"/>
          </p:cNvPicPr>
          <p:nvPr/>
        </p:nvPicPr>
        <p:blipFill>
          <a:blip r:embed="rId6" cstate="print">
            <a:extLst>
              <a:ext uri="{28A0092B-C50C-407E-A947-70E740481C1C}">
                <a14:useLocalDpi xmlns:a14="http://schemas.microsoft.com/office/drawing/2010/main" val="0"/>
              </a:ext>
            </a:extLst>
          </a:blip>
          <a:srcRect l="3787" t="23543" r="22571" b="8072"/>
          <a:stretch>
            <a:fillRect/>
          </a:stretch>
        </p:blipFill>
        <p:spPr bwMode="auto">
          <a:xfrm>
            <a:off x="3846793" y="8244830"/>
            <a:ext cx="1985905" cy="10416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56366" t="45398" r="36856" b="42139"/>
          <a:stretch/>
        </p:blipFill>
        <p:spPr bwMode="auto">
          <a:xfrm>
            <a:off x="504106" y="8884394"/>
            <a:ext cx="1368152" cy="8302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1"/>
          <p:cNvSpPr>
            <a:spLocks noChangeArrowheads="1"/>
          </p:cNvSpPr>
          <p:nvPr/>
        </p:nvSpPr>
        <p:spPr bwMode="auto">
          <a:xfrm>
            <a:off x="43248" y="4572422"/>
            <a:ext cx="70855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539750" algn="l"/>
              </a:tabLst>
              <a:defRPr>
                <a:solidFill>
                  <a:schemeClr val="tx1"/>
                </a:solidFill>
                <a:latin typeface="Arial" panose="020B0604020202020204" pitchFamily="34" charset="0"/>
              </a:defRPr>
            </a:lvl1pPr>
            <a:lvl2pPr eaLnBrk="0" hangingPunct="0">
              <a:tabLst>
                <a:tab pos="539750" algn="l"/>
              </a:tabLst>
              <a:defRPr>
                <a:solidFill>
                  <a:schemeClr val="tx1"/>
                </a:solidFill>
                <a:latin typeface="Arial" panose="020B0604020202020204" pitchFamily="34" charset="0"/>
              </a:defRPr>
            </a:lvl2pPr>
            <a:lvl3pPr eaLnBrk="0" hangingPunct="0">
              <a:tabLst>
                <a:tab pos="539750" algn="l"/>
              </a:tabLst>
              <a:defRPr>
                <a:solidFill>
                  <a:schemeClr val="tx1"/>
                </a:solidFill>
                <a:latin typeface="Arial" panose="020B0604020202020204" pitchFamily="34" charset="0"/>
              </a:defRPr>
            </a:lvl3pPr>
            <a:lvl4pPr eaLnBrk="0" hangingPunct="0">
              <a:tabLst>
                <a:tab pos="539750" algn="l"/>
              </a:tabLst>
              <a:defRPr>
                <a:solidFill>
                  <a:schemeClr val="tx1"/>
                </a:solidFill>
                <a:latin typeface="Arial" panose="020B0604020202020204" pitchFamily="34" charset="0"/>
              </a:defRPr>
            </a:lvl4pPr>
            <a:lvl5pPr eaLnBrk="0" hangingPunct="0">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fr-FR" altLang="fr-FR" sz="1100" b="1"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Dans l’attente d’autorisation du cabinet d’architecte et de l’autorisation K&amp;B (en harmonie avec le PLU),</a:t>
            </a:r>
            <a:endParaRPr kumimoji="0" lang="fr-FR" altLang="fr-FR" sz="1100" b="0" i="0" u="none" strike="noStrike" cap="none" normalizeH="0" baseline="0" dirty="0" smtClean="0">
              <a:ln>
                <a:noFill/>
              </a:ln>
              <a:solidFill>
                <a:srgbClr val="FF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lang="fr-FR" altLang="fr-FR" sz="1100" b="1" dirty="0">
                <a:solidFill>
                  <a:srgbClr val="FF0000"/>
                </a:solidFill>
                <a:ea typeface="Calibri" panose="020F0502020204030204" pitchFamily="34" charset="0"/>
                <a:cs typeface="Arial" panose="020B0604020202020204" pitchFamily="34" charset="0"/>
              </a:rPr>
              <a:t>l</a:t>
            </a:r>
            <a:r>
              <a:rPr kumimoji="0" lang="fr-FR" altLang="fr-FR" sz="1100" b="1"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’installation sera soumise auprès du conseil syndical (formulaire - les lieux autorisés, voir plans).</a:t>
            </a:r>
            <a:endParaRPr kumimoji="0" lang="fr-FR" altLang="fr-FR" sz="1100" b="0" i="0" u="none" strike="noStrike" cap="none" normalizeH="0" baseline="0" dirty="0" smtClean="0">
              <a:ln>
                <a:noFill/>
              </a:ln>
              <a:solidFill>
                <a:srgbClr val="FF0000"/>
              </a:solidFill>
              <a:effectLst/>
              <a:cs typeface="Arial" panose="020B0604020202020204" pitchFamily="34" charset="0"/>
            </a:endParaRPr>
          </a:p>
        </p:txBody>
      </p:sp>
      <p:sp>
        <p:nvSpPr>
          <p:cNvPr id="12" name="Rectangle 12"/>
          <p:cNvSpPr>
            <a:spLocks noChangeArrowheads="1"/>
          </p:cNvSpPr>
          <p:nvPr/>
        </p:nvSpPr>
        <p:spPr bwMode="auto">
          <a:xfrm>
            <a:off x="815459" y="8415268"/>
            <a:ext cx="283443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Stores pour BRISE-SOLEIL (PERGOLA)</a:t>
            </a:r>
            <a:endParaRPr kumimoji="0" lang="fr-FR" altLang="fr-FR"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3" name="Rectangle 13"/>
          <p:cNvSpPr>
            <a:spLocks noChangeArrowheads="1"/>
          </p:cNvSpPr>
          <p:nvPr/>
        </p:nvSpPr>
        <p:spPr bwMode="auto">
          <a:xfrm>
            <a:off x="6275" y="9988302"/>
            <a:ext cx="7200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14"/>
          <p:cNvSpPr/>
          <p:nvPr/>
        </p:nvSpPr>
        <p:spPr>
          <a:xfrm>
            <a:off x="477452" y="6687076"/>
            <a:ext cx="1322798" cy="261610"/>
          </a:xfrm>
          <a:prstGeom prst="rect">
            <a:avLst/>
          </a:prstGeom>
        </p:spPr>
        <p:txBody>
          <a:bodyPr wrap="none">
            <a:spAutoFit/>
          </a:bodyPr>
          <a:lstStyle/>
          <a:p>
            <a:pPr lvl="0" eaLnBrk="0" hangingPunct="0">
              <a:tabLst>
                <a:tab pos="539750" algn="l"/>
              </a:tabLst>
            </a:pPr>
            <a:r>
              <a:rPr lang="en-US" altLang="fr-FR" sz="1100" b="1" dirty="0">
                <a:latin typeface="Arial" panose="020B0604020202020204" pitchFamily="34" charset="0"/>
                <a:ea typeface="Calibri" panose="020F0502020204030204" pitchFamily="34" charset="0"/>
                <a:cs typeface="Arial" panose="020B0604020202020204" pitchFamily="34" charset="0"/>
              </a:rPr>
              <a:t>Store « BANNE »</a:t>
            </a:r>
            <a:endParaRPr lang="fr-FR" altLang="fr-FR" sz="1100" dirty="0">
              <a:latin typeface="Arial" panose="020B0604020202020204" pitchFamily="34" charset="0"/>
              <a:cs typeface="Arial" panose="020B0604020202020204" pitchFamily="34" charset="0"/>
            </a:endParaRPr>
          </a:p>
        </p:txBody>
      </p:sp>
      <p:sp>
        <p:nvSpPr>
          <p:cNvPr id="16" name="Rectangle 15"/>
          <p:cNvSpPr/>
          <p:nvPr/>
        </p:nvSpPr>
        <p:spPr>
          <a:xfrm>
            <a:off x="144066" y="7331373"/>
            <a:ext cx="4827527" cy="769441"/>
          </a:xfrm>
          <a:prstGeom prst="rect">
            <a:avLst/>
          </a:prstGeom>
        </p:spPr>
        <p:txBody>
          <a:bodyPr wrap="square">
            <a:spAutoFit/>
          </a:bodyPr>
          <a:lstStyle/>
          <a:p>
            <a:pPr lvl="0" eaLnBrk="0" hangingPunct="0">
              <a:tabLst>
                <a:tab pos="539750" algn="l"/>
              </a:tabLst>
            </a:pPr>
            <a:r>
              <a:rPr lang="fr-FR" altLang="fr-FR" sz="1100" b="1" i="1" dirty="0">
                <a:latin typeface="Arial" panose="020B0604020202020204" pitchFamily="34" charset="0"/>
                <a:ea typeface="Calibri" panose="020F0502020204030204" pitchFamily="34" charset="0"/>
                <a:cs typeface="Arial" panose="020B0604020202020204" pitchFamily="34" charset="0"/>
              </a:rPr>
              <a:t>Devis : 	Grand store 3 030.72 € pose comprise</a:t>
            </a:r>
            <a:endParaRPr lang="fr-FR" altLang="fr-FR" sz="1100" dirty="0">
              <a:latin typeface="Arial" panose="020B0604020202020204" pitchFamily="34" charset="0"/>
              <a:cs typeface="Arial" panose="020B0604020202020204" pitchFamily="34" charset="0"/>
            </a:endParaRPr>
          </a:p>
          <a:p>
            <a:pPr lvl="0" eaLnBrk="0" hangingPunct="0">
              <a:tabLst>
                <a:tab pos="539750" algn="l"/>
              </a:tabLst>
            </a:pPr>
            <a:r>
              <a:rPr lang="fr-FR" altLang="fr-FR" sz="1100" b="1" i="1" dirty="0">
                <a:latin typeface="Arial" panose="020B0604020202020204" pitchFamily="34" charset="0"/>
                <a:ea typeface="Calibri" panose="020F0502020204030204" pitchFamily="34" charset="0"/>
                <a:cs typeface="Arial" panose="020B0604020202020204" pitchFamily="34" charset="0"/>
              </a:rPr>
              <a:t>	Grand store vertical 2 628.82 € pose comprise</a:t>
            </a:r>
            <a:endParaRPr lang="fr-FR" altLang="fr-FR" sz="1100" dirty="0">
              <a:latin typeface="Arial" panose="020B0604020202020204" pitchFamily="34" charset="0"/>
              <a:cs typeface="Arial" panose="020B0604020202020204" pitchFamily="34" charset="0"/>
            </a:endParaRPr>
          </a:p>
          <a:p>
            <a:pPr lvl="0" eaLnBrk="0" hangingPunct="0">
              <a:tabLst>
                <a:tab pos="539750" algn="l"/>
              </a:tabLst>
            </a:pPr>
            <a:r>
              <a:rPr lang="fr-FR" altLang="fr-FR" sz="1100" b="1" i="1" dirty="0">
                <a:latin typeface="Arial" panose="020B0604020202020204" pitchFamily="34" charset="0"/>
                <a:ea typeface="Calibri" panose="020F0502020204030204" pitchFamily="34" charset="0"/>
                <a:cs typeface="Arial" panose="020B0604020202020204" pitchFamily="34" charset="0"/>
              </a:rPr>
              <a:t>	Petit store vertical (balcon - coté 1) 1 477.20 € pose comprise</a:t>
            </a:r>
            <a:endParaRPr lang="fr-FR" altLang="fr-FR" sz="1100" dirty="0">
              <a:latin typeface="Arial" panose="020B0604020202020204" pitchFamily="34" charset="0"/>
              <a:cs typeface="Arial" panose="020B0604020202020204" pitchFamily="34" charset="0"/>
            </a:endParaRPr>
          </a:p>
          <a:p>
            <a:pPr lvl="0" eaLnBrk="0" hangingPunct="0">
              <a:tabLst>
                <a:tab pos="539750" algn="l"/>
              </a:tabLst>
            </a:pPr>
            <a:r>
              <a:rPr lang="fr-FR" altLang="fr-FR" sz="1100" b="1" i="1" dirty="0">
                <a:latin typeface="Arial" panose="020B0604020202020204" pitchFamily="34" charset="0"/>
                <a:ea typeface="Calibri" panose="020F0502020204030204" pitchFamily="34" charset="0"/>
                <a:cs typeface="Arial" panose="020B0604020202020204" pitchFamily="34" charset="0"/>
              </a:rPr>
              <a:t>	Petit store vertical (balcon – coté 2) 1 378.80 € pose comprise</a:t>
            </a:r>
            <a:endParaRPr lang="fr-FR" altLang="fr-FR" sz="1100" dirty="0">
              <a:latin typeface="Arial" panose="020B0604020202020204" pitchFamily="34" charset="0"/>
              <a:cs typeface="Arial" panose="020B0604020202020204" pitchFamily="34" charset="0"/>
            </a:endParaRPr>
          </a:p>
        </p:txBody>
      </p:sp>
      <p:sp>
        <p:nvSpPr>
          <p:cNvPr id="17" name="Rectangle 16"/>
          <p:cNvSpPr/>
          <p:nvPr/>
        </p:nvSpPr>
        <p:spPr>
          <a:xfrm>
            <a:off x="216074" y="9771286"/>
            <a:ext cx="5297655" cy="273473"/>
          </a:xfrm>
          <a:prstGeom prst="rect">
            <a:avLst/>
          </a:prstGeom>
        </p:spPr>
        <p:txBody>
          <a:bodyPr wrap="square">
            <a:spAutoFit/>
          </a:bodyPr>
          <a:lstStyle/>
          <a:p>
            <a:pPr>
              <a:lnSpc>
                <a:spcPct val="107000"/>
              </a:lnSpc>
              <a:spcAft>
                <a:spcPts val="0"/>
              </a:spcAft>
              <a:tabLst>
                <a:tab pos="540385" algn="l"/>
              </a:tabLst>
            </a:pPr>
            <a:r>
              <a:rPr lang="fr-FR" sz="1100" b="1" i="1" kern="0" dirty="0" smtClean="0">
                <a:latin typeface="Arial" panose="020B0604020202020204" pitchFamily="34" charset="0"/>
                <a:ea typeface="Calibri" panose="020F0502020204030204" pitchFamily="34" charset="0"/>
                <a:cs typeface="Arial" panose="020B0604020202020204" pitchFamily="34" charset="0"/>
              </a:rPr>
              <a:t>Devis</a:t>
            </a:r>
            <a:r>
              <a:rPr lang="fr-FR" sz="1100" b="1" i="1" kern="0" dirty="0">
                <a:latin typeface="Arial" panose="020B0604020202020204" pitchFamily="34" charset="0"/>
                <a:ea typeface="Calibri" panose="020F0502020204030204" pitchFamily="34" charset="0"/>
                <a:cs typeface="Arial" panose="020B0604020202020204" pitchFamily="34" charset="0"/>
              </a:rPr>
              <a:t> : 	Stores pour </a:t>
            </a:r>
            <a:r>
              <a:rPr lang="fr-FR" sz="1100" b="1" i="1" kern="0" dirty="0" smtClean="0">
                <a:latin typeface="Arial" panose="020B0604020202020204" pitchFamily="34" charset="0"/>
                <a:ea typeface="Calibri" panose="020F0502020204030204" pitchFamily="34" charset="0"/>
                <a:cs typeface="Arial" panose="020B0604020202020204" pitchFamily="34" charset="0"/>
              </a:rPr>
              <a:t>brise-soleil </a:t>
            </a:r>
            <a:r>
              <a:rPr lang="fr-FR" sz="1100" b="1" i="1" kern="0" dirty="0">
                <a:latin typeface="Arial" panose="020B0604020202020204" pitchFamily="34" charset="0"/>
                <a:ea typeface="Calibri" panose="020F0502020204030204" pitchFamily="34" charset="0"/>
                <a:cs typeface="Arial" panose="020B0604020202020204" pitchFamily="34" charset="0"/>
              </a:rPr>
              <a:t>4 585.99 € pose comprise (en 2 parties)</a:t>
            </a:r>
            <a:endParaRPr lang="fr-FR" sz="1100" kern="50" dirty="0">
              <a:effectLst/>
              <a:latin typeface="Arial" panose="020B0604020202020204" pitchFamily="34" charset="0"/>
              <a:ea typeface="SimSun" panose="02010600030101010101" pitchFamily="2" charset="-122"/>
              <a:cs typeface="Arial" panose="020B0604020202020204" pitchFamily="34" charset="0"/>
            </a:endParaRPr>
          </a:p>
        </p:txBody>
      </p:sp>
      <p:sp>
        <p:nvSpPr>
          <p:cNvPr id="18" name="Rectangle 17"/>
          <p:cNvSpPr/>
          <p:nvPr/>
        </p:nvSpPr>
        <p:spPr>
          <a:xfrm>
            <a:off x="1872258" y="9468966"/>
            <a:ext cx="3421684" cy="273473"/>
          </a:xfrm>
          <a:prstGeom prst="rect">
            <a:avLst/>
          </a:prstGeom>
        </p:spPr>
        <p:txBody>
          <a:bodyPr wrap="square">
            <a:spAutoFit/>
          </a:bodyPr>
          <a:lstStyle/>
          <a:p>
            <a:pPr>
              <a:lnSpc>
                <a:spcPct val="107000"/>
              </a:lnSpc>
              <a:spcAft>
                <a:spcPts val="0"/>
              </a:spcAft>
            </a:pPr>
            <a:r>
              <a:rPr lang="fr-FR" sz="1100" kern="0" dirty="0">
                <a:latin typeface="Arial" panose="020B0604020202020204" pitchFamily="34" charset="0"/>
                <a:ea typeface="Calibri" panose="020F0502020204030204" pitchFamily="34" charset="0"/>
                <a:cs typeface="Arial" panose="020B0604020202020204" pitchFamily="34" charset="0"/>
              </a:rPr>
              <a:t>Le système sera posé sur le dessus de la Pergola</a:t>
            </a:r>
            <a:endParaRPr lang="fr-FR" sz="1100" kern="50" dirty="0">
              <a:latin typeface="Arial" panose="020B0604020202020204" pitchFamily="34" charset="0"/>
              <a:ea typeface="SimSun" panose="02010600030101010101" pitchFamily="2" charset="-122"/>
              <a:cs typeface="Arial" panose="020B0604020202020204" pitchFamily="34" charset="0"/>
            </a:endParaRPr>
          </a:p>
        </p:txBody>
      </p:sp>
      <p:pic>
        <p:nvPicPr>
          <p:cNvPr id="25" name="Imag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8522" y="5107509"/>
            <a:ext cx="2736304" cy="645617"/>
          </a:xfrm>
          <a:prstGeom prst="rect">
            <a:avLst/>
          </a:prstGeom>
        </p:spPr>
      </p:pic>
      <p:sp>
        <p:nvSpPr>
          <p:cNvPr id="26" name="Rectangle 25"/>
          <p:cNvSpPr/>
          <p:nvPr/>
        </p:nvSpPr>
        <p:spPr>
          <a:xfrm>
            <a:off x="2283927" y="5767902"/>
            <a:ext cx="2698175" cy="261610"/>
          </a:xfrm>
          <a:prstGeom prst="rect">
            <a:avLst/>
          </a:prstGeom>
        </p:spPr>
        <p:txBody>
          <a:bodyPr wrap="none">
            <a:spAutoFit/>
          </a:bodyPr>
          <a:lstStyle/>
          <a:p>
            <a:pPr lvl="0" eaLnBrk="0" hangingPunct="0">
              <a:tabLst>
                <a:tab pos="539750" algn="l"/>
              </a:tabLst>
            </a:pPr>
            <a:r>
              <a:rPr lang="en-US" altLang="fr-FR" sz="1100" b="1" dirty="0">
                <a:latin typeface="Arial" panose="020B0604020202020204" pitchFamily="34" charset="0"/>
                <a:ea typeface="Calibri" panose="020F0502020204030204" pitchFamily="34" charset="0"/>
                <a:cs typeface="Arial" panose="020B0604020202020204" pitchFamily="34" charset="0"/>
              </a:rPr>
              <a:t>Store </a:t>
            </a:r>
            <a:r>
              <a:rPr lang="en-US" altLang="fr-FR" sz="1100" b="1" dirty="0" smtClean="0">
                <a:latin typeface="Arial" panose="020B0604020202020204" pitchFamily="34" charset="0"/>
                <a:ea typeface="Calibri" panose="020F0502020204030204" pitchFamily="34" charset="0"/>
                <a:cs typeface="Arial" panose="020B0604020202020204" pitchFamily="34" charset="0"/>
              </a:rPr>
              <a:t>de </a:t>
            </a:r>
            <a:r>
              <a:rPr lang="en-US" altLang="fr-FR" sz="1100" b="1" dirty="0" err="1" smtClean="0">
                <a:latin typeface="Arial" panose="020B0604020202020204" pitchFamily="34" charset="0"/>
                <a:ea typeface="Calibri" panose="020F0502020204030204" pitchFamily="34" charset="0"/>
                <a:cs typeface="Arial" panose="020B0604020202020204" pitchFamily="34" charset="0"/>
              </a:rPr>
              <a:t>colori</a:t>
            </a:r>
            <a:r>
              <a:rPr lang="en-US" altLang="fr-FR" sz="1100" b="1" dirty="0" smtClean="0">
                <a:latin typeface="Arial" panose="020B0604020202020204" pitchFamily="34" charset="0"/>
                <a:ea typeface="Calibri" panose="020F0502020204030204" pitchFamily="34" charset="0"/>
                <a:cs typeface="Arial" panose="020B0604020202020204" pitchFamily="34" charset="0"/>
              </a:rPr>
              <a:t> ORC 8932 120 Parme</a:t>
            </a:r>
            <a:endParaRPr lang="fr-FR" altLang="fr-FR" sz="1100" dirty="0">
              <a:latin typeface="Arial" panose="020B0604020202020204" pitchFamily="34" charset="0"/>
              <a:cs typeface="Arial" panose="020B0604020202020204" pitchFamily="34" charset="0"/>
            </a:endParaRPr>
          </a:p>
        </p:txBody>
      </p:sp>
      <p:grpSp>
        <p:nvGrpSpPr>
          <p:cNvPr id="41" name="Groupe 40"/>
          <p:cNvGrpSpPr/>
          <p:nvPr/>
        </p:nvGrpSpPr>
        <p:grpSpPr>
          <a:xfrm>
            <a:off x="37518" y="4784935"/>
            <a:ext cx="4104184" cy="926525"/>
            <a:chOff x="1056779" y="6429375"/>
            <a:chExt cx="4104184" cy="997659"/>
          </a:xfrm>
        </p:grpSpPr>
        <p:grpSp>
          <p:nvGrpSpPr>
            <p:cNvPr id="42" name="Groupe 41"/>
            <p:cNvGrpSpPr/>
            <p:nvPr/>
          </p:nvGrpSpPr>
          <p:grpSpPr>
            <a:xfrm>
              <a:off x="1056779" y="6429375"/>
              <a:ext cx="4104184" cy="997659"/>
              <a:chOff x="-1591801" y="3880100"/>
              <a:chExt cx="9672958" cy="2434835"/>
            </a:xfrm>
          </p:grpSpPr>
          <p:sp>
            <p:nvSpPr>
              <p:cNvPr id="44" name="Text Box 9"/>
              <p:cNvSpPr txBox="1">
                <a:spLocks noChangeArrowheads="1"/>
              </p:cNvSpPr>
              <p:nvPr/>
            </p:nvSpPr>
            <p:spPr bwMode="auto">
              <a:xfrm rot="10800000" flipV="1">
                <a:off x="3582291" y="3880100"/>
                <a:ext cx="4498866" cy="38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defRPr/>
                </a:pPr>
                <a:endParaRPr lang="fr-FR" altLang="fr-FR" sz="1050" i="1" dirty="0" smtClean="0">
                  <a:solidFill>
                    <a:srgbClr val="3333CC"/>
                  </a:solidFill>
                  <a:latin typeface="Batang" panose="02030600000101010101" pitchFamily="18" charset="-127"/>
                  <a:ea typeface="Batang" panose="02030600000101010101" pitchFamily="18" charset="-127"/>
                </a:endParaRPr>
              </a:p>
            </p:txBody>
          </p:sp>
          <p:sp>
            <p:nvSpPr>
              <p:cNvPr id="45" name="AutoShape 12"/>
              <p:cNvSpPr>
                <a:spLocks noChangeArrowheads="1"/>
              </p:cNvSpPr>
              <p:nvPr/>
            </p:nvSpPr>
            <p:spPr bwMode="auto">
              <a:xfrm>
                <a:off x="2293507" y="4929377"/>
                <a:ext cx="5750932" cy="1385558"/>
              </a:xfrm>
              <a:prstGeom prst="wedgeRoundRectCallout">
                <a:avLst>
                  <a:gd name="adj1" fmla="val -57987"/>
                  <a:gd name="adj2" fmla="val -13565"/>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endParaRPr lang="fr-FR" altLang="fr-FR" sz="1400"/>
              </a:p>
            </p:txBody>
          </p:sp>
          <p:sp>
            <p:nvSpPr>
              <p:cNvPr id="46" name="Text Box 13"/>
              <p:cNvSpPr txBox="1">
                <a:spLocks noChangeArrowheads="1"/>
              </p:cNvSpPr>
              <p:nvPr/>
            </p:nvSpPr>
            <p:spPr bwMode="auto">
              <a:xfrm>
                <a:off x="-1591801" y="5064617"/>
                <a:ext cx="3519434" cy="39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50000"/>
                  </a:spcBef>
                  <a:buFontTx/>
                  <a:buNone/>
                </a:pPr>
                <a:r>
                  <a:rPr lang="fr-FR" altLang="fr-FR" sz="1100" i="1" dirty="0">
                    <a:latin typeface="Batang" pitchFamily="18" charset="-127"/>
                    <a:ea typeface="Batang" pitchFamily="18" charset="-127"/>
                  </a:rPr>
                  <a:t>Le conseil syndical</a:t>
                </a:r>
              </a:p>
            </p:txBody>
          </p:sp>
        </p:grpSp>
        <p:sp>
          <p:nvSpPr>
            <p:cNvPr id="43" name="Rectangle 42"/>
            <p:cNvSpPr/>
            <p:nvPr/>
          </p:nvSpPr>
          <p:spPr>
            <a:xfrm>
              <a:off x="2705294" y="6805081"/>
              <a:ext cx="2440090" cy="621386"/>
            </a:xfrm>
            <a:prstGeom prst="rect">
              <a:avLst/>
            </a:prstGeom>
          </p:spPr>
          <p:txBody>
            <a:bodyPr wrap="square">
              <a:spAutoFit/>
            </a:bodyPr>
            <a:lstStyle/>
            <a:p>
              <a:pPr algn="just" eaLnBrk="1" hangingPunct="1">
                <a:spcBef>
                  <a:spcPct val="50000"/>
                </a:spcBef>
                <a:buFontTx/>
                <a:buNone/>
                <a:defRPr/>
              </a:pPr>
              <a:r>
                <a:rPr lang="fr-FR" altLang="fr-FR" sz="1050" i="1" u="sng" dirty="0" smtClean="0">
                  <a:solidFill>
                    <a:srgbClr val="3333CC"/>
                  </a:solidFill>
                  <a:latin typeface="Batang" panose="02030600000101010101" pitchFamily="18" charset="-127"/>
                  <a:ea typeface="Batang" panose="02030600000101010101" pitchFamily="18" charset="-127"/>
                </a:rPr>
                <a:t>Attention  : </a:t>
              </a:r>
              <a:r>
                <a:rPr lang="fr-FR" altLang="fr-FR" sz="1050" i="1" dirty="0" smtClean="0">
                  <a:solidFill>
                    <a:srgbClr val="3333CC"/>
                  </a:solidFill>
                  <a:latin typeface="Batang" panose="02030600000101010101" pitchFamily="18" charset="-127"/>
                  <a:ea typeface="Batang" panose="02030600000101010101" pitchFamily="18" charset="-127"/>
                </a:rPr>
                <a:t>Le </a:t>
              </a:r>
              <a:r>
                <a:rPr lang="fr-FR" altLang="fr-FR" sz="1050" i="1" dirty="0">
                  <a:solidFill>
                    <a:srgbClr val="3333CC"/>
                  </a:solidFill>
                  <a:latin typeface="Batang" panose="02030600000101010101" pitchFamily="18" charset="-127"/>
                  <a:ea typeface="Batang" panose="02030600000101010101" pitchFamily="18" charset="-127"/>
                </a:rPr>
                <a:t>coffre du store ne doit pas dépasser des murs de façade ou de garde-corps.</a:t>
              </a:r>
            </a:p>
          </p:txBody>
        </p:sp>
      </p:grpSp>
    </p:spTree>
    <p:extLst>
      <p:ext uri="{BB962C8B-B14F-4D97-AF65-F5344CB8AC3E}">
        <p14:creationId xmlns:p14="http://schemas.microsoft.com/office/powerpoint/2010/main" val="2971117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
          <p:cNvSpPr>
            <a:spLocks noGrp="1"/>
          </p:cNvSpPr>
          <p:nvPr>
            <p:ph type="sldNum" sz="quarter" idx="12"/>
          </p:nvPr>
        </p:nvSpPr>
        <p:spPr>
          <a:xfrm>
            <a:off x="5537555" y="9677500"/>
            <a:ext cx="1679575" cy="723900"/>
          </a:xfrm>
          <a:noFill/>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fld id="{110603C4-F59B-4613-B846-7EB2F38D6A3F}" type="slidenum">
              <a:rPr lang="fr-FR" altLang="fr-FR" sz="1500" smtClean="0"/>
              <a:pPr algn="ctr" eaLnBrk="1" hangingPunct="1">
                <a:spcBef>
                  <a:spcPct val="0"/>
                </a:spcBef>
                <a:buFontTx/>
                <a:buNone/>
              </a:pPr>
              <a:t>5</a:t>
            </a:fld>
            <a:endParaRPr lang="fr-FR" altLang="fr-FR" sz="1500" smtClean="0"/>
          </a:p>
        </p:txBody>
      </p:sp>
      <p:sp>
        <p:nvSpPr>
          <p:cNvPr id="8195" name="Picture 18" descr="R-312"/>
          <p:cNvSpPr>
            <a:spLocks noChangeAspect="1" noChangeArrowheads="1"/>
          </p:cNvSpPr>
          <p:nvPr/>
        </p:nvSpPr>
        <p:spPr bwMode="auto">
          <a:xfrm>
            <a:off x="360362" y="1966911"/>
            <a:ext cx="10255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196" name="Text Box 10"/>
          <p:cNvSpPr txBox="1">
            <a:spLocks noChangeArrowheads="1"/>
          </p:cNvSpPr>
          <p:nvPr/>
        </p:nvSpPr>
        <p:spPr bwMode="auto">
          <a:xfrm>
            <a:off x="276305" y="808381"/>
            <a:ext cx="6699169" cy="1077218"/>
          </a:xfrm>
          <a:prstGeom prst="rect">
            <a:avLst/>
          </a:prstGeom>
          <a:noFill/>
          <a:ln>
            <a:noFill/>
          </a:ln>
          <a:effectLs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ts val="0"/>
              </a:spcBef>
              <a:buFontTx/>
              <a:buNone/>
            </a:pPr>
            <a:r>
              <a:rPr lang="fr-FR" altLang="fr-FR" sz="1200" i="1" dirty="0">
                <a:latin typeface="Batang" pitchFamily="18" charset="-127"/>
                <a:ea typeface="Batang" pitchFamily="18" charset="-127"/>
              </a:rPr>
              <a:t>Les parkings sont </a:t>
            </a:r>
            <a:r>
              <a:rPr lang="fr-FR" altLang="fr-FR" sz="1200" b="1" i="1" u="sng" dirty="0">
                <a:latin typeface="Batang" pitchFamily="18" charset="-127"/>
                <a:ea typeface="Batang" pitchFamily="18" charset="-127"/>
              </a:rPr>
              <a:t>exclusivement réservés au </a:t>
            </a:r>
            <a:r>
              <a:rPr lang="fr-FR" altLang="fr-FR" sz="1200" b="1" i="1" u="sng" dirty="0" smtClean="0">
                <a:latin typeface="Batang" pitchFamily="18" charset="-127"/>
                <a:ea typeface="Batang" pitchFamily="18" charset="-127"/>
              </a:rPr>
              <a:t>stationnement</a:t>
            </a:r>
            <a:r>
              <a:rPr lang="fr-FR" altLang="fr-FR" sz="1200" b="1" i="1" dirty="0" smtClean="0">
                <a:latin typeface="Batang" pitchFamily="18" charset="-127"/>
                <a:ea typeface="Batang" pitchFamily="18" charset="-127"/>
              </a:rPr>
              <a:t> </a:t>
            </a:r>
            <a:r>
              <a:rPr lang="fr-FR" altLang="fr-FR" sz="1200" i="1" dirty="0" smtClean="0">
                <a:latin typeface="Batang" pitchFamily="18" charset="-127"/>
                <a:ea typeface="Batang" pitchFamily="18" charset="-127"/>
              </a:rPr>
              <a:t>de véhicules (voitures</a:t>
            </a:r>
            <a:r>
              <a:rPr lang="fr-FR" altLang="fr-FR" sz="1200" i="1" dirty="0" smtClean="0">
                <a:solidFill>
                  <a:srgbClr val="00B050"/>
                </a:solidFill>
                <a:latin typeface="Batang" pitchFamily="18" charset="-127"/>
                <a:ea typeface="Batang" pitchFamily="18" charset="-127"/>
              </a:rPr>
              <a:t>,</a:t>
            </a:r>
            <a:r>
              <a:rPr lang="fr-FR" altLang="fr-FR" sz="1200" i="1" dirty="0" smtClean="0">
                <a:latin typeface="Batang" pitchFamily="18" charset="-127"/>
                <a:ea typeface="Batang" pitchFamily="18" charset="-127"/>
              </a:rPr>
              <a:t> motos).</a:t>
            </a:r>
          </a:p>
          <a:p>
            <a:pPr algn="just" eaLnBrk="1" hangingPunct="1">
              <a:spcBef>
                <a:spcPts val="0"/>
              </a:spcBef>
              <a:buFontTx/>
              <a:buNone/>
            </a:pPr>
            <a:endParaRPr lang="fr-FR" altLang="fr-FR" sz="400" i="1" dirty="0">
              <a:latin typeface="Batang" pitchFamily="18" charset="-127"/>
              <a:ea typeface="Batang" pitchFamily="18" charset="-127"/>
            </a:endParaRPr>
          </a:p>
          <a:p>
            <a:pPr algn="just" eaLnBrk="1" hangingPunct="1">
              <a:spcBef>
                <a:spcPts val="0"/>
              </a:spcBef>
              <a:buFontTx/>
              <a:buNone/>
            </a:pPr>
            <a:r>
              <a:rPr lang="fr-FR" altLang="fr-FR" sz="1200" i="1" dirty="0">
                <a:latin typeface="Batang" pitchFamily="18" charset="-127"/>
                <a:ea typeface="Batang" pitchFamily="18" charset="-127"/>
              </a:rPr>
              <a:t>En aucun cas, un emplacement de parking ne </a:t>
            </a:r>
            <a:r>
              <a:rPr lang="fr-FR" altLang="fr-FR" sz="1200" i="1" dirty="0" smtClean="0">
                <a:latin typeface="Batang" pitchFamily="18" charset="-127"/>
                <a:ea typeface="Batang" pitchFamily="18" charset="-127"/>
              </a:rPr>
              <a:t>pourra être </a:t>
            </a:r>
            <a:r>
              <a:rPr lang="fr-FR" altLang="fr-FR" sz="1200" i="1" dirty="0">
                <a:latin typeface="Batang" pitchFamily="18" charset="-127"/>
                <a:ea typeface="Batang" pitchFamily="18" charset="-127"/>
              </a:rPr>
              <a:t>utilisé à titre de </a:t>
            </a:r>
            <a:r>
              <a:rPr lang="fr-FR" altLang="fr-FR" sz="1200" i="1" dirty="0" smtClean="0">
                <a:latin typeface="Batang" pitchFamily="18" charset="-127"/>
                <a:ea typeface="Batang" pitchFamily="18" charset="-127"/>
              </a:rPr>
              <a:t>débarras.</a:t>
            </a:r>
            <a:endParaRPr lang="fr-FR" altLang="fr-FR" sz="1200" i="1" dirty="0">
              <a:latin typeface="Batang" pitchFamily="18" charset="-127"/>
              <a:ea typeface="Batang" pitchFamily="18" charset="-127"/>
            </a:endParaRPr>
          </a:p>
          <a:p>
            <a:pPr algn="just" eaLnBrk="1" hangingPunct="1">
              <a:spcBef>
                <a:spcPts val="0"/>
              </a:spcBef>
              <a:buFontTx/>
              <a:buNone/>
            </a:pPr>
            <a:r>
              <a:rPr lang="fr-FR" altLang="fr-FR" sz="1200" b="1" i="1" dirty="0">
                <a:latin typeface="Batang" pitchFamily="18" charset="-127"/>
                <a:ea typeface="Batang" pitchFamily="18" charset="-127"/>
              </a:rPr>
              <a:t>Par ailleurs, il est expressément interdit de procéder à des travaux mécaniques ou à des opérations de vidange ou de lavage sur les emplacements.</a:t>
            </a:r>
            <a:r>
              <a:rPr lang="fr-FR" altLang="fr-FR" sz="1200" b="1" i="1" dirty="0">
                <a:solidFill>
                  <a:srgbClr val="3333CC"/>
                </a:solidFill>
                <a:latin typeface="Batang" pitchFamily="18" charset="-127"/>
                <a:ea typeface="Batang" pitchFamily="18" charset="-127"/>
              </a:rPr>
              <a:t> </a:t>
            </a:r>
            <a:endParaRPr lang="fr-FR" altLang="fr-FR" sz="1200" b="1" i="1" dirty="0" smtClean="0">
              <a:solidFill>
                <a:srgbClr val="3333CC"/>
              </a:solidFill>
              <a:latin typeface="Batang" pitchFamily="18" charset="-127"/>
              <a:ea typeface="Batang" pitchFamily="18" charset="-127"/>
            </a:endParaRPr>
          </a:p>
        </p:txBody>
      </p:sp>
      <p:sp>
        <p:nvSpPr>
          <p:cNvPr id="8197" name="Picture 16" descr="N-38"/>
          <p:cNvSpPr>
            <a:spLocks noChangeAspect="1" noChangeArrowheads="1"/>
          </p:cNvSpPr>
          <p:nvPr/>
        </p:nvSpPr>
        <p:spPr bwMode="auto">
          <a:xfrm>
            <a:off x="5448300" y="2754312"/>
            <a:ext cx="1503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400"/>
          </a:p>
        </p:txBody>
      </p:sp>
      <p:sp>
        <p:nvSpPr>
          <p:cNvPr id="8200" name="Rectangle 7"/>
          <p:cNvSpPr>
            <a:spLocks noChangeArrowheads="1"/>
          </p:cNvSpPr>
          <p:nvPr/>
        </p:nvSpPr>
        <p:spPr bwMode="auto">
          <a:xfrm>
            <a:off x="269874" y="407194"/>
            <a:ext cx="1093175"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smtClean="0">
                <a:latin typeface="+mj-lt"/>
                <a:ea typeface="Batang" pitchFamily="18" charset="-127"/>
              </a:rPr>
              <a:t>PARKING</a:t>
            </a:r>
            <a:endParaRPr lang="fr-FR" altLang="fr-FR" sz="1200" b="1" spc="100" dirty="0">
              <a:latin typeface="+mj-lt"/>
              <a:ea typeface="Batang" pitchFamily="18" charset="-127"/>
            </a:endParaRPr>
          </a:p>
        </p:txBody>
      </p:sp>
      <p:sp>
        <p:nvSpPr>
          <p:cNvPr id="8202" name="Picture 18" descr="R-312"/>
          <p:cNvSpPr>
            <a:spLocks noChangeAspect="1" noChangeArrowheads="1"/>
          </p:cNvSpPr>
          <p:nvPr/>
        </p:nvSpPr>
        <p:spPr bwMode="auto">
          <a:xfrm>
            <a:off x="385762" y="1987549"/>
            <a:ext cx="10001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400"/>
          </a:p>
        </p:txBody>
      </p:sp>
      <p:grpSp>
        <p:nvGrpSpPr>
          <p:cNvPr id="2" name="Groupe 1"/>
          <p:cNvGrpSpPr/>
          <p:nvPr/>
        </p:nvGrpSpPr>
        <p:grpSpPr>
          <a:xfrm>
            <a:off x="297113" y="3057071"/>
            <a:ext cx="6528571" cy="1382842"/>
            <a:chOff x="385762" y="1820095"/>
            <a:chExt cx="6480175" cy="1599585"/>
          </a:xfrm>
        </p:grpSpPr>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1828005"/>
              <a:ext cx="930275" cy="1125333"/>
            </a:xfrm>
            <a:prstGeom prst="rect">
              <a:avLst/>
            </a:prstGeom>
            <a:noFill/>
            <a:extLst>
              <a:ext uri="{909E8E84-426E-40DD-AFC4-6F175D3DCCD1}">
                <a14:hiddenFill xmlns:a14="http://schemas.microsoft.com/office/drawing/2010/main">
                  <a:solidFill>
                    <a:srgbClr val="FFFFFF"/>
                  </a:solidFill>
                </a14:hiddenFill>
              </a:ext>
            </a:extLst>
          </p:spPr>
        </p:pic>
        <p:sp>
          <p:nvSpPr>
            <p:cNvPr id="8201" name="Text Box 6"/>
            <p:cNvSpPr txBox="1">
              <a:spLocks noChangeArrowheads="1"/>
            </p:cNvSpPr>
            <p:nvPr/>
          </p:nvSpPr>
          <p:spPr bwMode="auto">
            <a:xfrm>
              <a:off x="1385887" y="2138019"/>
              <a:ext cx="5480050" cy="128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i="1" dirty="0">
                  <a:latin typeface="Batang" pitchFamily="18" charset="-127"/>
                  <a:ea typeface="Batang" pitchFamily="18" charset="-127"/>
                </a:rPr>
                <a:t>Par mesure de sécurité, de jour comme de nuit, les véhicules qui circulent dans le garage </a:t>
              </a:r>
              <a:r>
                <a:rPr lang="fr-FR" altLang="fr-FR" sz="1200" i="1" dirty="0" smtClean="0">
                  <a:latin typeface="Batang" pitchFamily="18" charset="-127"/>
                  <a:ea typeface="Batang" pitchFamily="18" charset="-127"/>
                </a:rPr>
                <a:t>fermé doivent </a:t>
              </a:r>
              <a:r>
                <a:rPr lang="fr-FR" altLang="fr-FR" sz="1200" i="1" dirty="0">
                  <a:latin typeface="Batang" pitchFamily="18" charset="-127"/>
                  <a:ea typeface="Batang" pitchFamily="18" charset="-127"/>
                </a:rPr>
                <a:t>avoir leurs </a:t>
              </a:r>
              <a:r>
                <a:rPr lang="fr-FR" altLang="fr-FR" sz="1200" b="1" i="1" dirty="0">
                  <a:latin typeface="Batang" pitchFamily="18" charset="-127"/>
                  <a:ea typeface="Batang" pitchFamily="18" charset="-127"/>
                </a:rPr>
                <a:t>feux de croisements </a:t>
              </a:r>
              <a:r>
                <a:rPr lang="fr-FR" altLang="fr-FR" sz="1200" b="1" i="1" dirty="0" smtClean="0">
                  <a:latin typeface="Batang" pitchFamily="18" charset="-127"/>
                  <a:ea typeface="Batang" pitchFamily="18" charset="-127"/>
                </a:rPr>
                <a:t>allumés et </a:t>
              </a:r>
              <a:r>
                <a:rPr lang="fr-FR" altLang="fr-FR" sz="1200" b="1" i="1" dirty="0">
                  <a:latin typeface="Batang" pitchFamily="18" charset="-127"/>
                  <a:ea typeface="Batang" pitchFamily="18" charset="-127"/>
                </a:rPr>
                <a:t>rouler à une allure </a:t>
              </a:r>
              <a:r>
                <a:rPr lang="fr-FR" altLang="fr-FR" sz="1200" b="1" i="1" dirty="0" smtClean="0">
                  <a:latin typeface="Batang" pitchFamily="18" charset="-127"/>
                  <a:ea typeface="Batang" pitchFamily="18" charset="-127"/>
                </a:rPr>
                <a:t>modérée (15 km/h).</a:t>
              </a:r>
            </a:p>
            <a:p>
              <a:pPr algn="just" eaLnBrk="1" hangingPunct="1">
                <a:spcBef>
                  <a:spcPct val="50000"/>
                </a:spcBef>
                <a:buNone/>
              </a:pPr>
              <a:r>
                <a:rPr lang="fr-FR" altLang="fr-FR" sz="1200" b="1" i="1" dirty="0">
                  <a:latin typeface="Batang" pitchFamily="18" charset="-127"/>
                  <a:ea typeface="Batang" pitchFamily="18" charset="-127"/>
                </a:rPr>
                <a:t>Box parking : voir texte complet  PV  AG  </a:t>
              </a:r>
              <a:r>
                <a:rPr lang="fr-FR" sz="1200" b="1" i="1" dirty="0">
                  <a:solidFill>
                    <a:srgbClr val="3333CC"/>
                  </a:solidFill>
                  <a:ea typeface="Batang"/>
                </a:rPr>
                <a:t>(voir fin de </a:t>
              </a:r>
              <a:r>
                <a:rPr lang="fr-FR" sz="1200" b="1" i="1" dirty="0" smtClean="0">
                  <a:solidFill>
                    <a:srgbClr val="3333CC"/>
                  </a:solidFill>
                  <a:ea typeface="Batang"/>
                </a:rPr>
                <a:t>livret sur le site Internet).</a:t>
              </a:r>
              <a:endParaRPr lang="fr-FR" altLang="fr-FR" sz="1200" b="1" i="1" dirty="0">
                <a:latin typeface="Batang" pitchFamily="18" charset="-127"/>
                <a:ea typeface="Batang" pitchFamily="18" charset="-127"/>
              </a:endParaRPr>
            </a:p>
          </p:txBody>
        </p:sp>
        <p:sp>
          <p:nvSpPr>
            <p:cNvPr id="8205" name="ZoneTexte 1"/>
            <p:cNvSpPr txBox="1">
              <a:spLocks noChangeArrowheads="1"/>
            </p:cNvSpPr>
            <p:nvPr/>
          </p:nvSpPr>
          <p:spPr bwMode="auto">
            <a:xfrm>
              <a:off x="1395637" y="1820095"/>
              <a:ext cx="1416050" cy="2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100" b="1" i="1" dirty="0" smtClean="0">
                  <a:solidFill>
                    <a:srgbClr val="C00000"/>
                  </a:solidFill>
                  <a:latin typeface="Batang" pitchFamily="18" charset="-127"/>
                  <a:ea typeface="Batang" pitchFamily="18" charset="-127"/>
                </a:rPr>
                <a:t>SÉCURITÉ</a:t>
              </a:r>
              <a:endParaRPr lang="fr-FR" altLang="fr-FR" sz="1100" b="1" i="1" dirty="0">
                <a:solidFill>
                  <a:srgbClr val="C00000"/>
                </a:solidFill>
                <a:latin typeface="Batang" pitchFamily="18" charset="-127"/>
                <a:ea typeface="Batang" pitchFamily="18" charset="-127"/>
              </a:endParaRPr>
            </a:p>
          </p:txBody>
        </p:sp>
      </p:grpSp>
      <p:sp>
        <p:nvSpPr>
          <p:cNvPr id="8206" name="Rectangle 1"/>
          <p:cNvSpPr>
            <a:spLocks noChangeArrowheads="1"/>
          </p:cNvSpPr>
          <p:nvPr/>
        </p:nvSpPr>
        <p:spPr bwMode="auto">
          <a:xfrm>
            <a:off x="1364017" y="423862"/>
            <a:ext cx="3100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b="1" i="1" dirty="0">
                <a:solidFill>
                  <a:srgbClr val="3333CC"/>
                </a:solidFill>
                <a:latin typeface="Batang" pitchFamily="18" charset="-127"/>
                <a:ea typeface="Batang" pitchFamily="18" charset="-127"/>
              </a:rPr>
              <a:t>(voir </a:t>
            </a:r>
            <a:r>
              <a:rPr lang="fr-FR" altLang="fr-FR" sz="1200" b="1" i="1" dirty="0" smtClean="0">
                <a:solidFill>
                  <a:srgbClr val="3333CC"/>
                </a:solidFill>
                <a:latin typeface="Batang" pitchFamily="18" charset="-127"/>
                <a:ea typeface="Batang" pitchFamily="18" charset="-127"/>
              </a:rPr>
              <a:t>pages 125, 126, 130, 135 du  RC</a:t>
            </a:r>
            <a:r>
              <a:rPr lang="fr-FR" altLang="fr-FR" sz="1200" b="1" i="1" dirty="0">
                <a:solidFill>
                  <a:srgbClr val="3333CC"/>
                </a:solidFill>
                <a:latin typeface="Batang" pitchFamily="18" charset="-127"/>
                <a:ea typeface="Batang" pitchFamily="18" charset="-127"/>
              </a:rPr>
              <a:t>)</a:t>
            </a:r>
            <a:r>
              <a:rPr lang="fr-FR" altLang="fr-FR" sz="1200" b="1" i="1" dirty="0">
                <a:latin typeface="Batang" pitchFamily="18" charset="-127"/>
                <a:ea typeface="Batang" pitchFamily="18" charset="-127"/>
              </a:rPr>
              <a:t>  </a:t>
            </a:r>
          </a:p>
        </p:txBody>
      </p:sp>
      <p:sp>
        <p:nvSpPr>
          <p:cNvPr id="15" name="Rectangle 7"/>
          <p:cNvSpPr>
            <a:spLocks noChangeArrowheads="1"/>
          </p:cNvSpPr>
          <p:nvPr/>
        </p:nvSpPr>
        <p:spPr bwMode="auto">
          <a:xfrm>
            <a:off x="312462" y="4430926"/>
            <a:ext cx="2351883"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NOS AMIS LES ANIMAUX</a:t>
            </a:r>
          </a:p>
        </p:txBody>
      </p:sp>
      <p:sp>
        <p:nvSpPr>
          <p:cNvPr id="16" name="Text Box 12"/>
          <p:cNvSpPr txBox="1">
            <a:spLocks noChangeArrowheads="1"/>
          </p:cNvSpPr>
          <p:nvPr/>
        </p:nvSpPr>
        <p:spPr bwMode="auto">
          <a:xfrm>
            <a:off x="1630362" y="4731732"/>
            <a:ext cx="5411787" cy="120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i="1" dirty="0">
                <a:latin typeface="Batang" pitchFamily="18" charset="-127"/>
                <a:ea typeface="Batang" pitchFamily="18" charset="-127"/>
              </a:rPr>
              <a:t>Ils sont aussi des occupants de la </a:t>
            </a:r>
            <a:r>
              <a:rPr lang="fr-FR" altLang="fr-FR" sz="1200" i="1" dirty="0" smtClean="0">
                <a:latin typeface="Batang" pitchFamily="18" charset="-127"/>
                <a:ea typeface="Batang" pitchFamily="18" charset="-127"/>
              </a:rPr>
              <a:t>résidence.</a:t>
            </a:r>
          </a:p>
          <a:p>
            <a:pPr algn="just" eaLnBrk="1" hangingPunct="1">
              <a:spcBef>
                <a:spcPct val="50000"/>
              </a:spcBef>
              <a:buFontTx/>
              <a:buNone/>
            </a:pPr>
            <a:r>
              <a:rPr lang="fr-FR" altLang="fr-FR" sz="1200" i="1" dirty="0" smtClean="0">
                <a:latin typeface="Batang" pitchFamily="18" charset="-127"/>
                <a:ea typeface="Batang" pitchFamily="18" charset="-127"/>
              </a:rPr>
              <a:t>Lorsqu’ils font leurs </a:t>
            </a:r>
            <a:r>
              <a:rPr lang="fr-FR" altLang="fr-FR" sz="1200" i="1" dirty="0">
                <a:latin typeface="Batang" pitchFamily="18" charset="-127"/>
                <a:ea typeface="Batang" pitchFamily="18" charset="-127"/>
              </a:rPr>
              <a:t>« besoins </a:t>
            </a:r>
            <a:r>
              <a:rPr lang="fr-FR" altLang="fr-FR" sz="1200" i="1" dirty="0" smtClean="0">
                <a:latin typeface="Batang" pitchFamily="18" charset="-127"/>
                <a:ea typeface="Batang" pitchFamily="18" charset="-127"/>
              </a:rPr>
              <a:t>», pour ne pas occasionner des nuisances, vous devez ramasser leurs déjections.</a:t>
            </a:r>
            <a:endParaRPr lang="fr-FR" altLang="fr-FR" sz="1200" i="1" strike="sngStrike" dirty="0" smtClean="0">
              <a:solidFill>
                <a:srgbClr val="00B050"/>
              </a:solidFill>
              <a:latin typeface="Batang" pitchFamily="18" charset="-127"/>
              <a:ea typeface="Batang" pitchFamily="18" charset="-127"/>
            </a:endParaRPr>
          </a:p>
          <a:p>
            <a:pPr algn="just" eaLnBrk="1" hangingPunct="1">
              <a:spcBef>
                <a:spcPct val="50000"/>
              </a:spcBef>
              <a:buFontTx/>
              <a:buNone/>
            </a:pPr>
            <a:r>
              <a:rPr lang="fr-FR" altLang="fr-FR" sz="1200" i="1" dirty="0" smtClean="0">
                <a:latin typeface="Batang" pitchFamily="18" charset="-127"/>
                <a:ea typeface="Batang" pitchFamily="18" charset="-127"/>
              </a:rPr>
              <a:t>Les </a:t>
            </a:r>
            <a:r>
              <a:rPr lang="fr-FR" altLang="fr-FR" sz="1200" i="1" dirty="0">
                <a:latin typeface="Batang" pitchFamily="18" charset="-127"/>
                <a:ea typeface="Batang" pitchFamily="18" charset="-127"/>
              </a:rPr>
              <a:t>pelouses </a:t>
            </a:r>
            <a:r>
              <a:rPr lang="fr-FR" altLang="fr-FR" sz="1200" i="1" dirty="0" smtClean="0">
                <a:latin typeface="Batang" pitchFamily="18" charset="-127"/>
                <a:ea typeface="Batang" pitchFamily="18" charset="-127"/>
              </a:rPr>
              <a:t>environnant la résidence Cott’Age ne </a:t>
            </a:r>
            <a:r>
              <a:rPr lang="fr-FR" altLang="fr-FR" sz="1200" i="1" dirty="0">
                <a:latin typeface="Batang" pitchFamily="18" charset="-127"/>
                <a:ea typeface="Batang" pitchFamily="18" charset="-127"/>
              </a:rPr>
              <a:t>sont faites ni pour les animaux ni pour les </a:t>
            </a:r>
            <a:r>
              <a:rPr lang="fr-FR" altLang="fr-FR" sz="1200" i="1" dirty="0" smtClean="0">
                <a:latin typeface="Batang" pitchFamily="18" charset="-127"/>
                <a:ea typeface="Batang" pitchFamily="18" charset="-127"/>
              </a:rPr>
              <a:t>personnes</a:t>
            </a:r>
            <a:r>
              <a:rPr lang="fr-FR" altLang="fr-FR" sz="1200" i="1" dirty="0">
                <a:solidFill>
                  <a:srgbClr val="00B050"/>
                </a:solidFill>
                <a:latin typeface="Batang" pitchFamily="18" charset="-127"/>
                <a:ea typeface="Batang" pitchFamily="18" charset="-127"/>
              </a:rPr>
              <a:t>.</a:t>
            </a:r>
            <a:endParaRPr lang="fr-FR" altLang="fr-FR" sz="1200" i="1" dirty="0">
              <a:latin typeface="Batang" pitchFamily="18" charset="-127"/>
              <a:ea typeface="Batang" pitchFamily="18" charset="-127"/>
            </a:endParaRPr>
          </a:p>
        </p:txBody>
      </p:sp>
      <p:sp>
        <p:nvSpPr>
          <p:cNvPr id="17" name="Rectangle 14"/>
          <p:cNvSpPr>
            <a:spLocks noChangeArrowheads="1"/>
          </p:cNvSpPr>
          <p:nvPr/>
        </p:nvSpPr>
        <p:spPr bwMode="auto">
          <a:xfrm>
            <a:off x="290512" y="6025308"/>
            <a:ext cx="6639199" cy="46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spcBef>
                <a:spcPct val="20000"/>
              </a:spcBef>
              <a:buChar char="•"/>
              <a:tabLst>
                <a:tab pos="6543675" algn="l"/>
              </a:tabLst>
              <a:defRPr sz="3500">
                <a:solidFill>
                  <a:schemeClr val="tx1"/>
                </a:solidFill>
                <a:latin typeface="Arial" charset="0"/>
              </a:defRPr>
            </a:lvl1pPr>
            <a:lvl2pPr marL="742950" indent="-285750" defTabSz="987425" eaLnBrk="0" hangingPunct="0">
              <a:spcBef>
                <a:spcPct val="20000"/>
              </a:spcBef>
              <a:buChar char="–"/>
              <a:tabLst>
                <a:tab pos="6543675" algn="l"/>
              </a:tabLst>
              <a:defRPr sz="3000">
                <a:solidFill>
                  <a:schemeClr val="tx1"/>
                </a:solidFill>
                <a:latin typeface="Arial" charset="0"/>
              </a:defRPr>
            </a:lvl2pPr>
            <a:lvl3pPr marL="1143000" indent="-228600" defTabSz="987425" eaLnBrk="0" hangingPunct="0">
              <a:spcBef>
                <a:spcPct val="20000"/>
              </a:spcBef>
              <a:buChar char="•"/>
              <a:tabLst>
                <a:tab pos="6543675" algn="l"/>
              </a:tabLst>
              <a:defRPr sz="2600">
                <a:solidFill>
                  <a:schemeClr val="tx1"/>
                </a:solidFill>
                <a:latin typeface="Arial" charset="0"/>
              </a:defRPr>
            </a:lvl3pPr>
            <a:lvl4pPr marL="1600200" indent="-228600" defTabSz="987425" eaLnBrk="0" hangingPunct="0">
              <a:spcBef>
                <a:spcPct val="20000"/>
              </a:spcBef>
              <a:buChar char="–"/>
              <a:tabLst>
                <a:tab pos="6543675" algn="l"/>
              </a:tabLst>
              <a:defRPr sz="2200">
                <a:solidFill>
                  <a:schemeClr val="tx1"/>
                </a:solidFill>
                <a:latin typeface="Arial" charset="0"/>
              </a:defRPr>
            </a:lvl4pPr>
            <a:lvl5pPr marL="2057400" indent="-228600" defTabSz="987425" eaLnBrk="0" hangingPunct="0">
              <a:spcBef>
                <a:spcPct val="20000"/>
              </a:spcBef>
              <a:buChar char="»"/>
              <a:tabLst>
                <a:tab pos="6543675" algn="l"/>
              </a:tabLst>
              <a:defRPr sz="2200">
                <a:solidFill>
                  <a:schemeClr val="tx1"/>
                </a:solidFill>
                <a:latin typeface="Arial" charset="0"/>
              </a:defRPr>
            </a:lvl5pPr>
            <a:lvl6pPr marL="2514600" indent="-228600" defTabSz="987425" eaLnBrk="0" fontAlgn="base" hangingPunct="0">
              <a:spcBef>
                <a:spcPct val="20000"/>
              </a:spcBef>
              <a:spcAft>
                <a:spcPct val="0"/>
              </a:spcAft>
              <a:buChar char="»"/>
              <a:tabLst>
                <a:tab pos="6543675" algn="l"/>
              </a:tabLst>
              <a:defRPr sz="2200">
                <a:solidFill>
                  <a:schemeClr val="tx1"/>
                </a:solidFill>
                <a:latin typeface="Arial" charset="0"/>
              </a:defRPr>
            </a:lvl6pPr>
            <a:lvl7pPr marL="2971800" indent="-228600" defTabSz="987425" eaLnBrk="0" fontAlgn="base" hangingPunct="0">
              <a:spcBef>
                <a:spcPct val="20000"/>
              </a:spcBef>
              <a:spcAft>
                <a:spcPct val="0"/>
              </a:spcAft>
              <a:buChar char="»"/>
              <a:tabLst>
                <a:tab pos="6543675" algn="l"/>
              </a:tabLst>
              <a:defRPr sz="2200">
                <a:solidFill>
                  <a:schemeClr val="tx1"/>
                </a:solidFill>
                <a:latin typeface="Arial" charset="0"/>
              </a:defRPr>
            </a:lvl7pPr>
            <a:lvl8pPr marL="3429000" indent="-228600" defTabSz="987425" eaLnBrk="0" fontAlgn="base" hangingPunct="0">
              <a:spcBef>
                <a:spcPct val="20000"/>
              </a:spcBef>
              <a:spcAft>
                <a:spcPct val="0"/>
              </a:spcAft>
              <a:buChar char="»"/>
              <a:tabLst>
                <a:tab pos="6543675" algn="l"/>
              </a:tabLst>
              <a:defRPr sz="2200">
                <a:solidFill>
                  <a:schemeClr val="tx1"/>
                </a:solidFill>
                <a:latin typeface="Arial" charset="0"/>
              </a:defRPr>
            </a:lvl8pPr>
            <a:lvl9pPr marL="3886200" indent="-228600" defTabSz="987425" eaLnBrk="0" fontAlgn="base" hangingPunct="0">
              <a:spcBef>
                <a:spcPct val="20000"/>
              </a:spcBef>
              <a:spcAft>
                <a:spcPct val="0"/>
              </a:spcAft>
              <a:buChar char="»"/>
              <a:tabLst>
                <a:tab pos="6543675" algn="l"/>
              </a:tabLst>
              <a:defRPr sz="2200">
                <a:solidFill>
                  <a:schemeClr val="tx1"/>
                </a:solidFill>
                <a:latin typeface="Arial" charset="0"/>
              </a:defRPr>
            </a:lvl9pPr>
          </a:lstStyle>
          <a:p>
            <a:pPr algn="just" eaLnBrk="1" hangingPunct="1">
              <a:spcBef>
                <a:spcPct val="50000"/>
              </a:spcBef>
              <a:buFontTx/>
              <a:buNone/>
            </a:pPr>
            <a:r>
              <a:rPr lang="fr-FR" altLang="fr-FR" sz="1200" i="1" dirty="0" smtClean="0">
                <a:latin typeface="Batang" pitchFamily="18" charset="-127"/>
                <a:ea typeface="Batang" pitchFamily="18" charset="-127"/>
              </a:rPr>
              <a:t>De plus, la </a:t>
            </a:r>
            <a:r>
              <a:rPr lang="fr-FR" altLang="fr-FR" sz="1200" i="1" dirty="0">
                <a:latin typeface="Batang" pitchFamily="18" charset="-127"/>
                <a:ea typeface="Batang" pitchFamily="18" charset="-127"/>
              </a:rPr>
              <a:t>loi </a:t>
            </a:r>
            <a:r>
              <a:rPr lang="fr-FR" altLang="fr-FR" sz="1200" i="1" dirty="0" smtClean="0">
                <a:latin typeface="Batang" pitchFamily="18" charset="-127"/>
                <a:ea typeface="Batang" pitchFamily="18" charset="-127"/>
              </a:rPr>
              <a:t>stipule </a:t>
            </a:r>
            <a:r>
              <a:rPr lang="fr-FR" altLang="fr-FR" sz="1200" i="1" dirty="0">
                <a:latin typeface="Batang" pitchFamily="18" charset="-127"/>
                <a:ea typeface="Batang" pitchFamily="18" charset="-127"/>
              </a:rPr>
              <a:t>« que tous les animaux doivent être tenus en laisse dans tous les lieux publics</a:t>
            </a:r>
            <a:r>
              <a:rPr lang="fr-FR" altLang="fr-FR" sz="1200" i="1" dirty="0" smtClean="0">
                <a:latin typeface="Batang" pitchFamily="18" charset="-127"/>
                <a:ea typeface="Batang" pitchFamily="18" charset="-127"/>
              </a:rPr>
              <a:t>.</a:t>
            </a:r>
            <a:endParaRPr lang="fr-FR" altLang="fr-FR" sz="1200" i="1" dirty="0">
              <a:latin typeface="Batang" pitchFamily="18" charset="-127"/>
              <a:ea typeface="Batang" pitchFamily="18" charset="-127"/>
            </a:endParaRPr>
          </a:p>
        </p:txBody>
      </p:sp>
      <p:pic>
        <p:nvPicPr>
          <p:cNvPr id="18" name="Picture 15" descr="C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 y="4787310"/>
            <a:ext cx="13398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
          <p:cNvSpPr txBox="1">
            <a:spLocks noChangeArrowheads="1"/>
          </p:cNvSpPr>
          <p:nvPr/>
        </p:nvSpPr>
        <p:spPr bwMode="auto">
          <a:xfrm>
            <a:off x="2635993" y="4430926"/>
            <a:ext cx="223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i="1" dirty="0" smtClean="0">
                <a:solidFill>
                  <a:srgbClr val="3333CC"/>
                </a:solidFill>
                <a:latin typeface="Batang" pitchFamily="18" charset="-127"/>
                <a:ea typeface="Batang" pitchFamily="18" charset="-127"/>
              </a:rPr>
              <a:t>(voir </a:t>
            </a:r>
            <a:r>
              <a:rPr lang="fr-FR" altLang="fr-FR" sz="1200" b="1" i="1" dirty="0">
                <a:solidFill>
                  <a:srgbClr val="3333CC"/>
                </a:solidFill>
                <a:latin typeface="Batang" pitchFamily="18" charset="-127"/>
                <a:ea typeface="Batang" pitchFamily="18" charset="-127"/>
              </a:rPr>
              <a:t>page </a:t>
            </a:r>
            <a:r>
              <a:rPr lang="fr-FR" altLang="fr-FR" sz="1200" b="1" i="1" dirty="0" smtClean="0">
                <a:solidFill>
                  <a:srgbClr val="3333CC"/>
                </a:solidFill>
                <a:latin typeface="Batang" pitchFamily="18" charset="-127"/>
                <a:ea typeface="Batang" pitchFamily="18" charset="-127"/>
              </a:rPr>
              <a:t>132 </a:t>
            </a:r>
            <a:r>
              <a:rPr lang="fr-FR" altLang="fr-FR" sz="1200" b="1" i="1" dirty="0">
                <a:solidFill>
                  <a:srgbClr val="3333CC"/>
                </a:solidFill>
                <a:latin typeface="Batang" pitchFamily="18" charset="-127"/>
                <a:ea typeface="Batang" pitchFamily="18" charset="-127"/>
              </a:rPr>
              <a:t>du </a:t>
            </a:r>
            <a:r>
              <a:rPr lang="fr-FR" altLang="fr-FR" sz="1200" b="1" i="1" dirty="0" smtClean="0">
                <a:solidFill>
                  <a:srgbClr val="3333CC"/>
                </a:solidFill>
                <a:latin typeface="Batang" pitchFamily="18" charset="-127"/>
                <a:ea typeface="Batang" pitchFamily="18" charset="-127"/>
              </a:rPr>
              <a:t> RC</a:t>
            </a:r>
            <a:r>
              <a:rPr lang="fr-FR" altLang="fr-FR" sz="1200" b="1" i="1" dirty="0">
                <a:solidFill>
                  <a:srgbClr val="3333CC"/>
                </a:solidFill>
                <a:latin typeface="Batang" pitchFamily="18" charset="-127"/>
                <a:ea typeface="Batang" pitchFamily="18" charset="-127"/>
              </a:rPr>
              <a:t>)</a:t>
            </a:r>
          </a:p>
        </p:txBody>
      </p:sp>
      <p:sp>
        <p:nvSpPr>
          <p:cNvPr id="26" name="Rectangle 16"/>
          <p:cNvSpPr>
            <a:spLocks noChangeArrowheads="1"/>
          </p:cNvSpPr>
          <p:nvPr/>
        </p:nvSpPr>
        <p:spPr bwMode="auto">
          <a:xfrm>
            <a:off x="312463" y="7177484"/>
            <a:ext cx="61166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i="1" dirty="0" smtClean="0">
                <a:latin typeface="Batang" pitchFamily="18" charset="-127"/>
                <a:ea typeface="Batang" pitchFamily="18" charset="-127"/>
              </a:rPr>
              <a:t>Les jardins « Privatifs » sont des parties communes à usage exclusif.</a:t>
            </a:r>
          </a:p>
          <a:p>
            <a:pPr algn="just" eaLnBrk="1" hangingPunct="1">
              <a:spcBef>
                <a:spcPct val="50000"/>
              </a:spcBef>
              <a:buFontTx/>
              <a:buNone/>
            </a:pPr>
            <a:r>
              <a:rPr lang="fr-FR" altLang="fr-FR" sz="1200" i="1" dirty="0" smtClean="0">
                <a:latin typeface="Batang" pitchFamily="18" charset="-127"/>
                <a:ea typeface="Batang" pitchFamily="18" charset="-127"/>
              </a:rPr>
              <a:t>Cependant, pour l’aménagement et l’installation de coffre, armoires et stores vous devez faire une demande auprès du Conseil </a:t>
            </a:r>
            <a:r>
              <a:rPr lang="fr-FR" altLang="fr-FR" sz="1200" i="1" dirty="0">
                <a:latin typeface="Batang" pitchFamily="18" charset="-127"/>
                <a:ea typeface="Batang" pitchFamily="18" charset="-127"/>
              </a:rPr>
              <a:t>S</a:t>
            </a:r>
            <a:r>
              <a:rPr lang="fr-FR" altLang="fr-FR" sz="1200" i="1" dirty="0" smtClean="0">
                <a:latin typeface="Batang" pitchFamily="18" charset="-127"/>
                <a:ea typeface="Batang" pitchFamily="18" charset="-127"/>
              </a:rPr>
              <a:t>yndical </a:t>
            </a:r>
            <a:r>
              <a:rPr lang="fr-FR" altLang="fr-FR" sz="1200" b="1" i="1" dirty="0" smtClean="0">
                <a:solidFill>
                  <a:srgbClr val="3333CC"/>
                </a:solidFill>
                <a:latin typeface="Batang" pitchFamily="18" charset="-127"/>
                <a:ea typeface="Batang" pitchFamily="18" charset="-127"/>
              </a:rPr>
              <a:t>(annexe 3)</a:t>
            </a:r>
            <a:r>
              <a:rPr lang="fr-FR" altLang="fr-FR" sz="1200" i="1" dirty="0" smtClean="0">
                <a:latin typeface="Batang" pitchFamily="18" charset="-127"/>
                <a:ea typeface="Batang" pitchFamily="18" charset="-127"/>
              </a:rPr>
              <a:t>. Dans le cas contraire</a:t>
            </a:r>
            <a:r>
              <a:rPr lang="fr-FR" altLang="fr-FR" sz="1200" i="1" dirty="0" smtClean="0">
                <a:solidFill>
                  <a:srgbClr val="00B050"/>
                </a:solidFill>
                <a:latin typeface="Batang" pitchFamily="18" charset="-127"/>
                <a:ea typeface="Batang" pitchFamily="18" charset="-127"/>
              </a:rPr>
              <a:t>,</a:t>
            </a:r>
            <a:r>
              <a:rPr lang="fr-FR" altLang="fr-FR" sz="1200" i="1" dirty="0" smtClean="0">
                <a:latin typeface="Batang" pitchFamily="18" charset="-127"/>
                <a:ea typeface="Batang" pitchFamily="18" charset="-127"/>
              </a:rPr>
              <a:t> une résolution AG est obligatoire.</a:t>
            </a:r>
          </a:p>
        </p:txBody>
      </p:sp>
      <p:pic>
        <p:nvPicPr>
          <p:cNvPr id="27" name="Picture 17" descr="C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575" y="7130737"/>
            <a:ext cx="60166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35"/>
          <p:cNvSpPr>
            <a:spLocks noChangeArrowheads="1"/>
          </p:cNvSpPr>
          <p:nvPr/>
        </p:nvSpPr>
        <p:spPr bwMode="auto">
          <a:xfrm>
            <a:off x="3326603" y="6784005"/>
            <a:ext cx="2266967" cy="33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smtClean="0">
                <a:solidFill>
                  <a:srgbClr val="3333CC"/>
                </a:solidFill>
                <a:latin typeface="Batang" pitchFamily="18" charset="-127"/>
                <a:ea typeface="Batang" pitchFamily="18" charset="-127"/>
              </a:rPr>
              <a:t>(voir pages 133, 137 </a:t>
            </a:r>
            <a:r>
              <a:rPr lang="fr-FR" altLang="fr-FR" sz="1200" b="1" i="1" dirty="0">
                <a:solidFill>
                  <a:srgbClr val="3333CC"/>
                </a:solidFill>
                <a:latin typeface="Batang" pitchFamily="18" charset="-127"/>
                <a:ea typeface="Batang" pitchFamily="18" charset="-127"/>
              </a:rPr>
              <a:t>du </a:t>
            </a:r>
            <a:r>
              <a:rPr lang="fr-FR" altLang="fr-FR" sz="1200" b="1" i="1" dirty="0" smtClean="0">
                <a:solidFill>
                  <a:srgbClr val="3333CC"/>
                </a:solidFill>
                <a:latin typeface="Batang" pitchFamily="18" charset="-127"/>
                <a:ea typeface="Batang" pitchFamily="18" charset="-127"/>
              </a:rPr>
              <a:t> RC</a:t>
            </a:r>
            <a:r>
              <a:rPr lang="fr-FR" altLang="fr-FR" sz="1200" b="1" i="1" dirty="0">
                <a:solidFill>
                  <a:srgbClr val="3333CC"/>
                </a:solidFill>
                <a:latin typeface="Batang" pitchFamily="18" charset="-127"/>
                <a:ea typeface="Batang" pitchFamily="18" charset="-127"/>
              </a:rPr>
              <a:t>)</a:t>
            </a:r>
          </a:p>
        </p:txBody>
      </p:sp>
      <p:sp>
        <p:nvSpPr>
          <p:cNvPr id="30" name="Rectangle 7"/>
          <p:cNvSpPr>
            <a:spLocks noChangeArrowheads="1"/>
          </p:cNvSpPr>
          <p:nvPr/>
        </p:nvSpPr>
        <p:spPr bwMode="auto">
          <a:xfrm>
            <a:off x="321987" y="6764868"/>
            <a:ext cx="2990431" cy="344095"/>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ESPACES </a:t>
            </a:r>
            <a:r>
              <a:rPr lang="fr-FR" altLang="fr-FR" sz="1200" b="1" spc="100" dirty="0" smtClean="0">
                <a:latin typeface="+mj-lt"/>
                <a:ea typeface="Batang" pitchFamily="18" charset="-127"/>
              </a:rPr>
              <a:t>VERTS « PRIVATIFS »</a:t>
            </a:r>
            <a:endParaRPr lang="fr-FR" altLang="fr-FR" sz="1200" b="1" spc="100" dirty="0">
              <a:latin typeface="+mj-lt"/>
              <a:ea typeface="Batang" pitchFamily="18" charset="-127"/>
            </a:endParaRPr>
          </a:p>
        </p:txBody>
      </p:sp>
      <p:sp>
        <p:nvSpPr>
          <p:cNvPr id="31" name="Rectangle 7"/>
          <p:cNvSpPr>
            <a:spLocks noChangeArrowheads="1"/>
          </p:cNvSpPr>
          <p:nvPr/>
        </p:nvSpPr>
        <p:spPr bwMode="auto">
          <a:xfrm>
            <a:off x="348940" y="8373422"/>
            <a:ext cx="2960606"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ESPACES </a:t>
            </a:r>
            <a:r>
              <a:rPr lang="fr-FR" altLang="fr-FR" sz="1200" b="1" spc="100" dirty="0" smtClean="0">
                <a:latin typeface="+mj-lt"/>
                <a:ea typeface="Batang" pitchFamily="18" charset="-127"/>
              </a:rPr>
              <a:t>VERTS « COMMUNS »</a:t>
            </a:r>
            <a:endParaRPr lang="fr-FR" altLang="fr-FR" sz="1200" b="1" spc="100" dirty="0">
              <a:latin typeface="+mj-lt"/>
              <a:ea typeface="Batang" pitchFamily="18" charset="-127"/>
            </a:endParaRPr>
          </a:p>
        </p:txBody>
      </p:sp>
      <p:sp>
        <p:nvSpPr>
          <p:cNvPr id="32" name="Rectangle 35"/>
          <p:cNvSpPr>
            <a:spLocks noChangeArrowheads="1"/>
          </p:cNvSpPr>
          <p:nvPr/>
        </p:nvSpPr>
        <p:spPr bwMode="auto">
          <a:xfrm>
            <a:off x="3311747" y="8353130"/>
            <a:ext cx="22669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smtClean="0">
                <a:solidFill>
                  <a:srgbClr val="3333CC"/>
                </a:solidFill>
                <a:latin typeface="Batang" pitchFamily="18" charset="-127"/>
                <a:ea typeface="Batang" pitchFamily="18" charset="-127"/>
              </a:rPr>
              <a:t>(voir pages 128, 133 </a:t>
            </a:r>
            <a:r>
              <a:rPr lang="fr-FR" altLang="fr-FR" sz="1200" b="1" i="1" dirty="0">
                <a:solidFill>
                  <a:srgbClr val="3333CC"/>
                </a:solidFill>
                <a:latin typeface="Batang" pitchFamily="18" charset="-127"/>
                <a:ea typeface="Batang" pitchFamily="18" charset="-127"/>
              </a:rPr>
              <a:t>du </a:t>
            </a:r>
            <a:r>
              <a:rPr lang="fr-FR" altLang="fr-FR" sz="1200" b="1" i="1" dirty="0" smtClean="0">
                <a:solidFill>
                  <a:srgbClr val="3333CC"/>
                </a:solidFill>
                <a:latin typeface="Batang" pitchFamily="18" charset="-127"/>
                <a:ea typeface="Batang" pitchFamily="18" charset="-127"/>
              </a:rPr>
              <a:t> RC</a:t>
            </a:r>
            <a:r>
              <a:rPr lang="fr-FR" altLang="fr-FR" sz="1200" b="1" i="1" dirty="0">
                <a:solidFill>
                  <a:srgbClr val="3333CC"/>
                </a:solidFill>
                <a:latin typeface="Batang" pitchFamily="18" charset="-127"/>
                <a:ea typeface="Batang" pitchFamily="18" charset="-127"/>
              </a:rPr>
              <a:t>)</a:t>
            </a:r>
          </a:p>
        </p:txBody>
      </p:sp>
      <p:sp>
        <p:nvSpPr>
          <p:cNvPr id="34" name="Rectangle 16"/>
          <p:cNvSpPr>
            <a:spLocks noChangeArrowheads="1"/>
          </p:cNvSpPr>
          <p:nvPr/>
        </p:nvSpPr>
        <p:spPr bwMode="auto">
          <a:xfrm>
            <a:off x="385762" y="8806701"/>
            <a:ext cx="61166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i="1" dirty="0" smtClean="0">
                <a:latin typeface="Batang" pitchFamily="18" charset="-127"/>
                <a:ea typeface="Batang" pitchFamily="18" charset="-127"/>
              </a:rPr>
              <a:t>Les jardins « Communs ».</a:t>
            </a:r>
          </a:p>
          <a:p>
            <a:pPr algn="just" eaLnBrk="1" hangingPunct="1">
              <a:spcBef>
                <a:spcPct val="50000"/>
              </a:spcBef>
              <a:buNone/>
            </a:pPr>
            <a:r>
              <a:rPr lang="fr-FR" sz="1200" b="1" i="1" dirty="0" smtClean="0">
                <a:latin typeface="Batang" panose="02030600000101010101" pitchFamily="18" charset="-127"/>
                <a:ea typeface="Batang" panose="02030600000101010101" pitchFamily="18" charset="-127"/>
              </a:rPr>
              <a:t>L’entretien </a:t>
            </a:r>
            <a:r>
              <a:rPr lang="fr-FR" sz="1200" b="1" i="1" dirty="0">
                <a:latin typeface="Batang" panose="02030600000101010101" pitchFamily="18" charset="-127"/>
                <a:ea typeface="Batang" panose="02030600000101010101" pitchFamily="18" charset="-127"/>
              </a:rPr>
              <a:t>ponctuel est assuré par les membres du conseil syndical.</a:t>
            </a:r>
          </a:p>
          <a:p>
            <a:pPr algn="just" eaLnBrk="1" hangingPunct="1">
              <a:spcBef>
                <a:spcPct val="50000"/>
              </a:spcBef>
              <a:buNone/>
            </a:pPr>
            <a:r>
              <a:rPr lang="fr-FR" altLang="fr-FR" sz="1200" b="1" i="1" dirty="0">
                <a:latin typeface="Batang" pitchFamily="18" charset="-127"/>
                <a:ea typeface="Batang" pitchFamily="18" charset="-127"/>
              </a:rPr>
              <a:t>Il est  possible bien entendu de vous joindre à eux</a:t>
            </a:r>
            <a:r>
              <a:rPr lang="fr-FR" altLang="fr-FR" sz="1200" b="1" i="1" dirty="0" smtClean="0">
                <a:latin typeface="Batang" pitchFamily="18" charset="-127"/>
                <a:ea typeface="Batang" pitchFamily="18" charset="-127"/>
              </a:rPr>
              <a:t>.</a:t>
            </a:r>
            <a:endParaRPr lang="fr-FR" altLang="fr-FR" sz="1200" b="1" i="1" dirty="0">
              <a:latin typeface="Batang" pitchFamily="18" charset="-127"/>
              <a:ea typeface="Batang" pitchFamily="18" charset="-127"/>
            </a:endParaRPr>
          </a:p>
        </p:txBody>
      </p:sp>
      <p:grpSp>
        <p:nvGrpSpPr>
          <p:cNvPr id="3" name="Groupe 2"/>
          <p:cNvGrpSpPr/>
          <p:nvPr/>
        </p:nvGrpSpPr>
        <p:grpSpPr>
          <a:xfrm>
            <a:off x="309522" y="1936134"/>
            <a:ext cx="6732627" cy="1116371"/>
            <a:chOff x="309522" y="1836118"/>
            <a:chExt cx="6732627" cy="1116371"/>
          </a:xfrm>
        </p:grpSpPr>
        <p:pic>
          <p:nvPicPr>
            <p:cNvPr id="28" name="Picture 9" descr="R-3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5337" y="2042185"/>
              <a:ext cx="11668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7"/>
            <p:cNvSpPr txBox="1">
              <a:spLocks noChangeArrowheads="1"/>
            </p:cNvSpPr>
            <p:nvPr/>
          </p:nvSpPr>
          <p:spPr bwMode="auto">
            <a:xfrm>
              <a:off x="309522" y="1836118"/>
              <a:ext cx="5459907" cy="111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None/>
              </a:pPr>
              <a:r>
                <a:rPr lang="fr-FR" altLang="fr-FR" sz="1200" i="1" dirty="0">
                  <a:latin typeface="Batang" pitchFamily="18" charset="-127"/>
                  <a:ea typeface="Batang" pitchFamily="18" charset="-127"/>
                </a:rPr>
                <a:t>Pour pallier </a:t>
              </a:r>
              <a:r>
                <a:rPr lang="fr-FR" altLang="fr-FR" sz="1200" i="1" dirty="0" smtClean="0">
                  <a:latin typeface="Batang" pitchFamily="18" charset="-127"/>
                  <a:ea typeface="Batang" pitchFamily="18" charset="-127"/>
                </a:rPr>
                <a:t>à cet </a:t>
              </a:r>
              <a:r>
                <a:rPr lang="fr-FR" altLang="fr-FR" sz="1200" i="1" dirty="0">
                  <a:latin typeface="Batang" pitchFamily="18" charset="-127"/>
                  <a:ea typeface="Batang" pitchFamily="18" charset="-127"/>
                </a:rPr>
                <a:t>inconvénient, la résidence s’est doté d’un </a:t>
              </a:r>
              <a:r>
                <a:rPr lang="fr-FR" altLang="fr-FR" sz="1200" i="1" dirty="0" smtClean="0">
                  <a:latin typeface="Batang" pitchFamily="18" charset="-127"/>
                  <a:ea typeface="Batang" pitchFamily="18" charset="-127"/>
                </a:rPr>
                <a:t>système d’attache réservé aux motos et </a:t>
              </a:r>
              <a:r>
                <a:rPr lang="fr-FR" altLang="fr-FR" sz="1200" i="1" dirty="0">
                  <a:latin typeface="Batang" pitchFamily="18" charset="-127"/>
                  <a:ea typeface="Batang" pitchFamily="18" charset="-127"/>
                </a:rPr>
                <a:t>autres engins à </a:t>
              </a:r>
              <a:r>
                <a:rPr lang="fr-FR" altLang="fr-FR" sz="1200" i="1" dirty="0" smtClean="0">
                  <a:latin typeface="Batang" pitchFamily="18" charset="-127"/>
                  <a:ea typeface="Batang" pitchFamily="18" charset="-127"/>
                </a:rPr>
                <a:t>moteur (barre d’attache) situé en sous-sol -2. Une résolution en AG a été votée pour un modèle individuel sur le parking privatif </a:t>
              </a:r>
              <a:r>
                <a:rPr lang="fr-FR" sz="1200" b="1" i="1" dirty="0" smtClean="0">
                  <a:solidFill>
                    <a:srgbClr val="3333CC"/>
                  </a:solidFill>
                  <a:ea typeface="Batang"/>
                </a:rPr>
                <a:t>(voir </a:t>
              </a:r>
              <a:r>
                <a:rPr lang="fr-FR" sz="1200" b="1" i="1" dirty="0">
                  <a:solidFill>
                    <a:srgbClr val="3333CC"/>
                  </a:solidFill>
                  <a:ea typeface="Batang"/>
                </a:rPr>
                <a:t>fin de </a:t>
              </a:r>
              <a:r>
                <a:rPr lang="fr-FR" sz="1200" b="1" i="1" dirty="0" smtClean="0">
                  <a:solidFill>
                    <a:srgbClr val="3333CC"/>
                  </a:solidFill>
                  <a:ea typeface="Batang"/>
                </a:rPr>
                <a:t>livret annexe 2).</a:t>
              </a:r>
            </a:p>
            <a:p>
              <a:pPr algn="just" eaLnBrk="1" hangingPunct="1">
                <a:spcBef>
                  <a:spcPct val="0"/>
                </a:spcBef>
                <a:buNone/>
              </a:pPr>
              <a:endParaRPr lang="fr-FR" altLang="fr-FR" sz="400" i="1" dirty="0">
                <a:solidFill>
                  <a:srgbClr val="3333CC"/>
                </a:solidFill>
                <a:latin typeface="Batang" pitchFamily="18" charset="-127"/>
                <a:ea typeface="Batang"/>
              </a:endParaRPr>
            </a:p>
            <a:p>
              <a:pPr algn="just" eaLnBrk="1" hangingPunct="1">
                <a:spcBef>
                  <a:spcPct val="0"/>
                </a:spcBef>
                <a:buNone/>
              </a:pPr>
              <a:r>
                <a:rPr lang="fr-FR" altLang="fr-FR" sz="1200" i="1" dirty="0" smtClean="0">
                  <a:latin typeface="Batang" pitchFamily="18" charset="-127"/>
                  <a:ea typeface="Batang" pitchFamily="18" charset="-127"/>
                </a:rPr>
                <a:t>Se rapprocher du Conseil </a:t>
              </a:r>
              <a:r>
                <a:rPr lang="fr-FR" altLang="fr-FR" sz="1200" i="1" dirty="0">
                  <a:latin typeface="Batang" pitchFamily="18" charset="-127"/>
                  <a:ea typeface="Batang" pitchFamily="18" charset="-127"/>
                </a:rPr>
                <a:t>S</a:t>
              </a:r>
              <a:r>
                <a:rPr lang="fr-FR" altLang="fr-FR" sz="1200" i="1" dirty="0" smtClean="0">
                  <a:latin typeface="Batang" pitchFamily="18" charset="-127"/>
                  <a:ea typeface="Batang" pitchFamily="18" charset="-127"/>
                </a:rPr>
                <a:t>yndical pour tout besoin de fixation.</a:t>
              </a:r>
              <a:endParaRPr lang="fr-FR" altLang="fr-FR" sz="1200" i="1" dirty="0">
                <a:latin typeface="Batang" pitchFamily="18" charset="-127"/>
                <a:ea typeface="Batang" pitchFamily="18" charset="-127"/>
              </a:endParaRPr>
            </a:p>
          </p:txBody>
        </p:sp>
      </p:grpSp>
    </p:spTree>
    <p:extLst>
      <p:ext uri="{BB962C8B-B14F-4D97-AF65-F5344CB8AC3E}">
        <p14:creationId xmlns:p14="http://schemas.microsoft.com/office/powerpoint/2010/main" val="5526705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50092" y="-26448"/>
            <a:ext cx="3956700" cy="923330"/>
          </a:xfrm>
          <a:prstGeom prst="rect">
            <a:avLst/>
          </a:prstGeom>
          <a:noFill/>
        </p:spPr>
        <p:txBody>
          <a:bodyPr wrap="square" lIns="91440" tIns="45720" rIns="91440" bIns="45720">
            <a:spAutoFit/>
          </a:bodyPr>
          <a:lstStyle/>
          <a:p>
            <a:pPr algn="ctr"/>
            <a:r>
              <a:rPr lang="fr-FR" sz="5400" b="1" spc="2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ANNEXE 2 </a:t>
            </a:r>
            <a:endParaRPr lang="fr-FR" sz="5400" b="1" cap="none" spc="2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3" name="Rectangle 13"/>
          <p:cNvSpPr>
            <a:spLocks noChangeArrowheads="1"/>
          </p:cNvSpPr>
          <p:nvPr/>
        </p:nvSpPr>
        <p:spPr bwMode="auto">
          <a:xfrm>
            <a:off x="6275" y="9988302"/>
            <a:ext cx="7200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08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42" y="1874878"/>
            <a:ext cx="1943100" cy="663575"/>
          </a:xfrm>
          <a:prstGeom prst="rect">
            <a:avLst/>
          </a:prstGeom>
          <a:solidFill>
            <a:srgbClr val="FFFFFF"/>
          </a:solidFill>
        </p:spPr>
      </p:pic>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l="4784" t="2814" r="3305" b="4518"/>
          <a:stretch>
            <a:fillRect/>
          </a:stretch>
        </p:blipFill>
        <p:spPr bwMode="auto">
          <a:xfrm>
            <a:off x="3528442" y="1716647"/>
            <a:ext cx="2413764" cy="1495383"/>
          </a:xfrm>
          <a:prstGeom prst="rect">
            <a:avLst/>
          </a:prstGeom>
          <a:solidFill>
            <a:srgbClr val="FFFFFF"/>
          </a:solidFill>
        </p:spPr>
      </p:pic>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14273" r="14772"/>
          <a:stretch>
            <a:fillRect/>
          </a:stretch>
        </p:blipFill>
        <p:spPr bwMode="auto">
          <a:xfrm>
            <a:off x="913504" y="3951086"/>
            <a:ext cx="1273175" cy="2295477"/>
          </a:xfrm>
          <a:prstGeom prst="rect">
            <a:avLst/>
          </a:prstGeom>
          <a:solidFill>
            <a:srgbClr val="FFFFFF"/>
          </a:solidFill>
        </p:spPr>
      </p:pic>
      <p:sp>
        <p:nvSpPr>
          <p:cNvPr id="21" name="Rectangle 11"/>
          <p:cNvSpPr>
            <a:spLocks noChangeArrowheads="1"/>
          </p:cNvSpPr>
          <p:nvPr/>
        </p:nvSpPr>
        <p:spPr bwMode="auto">
          <a:xfrm>
            <a:off x="648122" y="1057850"/>
            <a:ext cx="720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2" name="Rectangle 12"/>
          <p:cNvSpPr>
            <a:spLocks noChangeArrowheads="1"/>
          </p:cNvSpPr>
          <p:nvPr/>
        </p:nvSpPr>
        <p:spPr bwMode="auto">
          <a:xfrm>
            <a:off x="648122" y="2178625"/>
            <a:ext cx="7200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zh-CN" sz="1100" b="0" i="0" u="none" strike="noStrike" cap="none" normalizeH="0" baseline="0" smtClean="0">
                <a:ln>
                  <a:noFill/>
                </a:ln>
                <a:solidFill>
                  <a:srgbClr val="FF0000"/>
                </a:solidFill>
                <a:effectLst/>
                <a:latin typeface="Liberation Sans" charset="0"/>
                <a:ea typeface="SimSun" panose="02010600030101010101" pitchFamily="2" charset="-122"/>
                <a:cs typeface="Mangal" panose="02040503050203030202" pitchFamily="18" charset="0"/>
              </a:rPr>
              <a:t>	</a:t>
            </a:r>
            <a:endParaRPr kumimoji="0" lang="fr-FR" altLang="zh-CN" sz="1800" b="0" i="0" u="none" strike="noStrike" cap="none" normalizeH="0" baseline="0" smtClean="0">
              <a:ln>
                <a:noFill/>
              </a:ln>
              <a:solidFill>
                <a:schemeClr val="tx1"/>
              </a:solidFill>
              <a:effectLst/>
              <a:latin typeface="Arial" panose="020B0604020202020204" pitchFamily="34" charset="0"/>
            </a:endParaRPr>
          </a:p>
        </p:txBody>
      </p:sp>
      <p:sp>
        <p:nvSpPr>
          <p:cNvPr id="23" name="Rectangle 13"/>
          <p:cNvSpPr>
            <a:spLocks noChangeArrowheads="1"/>
          </p:cNvSpPr>
          <p:nvPr/>
        </p:nvSpPr>
        <p:spPr bwMode="auto">
          <a:xfrm>
            <a:off x="648122" y="3458150"/>
            <a:ext cx="7200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zh-CN" sz="1100" b="0" i="0" u="none" strike="noStrike" cap="none" normalizeH="0" baseline="0" smtClean="0">
                <a:ln>
                  <a:noFill/>
                </a:ln>
                <a:solidFill>
                  <a:srgbClr val="FF0000"/>
                </a:solidFill>
                <a:effectLst/>
                <a:latin typeface="Liberation Sans" charset="0"/>
                <a:ea typeface="SimSun" panose="02010600030101010101" pitchFamily="2" charset="-122"/>
                <a:cs typeface="Mangal" panose="02040503050203030202" pitchFamily="18" charset="0"/>
              </a:rPr>
              <a:t>	</a:t>
            </a:r>
            <a:endParaRPr kumimoji="0" lang="fr-FR" altLang="zh-CN" sz="1800" b="0" i="0" u="none" strike="noStrike" cap="none" normalizeH="0" baseline="0" smtClean="0">
              <a:ln>
                <a:noFill/>
              </a:ln>
              <a:solidFill>
                <a:schemeClr val="tx1"/>
              </a:solidFill>
              <a:effectLst/>
              <a:latin typeface="Arial" panose="020B0604020202020204" pitchFamily="34" charset="0"/>
            </a:endParaRPr>
          </a:p>
        </p:txBody>
      </p:sp>
      <p:sp>
        <p:nvSpPr>
          <p:cNvPr id="24" name="Rectangle 14"/>
          <p:cNvSpPr>
            <a:spLocks noChangeArrowheads="1"/>
          </p:cNvSpPr>
          <p:nvPr/>
        </p:nvSpPr>
        <p:spPr bwMode="auto">
          <a:xfrm>
            <a:off x="648122" y="4799588"/>
            <a:ext cx="720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9641145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116057" y="129336"/>
            <a:ext cx="6984827" cy="9057812"/>
            <a:chOff x="-24582" y="1516900"/>
            <a:chExt cx="7286315" cy="7717652"/>
          </a:xfrm>
        </p:grpSpPr>
        <p:sp>
          <p:nvSpPr>
            <p:cNvPr id="4" name="Rectangle 8"/>
            <p:cNvSpPr>
              <a:spLocks noChangeArrowheads="1"/>
            </p:cNvSpPr>
            <p:nvPr/>
          </p:nvSpPr>
          <p:spPr bwMode="auto">
            <a:xfrm>
              <a:off x="227013" y="3678835"/>
              <a:ext cx="174624" cy="174625"/>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endParaRPr lang="fr-FR"/>
            </a:p>
          </p:txBody>
        </p:sp>
        <p:sp>
          <p:nvSpPr>
            <p:cNvPr id="5" name="Rectangle 1"/>
            <p:cNvSpPr>
              <a:spLocks noChangeArrowheads="1"/>
            </p:cNvSpPr>
            <p:nvPr/>
          </p:nvSpPr>
          <p:spPr bwMode="auto">
            <a:xfrm>
              <a:off x="1997251" y="3675661"/>
              <a:ext cx="174624" cy="174625"/>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endParaRPr lang="fr-FR"/>
            </a:p>
          </p:txBody>
        </p:sp>
        <p:sp>
          <p:nvSpPr>
            <p:cNvPr id="6" name="Rectangle 10"/>
            <p:cNvSpPr>
              <a:spLocks noChangeArrowheads="1"/>
            </p:cNvSpPr>
            <p:nvPr/>
          </p:nvSpPr>
          <p:spPr bwMode="auto">
            <a:xfrm>
              <a:off x="3468952" y="3652224"/>
              <a:ext cx="174624" cy="174625"/>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endParaRPr lang="fr-FR"/>
            </a:p>
          </p:txBody>
        </p:sp>
        <p:sp>
          <p:nvSpPr>
            <p:cNvPr id="7" name="Rectangle 2"/>
            <p:cNvSpPr>
              <a:spLocks noChangeArrowheads="1"/>
            </p:cNvSpPr>
            <p:nvPr/>
          </p:nvSpPr>
          <p:spPr bwMode="auto">
            <a:xfrm>
              <a:off x="5163255" y="3641111"/>
              <a:ext cx="174624" cy="174625"/>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endParaRPr lang="fr-FR"/>
            </a:p>
          </p:txBody>
        </p:sp>
        <p:sp>
          <p:nvSpPr>
            <p:cNvPr id="9" name="Rectangle 6"/>
            <p:cNvSpPr>
              <a:spLocks noChangeArrowheads="1"/>
            </p:cNvSpPr>
            <p:nvPr/>
          </p:nvSpPr>
          <p:spPr bwMode="auto">
            <a:xfrm>
              <a:off x="2592337" y="1516900"/>
              <a:ext cx="1618801" cy="28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600" b="1"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ANNEXE N° 3</a:t>
              </a:r>
              <a:endParaRPr kumimoji="0" lang="fr-FR"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60833" y="2599458"/>
              <a:ext cx="7200900" cy="86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3330575" algn="l"/>
                </a:tabLst>
                <a:defRPr>
                  <a:solidFill>
                    <a:schemeClr val="tx1"/>
                  </a:solidFill>
                  <a:latin typeface="Arial" panose="020B0604020202020204" pitchFamily="34" charset="0"/>
                </a:defRPr>
              </a:lvl1pPr>
              <a:lvl2pPr eaLnBrk="0" hangingPunct="0">
                <a:tabLst>
                  <a:tab pos="3330575" algn="l"/>
                </a:tabLst>
                <a:defRPr>
                  <a:solidFill>
                    <a:schemeClr val="tx1"/>
                  </a:solidFill>
                  <a:latin typeface="Arial" panose="020B0604020202020204" pitchFamily="34" charset="0"/>
                </a:defRPr>
              </a:lvl2pPr>
              <a:lvl3pPr eaLnBrk="0" hangingPunct="0">
                <a:tabLst>
                  <a:tab pos="3330575" algn="l"/>
                </a:tabLst>
                <a:defRPr>
                  <a:solidFill>
                    <a:schemeClr val="tx1"/>
                  </a:solidFill>
                  <a:latin typeface="Arial" panose="020B0604020202020204" pitchFamily="34" charset="0"/>
                </a:defRPr>
              </a:lvl3pPr>
              <a:lvl4pPr eaLnBrk="0" hangingPunct="0">
                <a:tabLst>
                  <a:tab pos="3330575" algn="l"/>
                </a:tabLst>
                <a:defRPr>
                  <a:solidFill>
                    <a:schemeClr val="tx1"/>
                  </a:solidFill>
                  <a:latin typeface="Arial" panose="020B0604020202020204" pitchFamily="34" charset="0"/>
                </a:defRPr>
              </a:lvl4pPr>
              <a:lvl5pPr eaLnBrk="0" hangingPunct="0">
                <a:tabLst>
                  <a:tab pos="3330575" algn="l"/>
                </a:tabLst>
                <a:defRPr>
                  <a:solidFill>
                    <a:schemeClr val="tx1"/>
                  </a:solidFill>
                  <a:latin typeface="Arial" panose="020B0604020202020204" pitchFamily="34" charset="0"/>
                </a:defRPr>
              </a:lvl5pPr>
              <a:lvl6pPr eaLnBrk="0" fontAlgn="base" hangingPunct="0">
                <a:spcBef>
                  <a:spcPct val="0"/>
                </a:spcBef>
                <a:spcAft>
                  <a:spcPct val="0"/>
                </a:spcAft>
                <a:tabLst>
                  <a:tab pos="3330575" algn="l"/>
                </a:tabLst>
                <a:defRPr>
                  <a:solidFill>
                    <a:schemeClr val="tx1"/>
                  </a:solidFill>
                  <a:latin typeface="Arial" panose="020B0604020202020204" pitchFamily="34" charset="0"/>
                </a:defRPr>
              </a:lvl6pPr>
              <a:lvl7pPr eaLnBrk="0" fontAlgn="base" hangingPunct="0">
                <a:spcBef>
                  <a:spcPct val="0"/>
                </a:spcBef>
                <a:spcAft>
                  <a:spcPct val="0"/>
                </a:spcAft>
                <a:tabLst>
                  <a:tab pos="3330575" algn="l"/>
                </a:tabLst>
                <a:defRPr>
                  <a:solidFill>
                    <a:schemeClr val="tx1"/>
                  </a:solidFill>
                  <a:latin typeface="Arial" panose="020B0604020202020204" pitchFamily="34" charset="0"/>
                </a:defRPr>
              </a:lvl7pPr>
              <a:lvl8pPr eaLnBrk="0" fontAlgn="base" hangingPunct="0">
                <a:spcBef>
                  <a:spcPct val="0"/>
                </a:spcBef>
                <a:spcAft>
                  <a:spcPct val="0"/>
                </a:spcAft>
                <a:tabLst>
                  <a:tab pos="3330575" algn="l"/>
                </a:tabLst>
                <a:defRPr>
                  <a:solidFill>
                    <a:schemeClr val="tx1"/>
                  </a:solidFill>
                  <a:latin typeface="Arial" panose="020B0604020202020204" pitchFamily="34" charset="0"/>
                </a:defRPr>
              </a:lvl8pPr>
              <a:lvl9pPr eaLnBrk="0" fontAlgn="base" hangingPunct="0">
                <a:spcBef>
                  <a:spcPct val="0"/>
                </a:spcBef>
                <a:spcAft>
                  <a:spcPct val="0"/>
                </a:spcAft>
                <a:tabLst>
                  <a:tab pos="33305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330575" algn="l"/>
                </a:tabLst>
              </a:pPr>
              <a:r>
                <a:rPr kumimoji="0" lang="fr-FR" altLang="zh-CN" sz="1200" b="1"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DEMANDE DE MODIFICATIONS DES PARTIES COMMUNES A JOUISSANCE EXCLUSIVE</a:t>
              </a:r>
              <a:endParaRPr kumimoji="0" lang="fr-FR" altLang="zh-CN"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330575" algn="l"/>
                </a:tabLst>
              </a:pPr>
              <a:endPar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330575"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Nom : ………………………………  …………..… N° appartement : …………………………….</a:t>
              </a:r>
              <a:endParaRPr kumimoji="0" lang="fr-FR" altLang="zh-CN"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330575" algn="l"/>
                </a:tabLst>
              </a:pPr>
              <a:endPar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330575"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Je souhaite apporter des modifications sur :</a:t>
              </a:r>
              <a:endParaRPr kumimoji="0" lang="fr-FR"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24582" y="3963546"/>
              <a:ext cx="7272908" cy="527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230688" algn="l"/>
                </a:tabLst>
                <a:defRPr>
                  <a:solidFill>
                    <a:schemeClr val="tx1"/>
                  </a:solidFill>
                  <a:latin typeface="Arial" panose="020B0604020202020204" pitchFamily="34" charset="0"/>
                </a:defRPr>
              </a:lvl1pPr>
              <a:lvl2pPr eaLnBrk="0" hangingPunct="0">
                <a:tabLst>
                  <a:tab pos="4230688" algn="l"/>
                </a:tabLst>
                <a:defRPr>
                  <a:solidFill>
                    <a:schemeClr val="tx1"/>
                  </a:solidFill>
                  <a:latin typeface="Arial" panose="020B0604020202020204" pitchFamily="34" charset="0"/>
                </a:defRPr>
              </a:lvl2pPr>
              <a:lvl3pPr eaLnBrk="0" hangingPunct="0">
                <a:tabLst>
                  <a:tab pos="4230688" algn="l"/>
                </a:tabLst>
                <a:defRPr>
                  <a:solidFill>
                    <a:schemeClr val="tx1"/>
                  </a:solidFill>
                  <a:latin typeface="Arial" panose="020B0604020202020204" pitchFamily="34" charset="0"/>
                </a:defRPr>
              </a:lvl3pPr>
              <a:lvl4pPr eaLnBrk="0" hangingPunct="0">
                <a:tabLst>
                  <a:tab pos="4230688" algn="l"/>
                </a:tabLst>
                <a:defRPr>
                  <a:solidFill>
                    <a:schemeClr val="tx1"/>
                  </a:solidFill>
                  <a:latin typeface="Arial" panose="020B0604020202020204" pitchFamily="34" charset="0"/>
                </a:defRPr>
              </a:lvl4pPr>
              <a:lvl5pPr eaLnBrk="0" hangingPunct="0">
                <a:tabLst>
                  <a:tab pos="4230688" algn="l"/>
                </a:tabLst>
                <a:defRPr>
                  <a:solidFill>
                    <a:schemeClr val="tx1"/>
                  </a:solidFill>
                  <a:latin typeface="Arial" panose="020B0604020202020204" pitchFamily="34" charset="0"/>
                </a:defRPr>
              </a:lvl5pPr>
              <a:lvl6pPr eaLnBrk="0" fontAlgn="base" hangingPunct="0">
                <a:spcBef>
                  <a:spcPct val="0"/>
                </a:spcBef>
                <a:spcAft>
                  <a:spcPct val="0"/>
                </a:spcAft>
                <a:tabLst>
                  <a:tab pos="4230688" algn="l"/>
                </a:tabLst>
                <a:defRPr>
                  <a:solidFill>
                    <a:schemeClr val="tx1"/>
                  </a:solidFill>
                  <a:latin typeface="Arial" panose="020B0604020202020204" pitchFamily="34" charset="0"/>
                </a:defRPr>
              </a:lvl6pPr>
              <a:lvl7pPr eaLnBrk="0" fontAlgn="base" hangingPunct="0">
                <a:spcBef>
                  <a:spcPct val="0"/>
                </a:spcBef>
                <a:spcAft>
                  <a:spcPct val="0"/>
                </a:spcAft>
                <a:tabLst>
                  <a:tab pos="4230688" algn="l"/>
                </a:tabLst>
                <a:defRPr>
                  <a:solidFill>
                    <a:schemeClr val="tx1"/>
                  </a:solidFill>
                  <a:latin typeface="Arial" panose="020B0604020202020204" pitchFamily="34" charset="0"/>
                </a:defRPr>
              </a:lvl7pPr>
              <a:lvl8pPr eaLnBrk="0" fontAlgn="base" hangingPunct="0">
                <a:spcBef>
                  <a:spcPct val="0"/>
                </a:spcBef>
                <a:spcAft>
                  <a:spcPct val="0"/>
                </a:spcAft>
                <a:tabLst>
                  <a:tab pos="4230688" algn="l"/>
                </a:tabLst>
                <a:defRPr>
                  <a:solidFill>
                    <a:schemeClr val="tx1"/>
                  </a:solidFill>
                  <a:latin typeface="Arial" panose="020B0604020202020204" pitchFamily="34" charset="0"/>
                </a:defRPr>
              </a:lvl8pPr>
              <a:lvl9pPr eaLnBrk="0" fontAlgn="base" hangingPunct="0">
                <a:spcBef>
                  <a:spcPct val="0"/>
                </a:spcBef>
                <a:spcAft>
                  <a:spcPct val="0"/>
                </a:spcAft>
                <a:tabLst>
                  <a:tab pos="423068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614488" algn="l"/>
                  <a:tab pos="3143250" algn="l"/>
                  <a:tab pos="4843463"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Balcon	Terrasse	Jardin	Autre</a:t>
              </a:r>
              <a:endParaRPr kumimoji="0" lang="fr-FR" altLang="zh-CN" sz="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endPar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Descriptif du projet : (n’hésitez pas à contacter un membre du CS pour exposer votre projet)</a:t>
              </a:r>
              <a:endParaRPr kumimoji="0" lang="fr-FR" altLang="zh-CN" sz="12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endParaRPr kumimoji="0" lang="fr-FR" altLang="zh-CN" sz="12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Réponse d’acceptation ou de refus du Conseil Syndical :</a:t>
              </a:r>
              <a:endParaRPr kumimoji="0" lang="fr-FR" altLang="zh-CN" sz="12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endParaRPr kumimoji="0" lang="fr-FR" altLang="zh-CN" sz="12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Je reconnais avoir été informé qu’à la revente de mon lot, je remettrai en état du descriptif notarial (pare-vues démontés, dalles enlevées, espace vert remis).</a:t>
              </a:r>
              <a:endParaRPr kumimoji="0" lang="fr-FR" altLang="zh-CN" sz="12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Si le nouveau propriétaire souhaite conserver les modifications, il devra en faire la demande auprès du Conseil Syndical par l’intermédiaire de ce document.</a:t>
              </a: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endParaRPr kumimoji="0" lang="fr-FR" altLang="zh-CN" sz="12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Date</a:t>
              </a:r>
              <a:r>
                <a:rPr kumimoji="0" lang="fr-FR" altLang="zh-CN" sz="1200" b="0" i="0" u="none" strike="noStrike" cap="none" normalizeH="0" dirty="0" smtClean="0">
                  <a:ln>
                    <a:noFill/>
                  </a:ln>
                  <a:solidFill>
                    <a:schemeClr val="tx1"/>
                  </a:solidFill>
                  <a:effectLst/>
                  <a:latin typeface="Liberation Sans"/>
                  <a:ea typeface="Times New Roman" panose="02020603050405020304" pitchFamily="18" charset="0"/>
                  <a:cs typeface="Mangal" panose="02040503050203030202" pitchFamily="18" charset="0"/>
                </a:rPr>
                <a:t> :</a:t>
              </a: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	Signature :</a:t>
              </a:r>
              <a:endParaRPr kumimoji="0" lang="fr-FR" altLang="zh-CN" sz="12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endPar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Fait en 2 exemplaires :</a:t>
              </a: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 – 1 pour archives Conseil Syndical</a:t>
              </a:r>
              <a:endParaRPr kumimoji="0" lang="fr-FR" altLang="zh-CN" sz="12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230688" algn="l"/>
                </a:tabLst>
              </a:pPr>
              <a:r>
                <a:rPr kumimoji="0" lang="fr-FR" altLang="zh-CN" sz="1200" b="0" i="0" u="none" strike="noStrike" cap="none" normalizeH="0" baseline="0" dirty="0" smtClean="0">
                  <a:ln>
                    <a:noFill/>
                  </a:ln>
                  <a:solidFill>
                    <a:schemeClr val="tx1"/>
                  </a:solidFill>
                  <a:effectLst/>
                  <a:latin typeface="Liberation Sans"/>
                  <a:ea typeface="Times New Roman" panose="02020603050405020304" pitchFamily="18" charset="0"/>
                  <a:cs typeface="Mangal" panose="02040503050203030202" pitchFamily="18" charset="0"/>
                </a:rPr>
                <a:t> – 1 pour le demandeur une fois la réponse donnée.</a:t>
              </a:r>
              <a:endParaRPr kumimoji="0" lang="fr-FR" altLang="zh-CN" sz="1800" b="0" i="0" u="none" strike="noStrike" cap="none" normalizeH="0" baseline="0" dirty="0" smtClean="0">
                <a:ln>
                  <a:noFill/>
                </a:ln>
                <a:solidFill>
                  <a:schemeClr val="tx1"/>
                </a:solidFill>
                <a:effectLst/>
                <a:latin typeface="Arial" panose="020B0604020202020204" pitchFamily="34" charset="0"/>
              </a:endParaRPr>
            </a:p>
          </p:txBody>
        </p:sp>
      </p:grpSp>
      <p:pic>
        <p:nvPicPr>
          <p:cNvPr id="24" name="Image 23"/>
          <p:cNvPicPr>
            <a:picLocks noChangeAspect="1"/>
          </p:cNvPicPr>
          <p:nvPr/>
        </p:nvPicPr>
        <p:blipFill>
          <a:blip r:embed="rId2"/>
          <a:stretch>
            <a:fillRect/>
          </a:stretch>
        </p:blipFill>
        <p:spPr>
          <a:xfrm>
            <a:off x="224256" y="214515"/>
            <a:ext cx="1620485" cy="1099324"/>
          </a:xfrm>
          <a:prstGeom prst="rect">
            <a:avLst/>
          </a:prstGeom>
        </p:spPr>
      </p:pic>
    </p:spTree>
    <p:extLst>
      <p:ext uri="{BB962C8B-B14F-4D97-AF65-F5344CB8AC3E}">
        <p14:creationId xmlns:p14="http://schemas.microsoft.com/office/powerpoint/2010/main" val="34522243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04070"/>
            <a:ext cx="7200899" cy="8660832"/>
          </a:xfrm>
          <a:prstGeom prst="rect">
            <a:avLst/>
          </a:prstGeom>
        </p:spPr>
        <p:txBody>
          <a:bodyPr wrap="square">
            <a:spAutoFit/>
          </a:bodyPr>
          <a:lstStyle/>
          <a:p>
            <a:pPr algn="just">
              <a:lnSpc>
                <a:spcPct val="115000"/>
              </a:lnSpc>
              <a:spcAft>
                <a:spcPts val="0"/>
              </a:spcAft>
            </a:pPr>
            <a:r>
              <a:rPr lang="fr-FR" sz="1200" b="1" u="sng" dirty="0">
                <a:solidFill>
                  <a:srgbClr val="000000"/>
                </a:solidFill>
                <a:latin typeface="Arial" panose="020B0604020202020204" pitchFamily="34" charset="0"/>
                <a:ea typeface="Calibri" panose="020F0502020204030204" pitchFamily="34" charset="0"/>
                <a:cs typeface="Arial" panose="020B0604020202020204" pitchFamily="34" charset="0"/>
              </a:rPr>
              <a:t>Le présent règlement a pour objet de fixer les règles de fonctionnement propres au conseil syndical de la Résidence </a:t>
            </a:r>
            <a:r>
              <a:rPr lang="fr-FR" sz="1200" b="1" u="sng" dirty="0" err="1">
                <a:solidFill>
                  <a:srgbClr val="000000"/>
                </a:solidFill>
                <a:latin typeface="Arial" panose="020B0604020202020204" pitchFamily="34" charset="0"/>
                <a:ea typeface="Calibri" panose="020F0502020204030204" pitchFamily="34" charset="0"/>
                <a:cs typeface="Arial" panose="020B0604020202020204" pitchFamily="34" charset="0"/>
              </a:rPr>
              <a:t>Cott’Age</a:t>
            </a:r>
            <a:r>
              <a:rPr lang="fr-FR" sz="1200" b="1" u="sng" dirty="0">
                <a:solidFill>
                  <a:srgbClr val="000000"/>
                </a:solidFill>
                <a:latin typeface="Arial" panose="020B0604020202020204" pitchFamily="34" charset="0"/>
                <a:ea typeface="Calibri" panose="020F0502020204030204" pitchFamily="34" charset="0"/>
                <a:cs typeface="Arial" panose="020B0604020202020204" pitchFamily="34" charset="0"/>
              </a:rPr>
              <a:t> (VILLEPREUX).</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pPr>
            <a:r>
              <a:rPr lang="fr-FR" sz="1200" b="1" u="sng" dirty="0">
                <a:solidFill>
                  <a:srgbClr val="000000"/>
                </a:solidFill>
                <a:latin typeface="Arial" panose="020B0604020202020204" pitchFamily="34" charset="0"/>
                <a:ea typeface="Calibri" panose="020F0502020204030204" pitchFamily="34" charset="0"/>
                <a:cs typeface="Arial" panose="020B0604020202020204" pitchFamily="34" charset="0"/>
              </a:rPr>
              <a:t>Les membres titulaires et éventuellement suppléants du conseil syndical sont élus pour un mandat d’un an renouvelable.</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pPr>
            <a:r>
              <a:rPr lang="fr-FR" sz="1200" b="1" u="sng" dirty="0">
                <a:solidFill>
                  <a:srgbClr val="000000"/>
                </a:solidFill>
                <a:latin typeface="Arial" panose="020B0604020202020204" pitchFamily="34" charset="0"/>
                <a:ea typeface="Calibri" panose="020F0502020204030204" pitchFamily="34" charset="0"/>
                <a:cs typeface="Arial" panose="020B0604020202020204" pitchFamily="34" charset="0"/>
              </a:rPr>
              <a:t>Missions</a:t>
            </a:r>
            <a:r>
              <a:rPr lang="fr-FR"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solidFill>
                  <a:srgbClr val="000000"/>
                </a:solidFill>
                <a:latin typeface="Arial" panose="020B0604020202020204" pitchFamily="34" charset="0"/>
                <a:ea typeface="Calibri" panose="020F0502020204030204" pitchFamily="34" charset="0"/>
                <a:cs typeface="Arial" panose="020B0604020202020204" pitchFamily="34" charset="0"/>
              </a:rPr>
              <a:t>Le conseil syndical, dont chacun des membres est nominativement mandaté par l’assemblée générale, est chargé d’assister le syndic, de contrôler sa gestion et le fonctionnement général du syndic des copropriétaires. Pour ce contrôle aucune restriction ou confidentialité ne peut lui être opposée.</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Le conseil syndical doit appliquer ou veiller à faire appliquer par le syndic les décisions prises par l’Assemblée Générale des Copropriétaires. Pour mener à bien sa mission, le Conseil syndical </a:t>
            </a:r>
            <a:r>
              <a:rPr lang="fr-FR" sz="1200" dirty="0">
                <a:latin typeface="Arial" panose="020B0604020202020204" pitchFamily="34" charset="0"/>
                <a:ea typeface="Calibri" panose="020F0502020204030204" pitchFamily="34" charset="0"/>
                <a:cs typeface="Arial" panose="020B0604020202020204" pitchFamily="34" charset="0"/>
              </a:rPr>
              <a:t>peut prendre conseil auprès de personnes qualifiées ou se faire assister d’experts, </a:t>
            </a:r>
            <a:r>
              <a:rPr lang="fr-FR" sz="1200" dirty="0">
                <a:latin typeface="Arial" panose="020B0604020202020204" pitchFamily="34" charset="0"/>
                <a:ea typeface="Times New Roman" panose="02020603050405020304" pitchFamily="18" charset="0"/>
                <a:cs typeface="Arial" panose="020B0604020202020204" pitchFamily="34" charset="0"/>
              </a:rPr>
              <a:t>(techniciens du bâtiment, architectes, conseillers juridiques, comptables, associations d’aide aux copropriétaires, etc.). Les conseils rémunérés doivent être pris auprès d’une personne qualifiée. Pour les questions juridiques, la personne consultée avec rémunération doit avoir légalement qualité pour donner des consultations juridiques.</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b="1" u="sng" dirty="0">
                <a:latin typeface="Arial" panose="020B0604020202020204" pitchFamily="34" charset="0"/>
                <a:ea typeface="Calibri" panose="020F0502020204030204" pitchFamily="34" charset="0"/>
                <a:cs typeface="Arial" panose="020B0604020202020204" pitchFamily="34" charset="0"/>
              </a:rPr>
              <a:t>Composition du conseil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Pour être membre du conseil syndical il faut être :</a:t>
            </a: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 propriétaire dans l'immeuble – prioritairement résident - (y compris associé d'une SCI) ;</a:t>
            </a: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 ou marié ou partenaire de Pacs d'un copropriétaire ;</a:t>
            </a: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 ou représentant légal d'un copropriétaire ;</a:t>
            </a: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 ou usufruitier ;</a:t>
            </a: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 ou accédant ou acquéreur à terme.</a:t>
            </a: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Le conseil syndical sera composé, dans la mesure du possible, de 2 membres par bâtiments, élus lors de l’assemblée générale, et ce dans la limite maximale de trois par bâtiment.</a:t>
            </a:r>
          </a:p>
          <a:p>
            <a:pPr algn="just">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Pour des raisons pratiques de fonctionnement chaque bâtiment sera ainsi représenté de façon équitable dans la mesure où des copropriétaires se proposent pour représenter leur bâtiment.</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L'assemblée pourra, si elle le juge opportun, désigner un ou plusieurs membres suppléants, dans la mesure du possible et dans les mêmes conditions que les membres titulaires.</a:t>
            </a: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Aujourd’hui 9 membres et 5 suppléants. Le conseil est constitué de 14 membres</a:t>
            </a: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Les suppléants remplacent les membres démissionnaires. Le suppléant ne peut pas voter si les titulaires sont présents</a:t>
            </a:r>
            <a:r>
              <a:rPr lang="fr-FR" sz="1200" dirty="0" smtClean="0">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0"/>
              </a:spcAft>
            </a:pPr>
            <a:endParaRPr lang="fr-FR" sz="1200" dirty="0">
              <a:effectLst/>
              <a:latin typeface="Arial" panose="020B0604020202020204" pitchFamily="34" charset="0"/>
              <a:ea typeface="Calibri" panose="020F0502020204030204" pitchFamily="34" charset="0"/>
              <a:cs typeface="Arial" panose="020B0604020202020204" pitchFamily="34" charset="0"/>
            </a:endParaRPr>
          </a:p>
          <a:p>
            <a:r>
              <a:rPr lang="fr-FR" sz="1200" b="1" u="sng" dirty="0">
                <a:latin typeface="Arial" panose="020B0604020202020204" pitchFamily="34" charset="0"/>
                <a:cs typeface="Arial" panose="020B0604020202020204" pitchFamily="34" charset="0"/>
              </a:rPr>
              <a:t>Attention</a:t>
            </a:r>
            <a:r>
              <a:rPr lang="fr-FR" sz="1200" b="1"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Le syndic et son entourage familial (époux (se) concubin (ne), partenaire de Pacs, parents, enfants, frères ou sœurs, ou professionnel (salariés) ne peuvent pas être membres du conseil syndical. Et ce, même s’ils sont copropriétaires dans l’immeuble. Cette règle ne s’applique pas s’il s’agit d’un syndic fonctionnant sous la forme d’une coopérative.</a:t>
            </a:r>
            <a:endParaRPr lang="fr-FR"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0" y="179934"/>
            <a:ext cx="7056834" cy="1018740"/>
          </a:xfrm>
          <a:prstGeom prst="rect">
            <a:avLst/>
          </a:prstGeom>
        </p:spPr>
        <p:txBody>
          <a:bodyPr wrap="square">
            <a:spAutoFit/>
          </a:bodyPr>
          <a:lstStyle/>
          <a:p>
            <a:pPr algn="ctr">
              <a:lnSpc>
                <a:spcPct val="115000"/>
              </a:lnSpc>
              <a:spcAft>
                <a:spcPts val="0"/>
              </a:spcAft>
            </a:pPr>
            <a:r>
              <a:rPr lang="fr-FR" b="1" u="sng" dirty="0">
                <a:solidFill>
                  <a:srgbClr val="000000"/>
                </a:solidFill>
                <a:latin typeface="Calibri" panose="020F0502020204030204" pitchFamily="34" charset="0"/>
                <a:ea typeface="Calibri" panose="020F0502020204030204" pitchFamily="34" charset="0"/>
                <a:cs typeface="Calibri" panose="020F0502020204030204" pitchFamily="34" charset="0"/>
              </a:rPr>
              <a:t>RÈGLES DE FONCTIONNEMENT DU CONSEIL SYNDICAL</a:t>
            </a:r>
            <a:endParaRPr lang="fr-FR" sz="1200" dirty="0">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fr-FR" b="1" u="sng" dirty="0">
                <a:solidFill>
                  <a:srgbClr val="000000"/>
                </a:solidFill>
                <a:latin typeface="Calibri" panose="020F0502020204030204" pitchFamily="34" charset="0"/>
                <a:ea typeface="Calibri" panose="020F0502020204030204" pitchFamily="34" charset="0"/>
                <a:cs typeface="Calibri" panose="020F0502020204030204" pitchFamily="34" charset="0"/>
              </a:rPr>
              <a:t>RÉSIDENCE COTT’AGE VILLEPREUX</a:t>
            </a:r>
            <a:endParaRPr lang="fr-FR" sz="1200" dirty="0">
              <a:latin typeface="Calibri" panose="020F0502020204030204" pitchFamily="34" charset="0"/>
              <a:ea typeface="Calibri" panose="020F0502020204030204" pitchFamily="34" charset="0"/>
              <a:cs typeface="Calibri" panose="020F0502020204030204" pitchFamily="34" charset="0"/>
            </a:endParaRPr>
          </a:p>
          <a:p>
            <a:pPr algn="ctr"/>
            <a:r>
              <a:rPr lang="fr-FR" b="1" i="1" u="sng" dirty="0">
                <a:solidFill>
                  <a:srgbClr val="000000"/>
                </a:solidFill>
                <a:latin typeface="Calibri" panose="020F0502020204030204" pitchFamily="34" charset="0"/>
                <a:ea typeface="Calibri" panose="020F0502020204030204" pitchFamily="34" charset="0"/>
                <a:cs typeface="Calibri" panose="020F0502020204030204" pitchFamily="34" charset="0"/>
              </a:rPr>
              <a:t>Version validée par le conseil syndical le 27 septembre </a:t>
            </a:r>
            <a:r>
              <a:rPr lang="fr-FR" b="1" i="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2016</a:t>
            </a:r>
          </a:p>
          <a:p>
            <a:pPr algn="ctr"/>
            <a:r>
              <a:rPr lang="fr-FR" i="1" dirty="0"/>
              <a:t>Article 21 de la loi du 10 juillet 1965 et l’article 22 du décret de 1967</a:t>
            </a:r>
            <a:endParaRPr lang="fr-FR" dirty="0"/>
          </a:p>
        </p:txBody>
      </p:sp>
    </p:spTree>
    <p:extLst>
      <p:ext uri="{BB962C8B-B14F-4D97-AF65-F5344CB8AC3E}">
        <p14:creationId xmlns:p14="http://schemas.microsoft.com/office/powerpoint/2010/main" val="980934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44"/>
            <a:ext cx="7200900" cy="8956298"/>
          </a:xfrm>
          <a:prstGeom prst="rect">
            <a:avLst/>
          </a:prstGeom>
        </p:spPr>
        <p:txBody>
          <a:bodyPr wrap="square">
            <a:spAutoFit/>
          </a:bodyPr>
          <a:lstStyle/>
          <a:p>
            <a:pPr algn="ctr">
              <a:lnSpc>
                <a:spcPct val="115000"/>
              </a:lnSpc>
              <a:spcAft>
                <a:spcPts val="0"/>
              </a:spcAft>
            </a:pPr>
            <a:r>
              <a:rPr lang="fr-FR" sz="1200" b="1" u="sng" dirty="0">
                <a:latin typeface="Arial" panose="020B0604020202020204" pitchFamily="34" charset="0"/>
                <a:ea typeface="Times New Roman" panose="02020603050405020304" pitchFamily="18" charset="0"/>
                <a:cs typeface="Arial" panose="020B0604020202020204" pitchFamily="34" charset="0"/>
              </a:rPr>
              <a:t>LE BUREAU – RÔLE</a:t>
            </a:r>
            <a:endParaRPr lang="fr-FR" sz="12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fr-FR" sz="1200" b="1" dirty="0">
                <a:latin typeface="Arial" panose="020B0604020202020204" pitchFamily="34" charset="0"/>
                <a:ea typeface="Times New Roman" panose="02020603050405020304" pitchFamily="18" charset="0"/>
                <a:cs typeface="Arial" panose="020B0604020202020204" pitchFamily="34" charset="0"/>
              </a:rPr>
              <a:t>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b="1" u="sng" dirty="0">
                <a:latin typeface="Arial" panose="020B0604020202020204" pitchFamily="34" charset="0"/>
                <a:ea typeface="Times New Roman" panose="02020603050405020304" pitchFamily="18" charset="0"/>
                <a:cs typeface="Arial" panose="020B0604020202020204" pitchFamily="34" charset="0"/>
              </a:rPr>
              <a:t>Le Président :</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pPr>
            <a:r>
              <a:rPr lang="fr-FR" sz="1200" dirty="0" smtClean="0">
                <a:latin typeface="Arial" panose="020B0604020202020204" pitchFamily="34" charset="0"/>
                <a:ea typeface="Times New Roman" panose="02020603050405020304" pitchFamily="18" charset="0"/>
                <a:cs typeface="Arial" panose="020B0604020202020204" pitchFamily="34" charset="0"/>
              </a:rPr>
              <a:t>Il </a:t>
            </a:r>
            <a:r>
              <a:rPr lang="fr-FR" sz="1200" dirty="0">
                <a:latin typeface="Arial" panose="020B0604020202020204" pitchFamily="34" charset="0"/>
                <a:ea typeface="Times New Roman" panose="02020603050405020304" pitchFamily="18" charset="0"/>
                <a:cs typeface="Arial" panose="020B0604020202020204" pitchFamily="34" charset="0"/>
              </a:rPr>
              <a:t>anime le Conseil syndical.</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Il établit ou valide l’ordre du jour rédigé par le secrétaire.</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Il veille au déroulement démocratique des débats.</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Il veille au bon déroulement de l’ordre du jour, et fait procéder aux votes si besoin.</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Il est le lien privilégié entre le Conseil Syndical et le Syndic de la résidence.</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Il veille à la pérennité de l’assurance couvrant les risques encourus par les conseillers dans le cadre de leur activité. Cette assurance devra être activée auprès du syndic dans le cadre Ad hoc.</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Il assure la diffusion aux conseillers des documents fournis par le syndic ou des tiers (lorsqu’ils présentent un intérêt pour les travaux du conseil).</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Il veille à assurer l’information des copropriétaires sur les travaux du conseil.</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En cas d’indisponibilité du président, il désigne par écrit le remplaçant provisoire parmi les vice-présidents. Le remplaçant est investi des pouvoirs du président et est tenu aux mêmes obligations.</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b="1" dirty="0">
                <a:latin typeface="Arial" panose="020B0604020202020204" pitchFamily="34" charset="0"/>
                <a:ea typeface="Times New Roman" panose="02020603050405020304" pitchFamily="18" charset="0"/>
                <a:cs typeface="Arial" panose="020B0604020202020204" pitchFamily="34" charset="0"/>
              </a:rPr>
              <a:t>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b="1" u="sng" dirty="0">
                <a:latin typeface="Arial" panose="020B0604020202020204" pitchFamily="34" charset="0"/>
                <a:ea typeface="Times New Roman" panose="02020603050405020304" pitchFamily="18" charset="0"/>
                <a:cs typeface="Arial" panose="020B0604020202020204" pitchFamily="34" charset="0"/>
              </a:rPr>
              <a:t>Les Vice-Présidents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smtClean="0">
                <a:latin typeface="Arial" panose="020B0604020202020204" pitchFamily="34" charset="0"/>
                <a:ea typeface="Times New Roman" panose="02020603050405020304" pitchFamily="18" charset="0"/>
                <a:cs typeface="Arial" panose="020B0604020202020204" pitchFamily="34" charset="0"/>
              </a:rPr>
              <a:t>Le </a:t>
            </a:r>
            <a:r>
              <a:rPr lang="fr-FR" sz="1200" dirty="0">
                <a:latin typeface="Arial" panose="020B0604020202020204" pitchFamily="34" charset="0"/>
                <a:ea typeface="Times New Roman" panose="02020603050405020304" pitchFamily="18" charset="0"/>
                <a:cs typeface="Arial" panose="020B0604020202020204" pitchFamily="34" charset="0"/>
              </a:rPr>
              <a:t>conseil peut désigner un ou plusieurs vice-présidents. Les vice-présidents peuvent convoquer une réunion du conseil syndical. Ils sont les référents privilégiés du bâtiment qu’ils représentent. L’objectif est d’avoir un vice-président par bâtiment à l’exclusion du bâtiment du président.</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b="1" dirty="0">
                <a:latin typeface="Arial" panose="020B0604020202020204" pitchFamily="34" charset="0"/>
                <a:ea typeface="Times New Roman" panose="02020603050405020304" pitchFamily="18" charset="0"/>
                <a:cs typeface="Arial" panose="020B0604020202020204" pitchFamily="34" charset="0"/>
              </a:rPr>
              <a:t>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b="1" u="sng" dirty="0">
                <a:latin typeface="Arial" panose="020B0604020202020204" pitchFamily="34" charset="0"/>
                <a:ea typeface="Times New Roman" panose="02020603050405020304" pitchFamily="18" charset="0"/>
                <a:cs typeface="Arial" panose="020B0604020202020204" pitchFamily="34" charset="0"/>
              </a:rPr>
              <a:t>Le Secrétaire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smtClean="0">
                <a:latin typeface="Arial" panose="020B0604020202020204" pitchFamily="34" charset="0"/>
                <a:ea typeface="Times New Roman" panose="02020603050405020304" pitchFamily="18" charset="0"/>
                <a:cs typeface="Arial" panose="020B0604020202020204" pitchFamily="34" charset="0"/>
              </a:rPr>
              <a:t>Il </a:t>
            </a:r>
            <a:r>
              <a:rPr lang="fr-FR" sz="1200" dirty="0">
                <a:latin typeface="Arial" panose="020B0604020202020204" pitchFamily="34" charset="0"/>
                <a:ea typeface="Times New Roman" panose="02020603050405020304" pitchFamily="18" charset="0"/>
                <a:cs typeface="Arial" panose="020B0604020202020204" pitchFamily="34" charset="0"/>
              </a:rPr>
              <a:t>tient le registre des délibérations du Conseil syndical et archives.</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b="1" dirty="0">
                <a:latin typeface="Arial" panose="020B0604020202020204" pitchFamily="34" charset="0"/>
                <a:ea typeface="Times New Roman" panose="02020603050405020304" pitchFamily="18" charset="0"/>
                <a:cs typeface="Arial" panose="020B0604020202020204" pitchFamily="34" charset="0"/>
              </a:rPr>
              <a:t>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b="1" u="sng" dirty="0">
                <a:latin typeface="Arial" panose="020B0604020202020204" pitchFamily="34" charset="0"/>
                <a:ea typeface="Times New Roman" panose="02020603050405020304" pitchFamily="18" charset="0"/>
                <a:cs typeface="Arial" panose="020B0604020202020204" pitchFamily="34" charset="0"/>
              </a:rPr>
              <a:t>Le Comptable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smtClean="0">
                <a:latin typeface="Arial" panose="020B0604020202020204" pitchFamily="34" charset="0"/>
                <a:ea typeface="Times New Roman" panose="02020603050405020304" pitchFamily="18" charset="0"/>
                <a:cs typeface="Arial" panose="020B0604020202020204" pitchFamily="34" charset="0"/>
              </a:rPr>
              <a:t>Il </a:t>
            </a:r>
            <a:r>
              <a:rPr lang="fr-FR" sz="1200" dirty="0">
                <a:latin typeface="Arial" panose="020B0604020202020204" pitchFamily="34" charset="0"/>
                <a:ea typeface="Times New Roman" panose="02020603050405020304" pitchFamily="18" charset="0"/>
                <a:cs typeface="Arial" panose="020B0604020202020204" pitchFamily="34" charset="0"/>
              </a:rPr>
              <a:t>est le référent et le contact privilégié du syndic de copropriété sur les questions comptables.</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Il suit l’évolution de la comptabilité de la copropriété.</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Il peut être aidé par un comptable suppléant.</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b="1" dirty="0">
                <a:latin typeface="Arial" panose="020B0604020202020204" pitchFamily="34" charset="0"/>
                <a:ea typeface="Times New Roman" panose="02020603050405020304" pitchFamily="18" charset="0"/>
                <a:cs typeface="Arial" panose="020B0604020202020204" pitchFamily="34" charset="0"/>
              </a:rPr>
              <a:t>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b="1" u="sng" dirty="0">
                <a:latin typeface="Arial" panose="020B0604020202020204" pitchFamily="34" charset="0"/>
                <a:ea typeface="Times New Roman" panose="02020603050405020304" pitchFamily="18" charset="0"/>
                <a:cs typeface="Arial" panose="020B0604020202020204" pitchFamily="34" charset="0"/>
              </a:rPr>
              <a:t>Les autres Membres :</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tabLst>
                <a:tab pos="41910" algn="l"/>
              </a:tabLst>
            </a:pPr>
            <a:r>
              <a:rPr lang="fr-FR" sz="1200" dirty="0" smtClean="0">
                <a:latin typeface="Arial" panose="020B0604020202020204" pitchFamily="34" charset="0"/>
                <a:ea typeface="Times New Roman" panose="02020603050405020304" pitchFamily="18" charset="0"/>
                <a:cs typeface="Arial" panose="020B0604020202020204" pitchFamily="34" charset="0"/>
              </a:rPr>
              <a:t>Ils </a:t>
            </a:r>
            <a:r>
              <a:rPr lang="fr-FR" sz="1200" dirty="0">
                <a:latin typeface="Arial" panose="020B0604020202020204" pitchFamily="34" charset="0"/>
                <a:ea typeface="Times New Roman" panose="02020603050405020304" pitchFamily="18" charset="0"/>
                <a:cs typeface="Arial" panose="020B0604020202020204" pitchFamily="34" charset="0"/>
              </a:rPr>
              <a:t>répondent aux convocations du Président.</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tabLst>
                <a:tab pos="41910" algn="l"/>
              </a:tabLst>
            </a:pPr>
            <a:r>
              <a:rPr lang="fr-FR" sz="1200" dirty="0">
                <a:latin typeface="Arial" panose="020B0604020202020204" pitchFamily="34" charset="0"/>
                <a:ea typeface="Times New Roman" panose="02020603050405020304" pitchFamily="18" charset="0"/>
                <a:cs typeface="Arial" panose="020B0604020202020204" pitchFamily="34" charset="0"/>
              </a:rPr>
              <a:t>Ils sont consultés et donnent leurs positions sur tous les aspects de la vie de la copropriété.</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tabLst>
                <a:tab pos="41910" algn="l"/>
              </a:tabLst>
            </a:pPr>
            <a:r>
              <a:rPr lang="fr-FR" sz="1200" dirty="0">
                <a:latin typeface="Arial" panose="020B0604020202020204" pitchFamily="34" charset="0"/>
                <a:ea typeface="Times New Roman" panose="02020603050405020304" pitchFamily="18" charset="0"/>
                <a:cs typeface="Arial" panose="020B0604020202020204" pitchFamily="34" charset="0"/>
              </a:rPr>
              <a:t>Ils veillent au respect des ordres du jour, à l’exactitude des comptes rendus de réunion.</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tabLst>
                <a:tab pos="41910" algn="l"/>
              </a:tabLst>
            </a:pPr>
            <a:r>
              <a:rPr lang="fr-FR" sz="1200" dirty="0">
                <a:latin typeface="Arial" panose="020B0604020202020204" pitchFamily="34" charset="0"/>
                <a:ea typeface="Times New Roman" panose="02020603050405020304" pitchFamily="18" charset="0"/>
                <a:cs typeface="Arial" panose="020B0604020202020204" pitchFamily="34" charset="0"/>
              </a:rPr>
              <a:t>Ils participent démocratiquement à la prise de décision par le débat interne.</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tabLst>
                <a:tab pos="41910" algn="l"/>
              </a:tabLst>
            </a:pPr>
            <a:r>
              <a:rPr lang="fr-FR" sz="1200" dirty="0">
                <a:latin typeface="Arial" panose="020B0604020202020204" pitchFamily="34" charset="0"/>
                <a:ea typeface="Times New Roman" panose="02020603050405020304" pitchFamily="18" charset="0"/>
                <a:cs typeface="Arial" panose="020B0604020202020204" pitchFamily="34" charset="0"/>
              </a:rPr>
              <a:t>Lors des débats, ils ne mettent pas en cause les personnes, mais uniquement les idées.</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tabLst>
                <a:tab pos="41910" algn="l"/>
              </a:tabLst>
            </a:pPr>
            <a:r>
              <a:rPr lang="fr-FR" sz="1200" dirty="0">
                <a:latin typeface="Arial" panose="020B0604020202020204" pitchFamily="34" charset="0"/>
                <a:ea typeface="Times New Roman" panose="02020603050405020304" pitchFamily="18" charset="0"/>
                <a:cs typeface="Arial" panose="020B0604020202020204" pitchFamily="34" charset="0"/>
              </a:rPr>
              <a:t>Ils participent avec le Président à l’élaboration de l’ordre du jour de l’Assemblée générale.</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tabLst>
                <a:tab pos="41910" algn="l"/>
              </a:tabLst>
            </a:pPr>
            <a:r>
              <a:rPr lang="fr-FR" sz="1200" dirty="0">
                <a:latin typeface="Arial" panose="020B0604020202020204" pitchFamily="34" charset="0"/>
                <a:ea typeface="Times New Roman" panose="02020603050405020304" pitchFamily="18" charset="0"/>
                <a:cs typeface="Arial" panose="020B0604020202020204" pitchFamily="34" charset="0"/>
              </a:rPr>
              <a:t>Ils assistent le Président, selon leurs centres </a:t>
            </a:r>
            <a:r>
              <a:rPr lang="fr-F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d’intérêts, leurs</a:t>
            </a:r>
            <a:r>
              <a:rPr lang="fr-FR" sz="1200" dirty="0">
                <a:latin typeface="Arial" panose="020B0604020202020204" pitchFamily="34" charset="0"/>
                <a:ea typeface="Times New Roman" panose="02020603050405020304" pitchFamily="18" charset="0"/>
                <a:cs typeface="Arial" panose="020B0604020202020204" pitchFamily="34" charset="0"/>
              </a:rPr>
              <a:t> compétences ou leurs disponibilités.</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tabLst>
                <a:tab pos="41910" algn="l"/>
              </a:tabLst>
            </a:pPr>
            <a:r>
              <a:rPr lang="fr-FR" sz="1200" dirty="0">
                <a:latin typeface="Arial" panose="020B0604020202020204" pitchFamily="34" charset="0"/>
                <a:ea typeface="Times New Roman" panose="02020603050405020304" pitchFamily="18" charset="0"/>
                <a:cs typeface="Arial" panose="020B0604020202020204" pitchFamily="34" charset="0"/>
              </a:rPr>
              <a:t>Ils sont le relais privilégié entre les copropriétaires ou locataires et le conseil syndical.</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tabLst>
                <a:tab pos="41910" algn="l"/>
              </a:tabLst>
            </a:pPr>
            <a:r>
              <a:rPr lang="fr-FR" sz="1200" dirty="0">
                <a:latin typeface="Arial" panose="020B0604020202020204" pitchFamily="34" charset="0"/>
                <a:ea typeface="Times New Roman" panose="02020603050405020304" pitchFamily="18" charset="0"/>
                <a:cs typeface="Arial" panose="020B0604020202020204" pitchFamily="34" charset="0"/>
              </a:rPr>
              <a:t>Ils veillent à alimenter en idées, propositions et connaissances le conseil syndical.</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tabLst>
                <a:tab pos="41910" algn="l"/>
              </a:tabLst>
            </a:pPr>
            <a:r>
              <a:rPr lang="fr-FR"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Ils se conforment aux décisions prises par le conseil syndical.</a:t>
            </a:r>
            <a:endParaRPr lang="fr-FR" sz="1200" dirty="0">
              <a:latin typeface="Arial" panose="020B0604020202020204" pitchFamily="34" charset="0"/>
              <a:ea typeface="Calibri" panose="020F0502020204030204" pitchFamily="34" charset="0"/>
              <a:cs typeface="Arial" panose="020B0604020202020204" pitchFamily="34" charset="0"/>
            </a:endParaRPr>
          </a:p>
          <a:p>
            <a:r>
              <a:rPr lang="fr-FR" sz="1200" dirty="0">
                <a:latin typeface="Arial" panose="020B0604020202020204" pitchFamily="34" charset="0"/>
                <a:ea typeface="Times New Roman" panose="02020603050405020304" pitchFamily="18" charset="0"/>
                <a:cs typeface="Arial" panose="020B0604020202020204" pitchFamily="34" charset="0"/>
              </a:rPr>
              <a:t>Le suppléant est membre à part entière du conseil syndical. Il ne peut voter que si un titulaire est absent. Il peut participer aux réunions du conseil syndical.</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511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8" y="13513"/>
            <a:ext cx="7215188" cy="10553658"/>
          </a:xfrm>
          <a:prstGeom prst="rect">
            <a:avLst/>
          </a:prstGeom>
        </p:spPr>
        <p:txBody>
          <a:bodyPr wrap="square">
            <a:spAutoFit/>
          </a:bodyPr>
          <a:lstStyle/>
          <a:p>
            <a:pPr marL="457200" algn="ctr">
              <a:lnSpc>
                <a:spcPct val="115000"/>
              </a:lnSpc>
              <a:spcAft>
                <a:spcPts val="0"/>
              </a:spcAft>
            </a:pPr>
            <a:r>
              <a:rPr lang="fr-FR" sz="1200" b="1" u="sng" dirty="0">
                <a:latin typeface="Arial" panose="020B0604020202020204" pitchFamily="34" charset="0"/>
                <a:ea typeface="Times New Roman" panose="02020603050405020304" pitchFamily="18" charset="0"/>
                <a:cs typeface="Arial" panose="020B0604020202020204" pitchFamily="34" charset="0"/>
              </a:rPr>
              <a:t>Fonctionnement du conseil syndical</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 </a:t>
            </a:r>
            <a:endParaRPr lang="fr-FR" sz="1200"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buSzPts val="1200"/>
            </a:pPr>
            <a:r>
              <a:rPr lang="fr-FR" sz="1200" dirty="0">
                <a:latin typeface="Arial" panose="020B0604020202020204" pitchFamily="34" charset="0"/>
                <a:ea typeface="Times New Roman" panose="02020603050405020304" pitchFamily="18" charset="0"/>
                <a:cs typeface="Arial" panose="020B0604020202020204" pitchFamily="34" charset="0"/>
              </a:rPr>
              <a:t>Le conseil syndical est dans une nouvelle formation après la tenue d’une assemblée générale au cours de laquelle tous ses membres ont été désignés ou désignés à nouveau.</a:t>
            </a:r>
            <a:endParaRPr lang="fr-FR" sz="1200"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buSzPts val="1200"/>
            </a:pPr>
            <a:r>
              <a:rPr lang="fr-FR" sz="1200" dirty="0">
                <a:latin typeface="Arial" panose="020B0604020202020204" pitchFamily="34" charset="0"/>
                <a:ea typeface="Times New Roman" panose="02020603050405020304" pitchFamily="18" charset="0"/>
                <a:cs typeface="Arial" panose="020B0604020202020204" pitchFamily="34" charset="0"/>
              </a:rPr>
              <a:t>Les membres du conseil syndical doivent se réunir dans le délai maximum de quinze jours suivant</a:t>
            </a:r>
            <a:r>
              <a:rPr lang="fr-FR"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1200" dirty="0">
                <a:latin typeface="Arial" panose="020B0604020202020204" pitchFamily="34" charset="0"/>
                <a:ea typeface="Times New Roman" panose="02020603050405020304" pitchFamily="18" charset="0"/>
                <a:cs typeface="Arial" panose="020B0604020202020204" pitchFamily="34" charset="0"/>
              </a:rPr>
              <a:t>l’assemblée générale qui les a désignés, sur l’initiative </a:t>
            </a:r>
            <a:r>
              <a:rPr lang="fr-FR" sz="1200" dirty="0" smtClean="0">
                <a:latin typeface="Arial" panose="020B0604020202020204" pitchFamily="34" charset="0"/>
                <a:ea typeface="Times New Roman" panose="02020603050405020304" pitchFamily="18" charset="0"/>
                <a:cs typeface="Arial" panose="020B0604020202020204" pitchFamily="34" charset="0"/>
              </a:rPr>
              <a:t>:</a:t>
            </a:r>
          </a:p>
          <a:p>
            <a:pPr lvl="0" algn="just">
              <a:spcAft>
                <a:spcPts val="0"/>
              </a:spcAft>
              <a:buSzPts val="1200"/>
              <a:tabLst>
                <a:tab pos="357188" algn="l"/>
              </a:tabLst>
            </a:pPr>
            <a:endParaRPr lang="fr-FR" sz="800" dirty="0" smtClean="0">
              <a:latin typeface="Arial" panose="020B0604020202020204" pitchFamily="34" charset="0"/>
              <a:ea typeface="Times New Roman" panose="02020603050405020304" pitchFamily="18" charset="0"/>
              <a:cs typeface="Arial" panose="020B0604020202020204" pitchFamily="34" charset="0"/>
            </a:endParaRPr>
          </a:p>
          <a:p>
            <a:pPr lvl="0" algn="just">
              <a:spcAft>
                <a:spcPts val="0"/>
              </a:spcAft>
              <a:buSzPts val="1200"/>
              <a:tabLst>
                <a:tab pos="357188" algn="l"/>
              </a:tabLst>
            </a:pPr>
            <a:r>
              <a:rPr lang="fr-FR" sz="1200" dirty="0">
                <a:latin typeface="Arial" panose="020B0604020202020204" pitchFamily="34" charset="0"/>
                <a:ea typeface="Times New Roman" panose="02020603050405020304" pitchFamily="18" charset="0"/>
                <a:cs typeface="Arial" panose="020B0604020202020204" pitchFamily="34" charset="0"/>
              </a:rPr>
              <a:t>	</a:t>
            </a:r>
            <a:r>
              <a:rPr lang="fr-FR" sz="1200" dirty="0" smtClean="0">
                <a:latin typeface="Arial" panose="020B0604020202020204" pitchFamily="34" charset="0"/>
                <a:ea typeface="Times New Roman" panose="02020603050405020304" pitchFamily="18" charset="0"/>
                <a:cs typeface="Arial" panose="020B0604020202020204" pitchFamily="34" charset="0"/>
              </a:rPr>
              <a:t>- du </a:t>
            </a:r>
            <a:r>
              <a:rPr lang="fr-FR" sz="1200" dirty="0">
                <a:latin typeface="Arial" panose="020B0604020202020204" pitchFamily="34" charset="0"/>
                <a:ea typeface="Times New Roman" panose="02020603050405020304" pitchFamily="18" charset="0"/>
                <a:cs typeface="Arial" panose="020B0604020202020204" pitchFamily="34" charset="0"/>
              </a:rPr>
              <a:t>doyen d’âge du conseil syndical </a:t>
            </a:r>
            <a:r>
              <a:rPr lang="fr-FR" sz="1200" dirty="0" smtClean="0">
                <a:latin typeface="Arial" panose="020B0604020202020204" pitchFamily="34" charset="0"/>
                <a:ea typeface="Times New Roman" panose="02020603050405020304" pitchFamily="18" charset="0"/>
                <a:cs typeface="Arial" panose="020B0604020202020204" pitchFamily="34" charset="0"/>
              </a:rPr>
              <a:t>;</a:t>
            </a:r>
            <a:endParaRPr lang="fr-FR" sz="1200" dirty="0" smtClean="0">
              <a:latin typeface="Arial" panose="020B0604020202020204" pitchFamily="34" charset="0"/>
              <a:ea typeface="Calibri" panose="020F0502020204030204" pitchFamily="34" charset="0"/>
              <a:cs typeface="Arial" panose="020B0604020202020204" pitchFamily="34" charset="0"/>
            </a:endParaRPr>
          </a:p>
          <a:p>
            <a:pPr lvl="0" algn="just">
              <a:spcAft>
                <a:spcPts val="0"/>
              </a:spcAft>
              <a:buSzPts val="1200"/>
              <a:tabLst>
                <a:tab pos="357188" algn="l"/>
              </a:tabLst>
            </a:pPr>
            <a:r>
              <a:rPr lang="fr-FR" sz="1200" dirty="0" smtClean="0">
                <a:latin typeface="Arial" panose="020B0604020202020204" pitchFamily="34" charset="0"/>
                <a:ea typeface="Times New Roman" panose="02020603050405020304" pitchFamily="18" charset="0"/>
                <a:cs typeface="Arial" panose="020B0604020202020204" pitchFamily="34" charset="0"/>
              </a:rPr>
              <a:t>	ou de l’ancien président si son mandat de conseiller a été renouvelé ;</a:t>
            </a:r>
            <a:endParaRPr lang="fr-FR" sz="1200" dirty="0" smtClean="0">
              <a:latin typeface="Arial" panose="020B0604020202020204" pitchFamily="34" charset="0"/>
              <a:ea typeface="Calibri" panose="020F0502020204030204" pitchFamily="34" charset="0"/>
              <a:cs typeface="Arial" panose="020B0604020202020204" pitchFamily="34" charset="0"/>
            </a:endParaRPr>
          </a:p>
          <a:p>
            <a:pPr lvl="0" algn="just">
              <a:spcAft>
                <a:spcPts val="0"/>
              </a:spcAft>
              <a:buSzPts val="1200"/>
              <a:tabLst>
                <a:tab pos="357188" algn="l"/>
              </a:tabLst>
            </a:pPr>
            <a:r>
              <a:rPr lang="fr-FR" sz="1200" dirty="0" smtClean="0">
                <a:latin typeface="Arial" panose="020B0604020202020204" pitchFamily="34" charset="0"/>
                <a:ea typeface="Times New Roman" panose="02020603050405020304" pitchFamily="18" charset="0"/>
                <a:cs typeface="Arial" panose="020B0604020202020204" pitchFamily="34" charset="0"/>
              </a:rPr>
              <a:t>	ou </a:t>
            </a:r>
            <a:r>
              <a:rPr lang="fr-FR" sz="1200" dirty="0">
                <a:latin typeface="Arial" panose="020B0604020202020204" pitchFamily="34" charset="0"/>
                <a:ea typeface="Times New Roman" panose="02020603050405020304" pitchFamily="18" charset="0"/>
                <a:cs typeface="Arial" panose="020B0604020202020204" pitchFamily="34" charset="0"/>
              </a:rPr>
              <a:t>de l’un des </a:t>
            </a:r>
            <a:r>
              <a:rPr lang="fr-FR" sz="1200" dirty="0" smtClean="0">
                <a:latin typeface="Arial" panose="020B0604020202020204" pitchFamily="34" charset="0"/>
                <a:ea typeface="Times New Roman" panose="02020603050405020304" pitchFamily="18" charset="0"/>
                <a:cs typeface="Arial" panose="020B0604020202020204" pitchFamily="34" charset="0"/>
              </a:rPr>
              <a:t>conseillers.</a:t>
            </a:r>
          </a:p>
          <a:p>
            <a:pPr lvl="0" algn="just">
              <a:spcAft>
                <a:spcPts val="0"/>
              </a:spcAft>
              <a:buSzPts val="1200"/>
              <a:tabLst>
                <a:tab pos="357188" algn="l"/>
              </a:tabLst>
            </a:pPr>
            <a:endParaRPr lang="fr-FR" sz="800" dirty="0">
              <a:latin typeface="Arial" panose="020B0604020202020204" pitchFamily="34" charset="0"/>
              <a:ea typeface="Times New Roman" panose="02020603050405020304" pitchFamily="18" charset="0"/>
              <a:cs typeface="Arial" panose="020B0604020202020204" pitchFamily="34" charset="0"/>
            </a:endParaRPr>
          </a:p>
          <a:p>
            <a:pPr lvl="0" algn="just">
              <a:spcAft>
                <a:spcPts val="0"/>
              </a:spcAft>
              <a:buSzPts val="1200"/>
              <a:tabLst>
                <a:tab pos="357188" algn="l"/>
              </a:tabLst>
            </a:pPr>
            <a:r>
              <a:rPr lang="fr-FR" sz="1200" dirty="0" smtClean="0">
                <a:latin typeface="Arial" panose="020B0604020202020204" pitchFamily="34" charset="0"/>
                <a:ea typeface="Times New Roman" panose="02020603050405020304" pitchFamily="18" charset="0"/>
                <a:cs typeface="Arial" panose="020B0604020202020204" pitchFamily="34" charset="0"/>
              </a:rPr>
              <a:t>Si </a:t>
            </a:r>
            <a:r>
              <a:rPr lang="fr-FR" sz="1200" dirty="0">
                <a:latin typeface="Arial" panose="020B0604020202020204" pitchFamily="34" charset="0"/>
                <a:ea typeface="Times New Roman" panose="02020603050405020304" pitchFamily="18" charset="0"/>
                <a:cs typeface="Arial" panose="020B0604020202020204" pitchFamily="34" charset="0"/>
              </a:rPr>
              <a:t>la réunion n’a pas été tenue dans ce délai, le syndic peut la provoquer en convoquant les </a:t>
            </a:r>
            <a:r>
              <a:rPr lang="fr-FR" sz="1200" dirty="0" smtClean="0">
                <a:latin typeface="Arial" panose="020B0604020202020204" pitchFamily="34" charset="0"/>
                <a:ea typeface="Times New Roman" panose="02020603050405020304" pitchFamily="18" charset="0"/>
                <a:cs typeface="Arial" panose="020B0604020202020204" pitchFamily="34" charset="0"/>
              </a:rPr>
              <a:t>conseillers.</a:t>
            </a:r>
          </a:p>
          <a:p>
            <a:pPr lvl="0" algn="just">
              <a:spcAft>
                <a:spcPts val="0"/>
              </a:spcAft>
              <a:buSzPts val="1200"/>
              <a:tabLst>
                <a:tab pos="357188" algn="l"/>
              </a:tabLst>
            </a:pPr>
            <a:r>
              <a:rPr lang="fr-FR" sz="1200" dirty="0" smtClean="0">
                <a:latin typeface="Arial" panose="020B0604020202020204" pitchFamily="34" charset="0"/>
                <a:ea typeface="Times New Roman" panose="02020603050405020304" pitchFamily="18" charset="0"/>
                <a:cs typeface="Arial" panose="020B0604020202020204" pitchFamily="34" charset="0"/>
              </a:rPr>
              <a:t>Cette </a:t>
            </a:r>
            <a:r>
              <a:rPr lang="fr-FR" sz="1200" dirty="0">
                <a:latin typeface="Arial" panose="020B0604020202020204" pitchFamily="34" charset="0"/>
                <a:ea typeface="Times New Roman" panose="02020603050405020304" pitchFamily="18" charset="0"/>
                <a:cs typeface="Arial" panose="020B0604020202020204" pitchFamily="34" charset="0"/>
              </a:rPr>
              <a:t>première réunion a impérativement pour objet :</a:t>
            </a:r>
            <a:endParaRPr lang="fr-FR" sz="1200" dirty="0">
              <a:latin typeface="Arial" panose="020B0604020202020204" pitchFamily="34" charset="0"/>
              <a:ea typeface="Calibri" panose="020F0502020204030204" pitchFamily="34" charset="0"/>
              <a:cs typeface="Arial" panose="020B0604020202020204" pitchFamily="34" charset="0"/>
            </a:endParaRPr>
          </a:p>
          <a:p>
            <a:pPr lvl="0" algn="just">
              <a:spcAft>
                <a:spcPts val="0"/>
              </a:spcAft>
              <a:buSzPts val="1200"/>
            </a:pPr>
            <a:endParaRPr lang="fr-FR" sz="1200" dirty="0" smtClean="0">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spcAft>
                <a:spcPts val="0"/>
              </a:spcAft>
              <a:buSzPts val="1200"/>
              <a:buFont typeface="Wingdings" panose="05000000000000000000" pitchFamily="2" charset="2"/>
              <a:buChar char=""/>
            </a:pPr>
            <a:r>
              <a:rPr lang="fr-FR" sz="1200" dirty="0" smtClean="0">
                <a:latin typeface="Arial" panose="020B0604020202020204" pitchFamily="34" charset="0"/>
                <a:ea typeface="Times New Roman" panose="02020603050405020304" pitchFamily="18" charset="0"/>
                <a:cs typeface="Arial" panose="020B0604020202020204" pitchFamily="34" charset="0"/>
              </a:rPr>
              <a:t>La </a:t>
            </a:r>
            <a:r>
              <a:rPr lang="fr-FR" sz="1200" dirty="0">
                <a:latin typeface="Arial" panose="020B0604020202020204" pitchFamily="34" charset="0"/>
                <a:ea typeface="Times New Roman" panose="02020603050405020304" pitchFamily="18" charset="0"/>
                <a:cs typeface="Arial" panose="020B0604020202020204" pitchFamily="34" charset="0"/>
              </a:rPr>
              <a:t>désignation du président, pour l’inscription sur le registre des mandats ;</a:t>
            </a:r>
            <a:endParaRPr lang="fr-FR" sz="1200" dirty="0">
              <a:latin typeface="Arial" panose="020B0604020202020204" pitchFamily="34" charset="0"/>
              <a:ea typeface="Calibri" panose="020F0502020204030204" pitchFamily="34" charset="0"/>
              <a:cs typeface="Arial" panose="020B0604020202020204" pitchFamily="34" charset="0"/>
            </a:endParaRPr>
          </a:p>
          <a:p>
            <a:pPr marL="457200" lvl="0" indent="-457200" algn="just">
              <a:spcAft>
                <a:spcPts val="0"/>
              </a:spcAft>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L’établissement de la liste des conseillers comportant les adresses des non-résidents et l’échange des indications leur permettant de </a:t>
            </a:r>
            <a:r>
              <a:rPr lang="fr-FR" sz="1200" dirty="0" smtClean="0">
                <a:latin typeface="Arial" panose="020B0604020202020204" pitchFamily="34" charset="0"/>
                <a:ea typeface="Times New Roman" panose="02020603050405020304" pitchFamily="18" charset="0"/>
                <a:cs typeface="Arial" panose="020B0604020202020204" pitchFamily="34" charset="0"/>
              </a:rPr>
              <a:t>communiquer.</a:t>
            </a:r>
          </a:p>
          <a:p>
            <a:pPr marL="457200" lvl="0" indent="-457200" algn="just">
              <a:spcAft>
                <a:spcPts val="0"/>
              </a:spcAft>
              <a:buSzPts val="1200"/>
            </a:pPr>
            <a:r>
              <a:rPr lang="fr-FR" sz="1200" dirty="0" smtClean="0">
                <a:latin typeface="Arial" panose="020B0604020202020204" pitchFamily="34" charset="0"/>
                <a:ea typeface="Times New Roman" panose="02020603050405020304" pitchFamily="18" charset="0"/>
                <a:cs typeface="Arial" panose="020B0604020202020204" pitchFamily="34" charset="0"/>
              </a:rPr>
              <a:t>Un </a:t>
            </a:r>
            <a:r>
              <a:rPr lang="fr-FR" sz="1200" dirty="0">
                <a:latin typeface="Arial" panose="020B0604020202020204" pitchFamily="34" charset="0"/>
                <a:ea typeface="Times New Roman" panose="02020603050405020304" pitchFamily="18" charset="0"/>
                <a:cs typeface="Arial" panose="020B0604020202020204" pitchFamily="34" charset="0"/>
              </a:rPr>
              <a:t>conseil syndical peut se tenir si au moins cinq de ses membres </a:t>
            </a:r>
            <a:r>
              <a:rPr lang="fr-FR" sz="1200" dirty="0" smtClean="0">
                <a:latin typeface="Arial" panose="020B0604020202020204" pitchFamily="34" charset="0"/>
                <a:ea typeface="Times New Roman" panose="02020603050405020304" pitchFamily="18" charset="0"/>
                <a:cs typeface="Arial" panose="020B0604020202020204" pitchFamily="34" charset="0"/>
              </a:rPr>
              <a:t>sont présents</a:t>
            </a:r>
            <a:r>
              <a:rPr lang="fr-FR" sz="1200" dirty="0">
                <a:latin typeface="Arial" panose="020B0604020202020204" pitchFamily="34" charset="0"/>
                <a:ea typeface="Times New Roman" panose="02020603050405020304" pitchFamily="18" charset="0"/>
                <a:cs typeface="Arial" panose="020B0604020202020204" pitchFamily="34" charset="0"/>
              </a:rPr>
              <a:t>.</a:t>
            </a:r>
            <a:endParaRPr lang="fr-FR" sz="1200" dirty="0">
              <a:latin typeface="Arial" panose="020B0604020202020204" pitchFamily="34" charset="0"/>
              <a:ea typeface="Calibri" panose="020F0502020204030204" pitchFamily="34" charset="0"/>
              <a:cs typeface="Arial" panose="020B0604020202020204" pitchFamily="34" charset="0"/>
            </a:endParaRPr>
          </a:p>
          <a:p>
            <a:pPr marL="457200" lvl="2" indent="-457200" algn="just">
              <a:lnSpc>
                <a:spcPct val="115000"/>
              </a:lnSpc>
              <a:spcAft>
                <a:spcPts val="0"/>
              </a:spcAft>
              <a:buFont typeface="Wingdings" panose="05000000000000000000" pitchFamily="2" charset="2"/>
              <a:buChar char="Ø"/>
              <a:tabLst>
                <a:tab pos="271463" algn="l"/>
              </a:tabLst>
            </a:pPr>
            <a:r>
              <a:rPr lang="fr-FR" sz="1200" dirty="0">
                <a:latin typeface="Arial" panose="020B0604020202020204" pitchFamily="34" charset="0"/>
                <a:ea typeface="Times New Roman" panose="02020603050405020304" pitchFamily="18" charset="0"/>
                <a:cs typeface="Arial" panose="020B0604020202020204" pitchFamily="34" charset="0"/>
              </a:rPr>
              <a:t>Le conseil syndical ou l’un de ses membres ne peut prendre aucune </a:t>
            </a:r>
            <a:r>
              <a:rPr lang="fr-FR" sz="1200" dirty="0" smtClean="0">
                <a:latin typeface="Arial" panose="020B0604020202020204" pitchFamily="34" charset="0"/>
                <a:ea typeface="Times New Roman" panose="02020603050405020304" pitchFamily="18" charset="0"/>
                <a:cs typeface="Arial" panose="020B0604020202020204" pitchFamily="34" charset="0"/>
              </a:rPr>
              <a:t>décision engageant </a:t>
            </a:r>
            <a:r>
              <a:rPr lang="fr-FR" sz="1200" dirty="0">
                <a:latin typeface="Arial" panose="020B0604020202020204" pitchFamily="34" charset="0"/>
                <a:ea typeface="Times New Roman" panose="02020603050405020304" pitchFamily="18" charset="0"/>
                <a:cs typeface="Arial" panose="020B0604020202020204" pitchFamily="34" charset="0"/>
              </a:rPr>
              <a:t>le syndicat de la copropriété sauf mandat particulier qui lui aurait été expressément donné par l’assemblée générale.</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b="1" dirty="0">
                <a:latin typeface="Arial" panose="020B0604020202020204" pitchFamily="34" charset="0"/>
                <a:ea typeface="Times New Roman" panose="02020603050405020304" pitchFamily="18" charset="0"/>
                <a:cs typeface="Arial" panose="020B0604020202020204" pitchFamily="34" charset="0"/>
              </a:rPr>
              <a:t> </a:t>
            </a:r>
            <a:endParaRPr lang="fr-FR" sz="12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fr-FR" sz="1200" b="1" u="sng" dirty="0">
                <a:latin typeface="Arial" panose="020B0604020202020204" pitchFamily="34" charset="0"/>
                <a:ea typeface="Times New Roman" panose="02020603050405020304" pitchFamily="18" charset="0"/>
                <a:cs typeface="Arial" panose="020B0604020202020204" pitchFamily="34" charset="0"/>
              </a:rPr>
              <a:t>Réunions du Conseil</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Calibri" panose="020F0502020204030204" pitchFamily="34" charset="0"/>
                <a:cs typeface="Arial" panose="020B0604020202020204" pitchFamily="34" charset="0"/>
              </a:rPr>
              <a:t> </a:t>
            </a:r>
            <a:r>
              <a:rPr lang="fr-FR" sz="1200" b="1" dirty="0" smtClean="0">
                <a:latin typeface="Arial" panose="020B0604020202020204" pitchFamily="34" charset="0"/>
                <a:ea typeface="Times New Roman" panose="02020603050405020304" pitchFamily="18" charset="0"/>
                <a:cs typeface="Arial" panose="020B0604020202020204" pitchFamily="34" charset="0"/>
              </a:rPr>
              <a:t>Nombre </a:t>
            </a:r>
            <a:r>
              <a:rPr lang="fr-FR" sz="1200" b="1" dirty="0">
                <a:latin typeface="Arial" panose="020B0604020202020204" pitchFamily="34" charset="0"/>
                <a:ea typeface="Times New Roman" panose="02020603050405020304" pitchFamily="18" charset="0"/>
                <a:cs typeface="Arial" panose="020B0604020202020204" pitchFamily="34" charset="0"/>
              </a:rPr>
              <a:t>de réunions :</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Le Conseil Syndical se réunit en réunion plénière au moins trois à quatre fois par an :</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Clr>
                <a:srgbClr val="000000"/>
              </a:buClr>
              <a:buSzPts val="1200"/>
              <a:buFont typeface="Wingdings" panose="05000000000000000000" pitchFamily="2" charset="2"/>
              <a:buChar char=""/>
            </a:pPr>
            <a:r>
              <a:rPr lang="fr-F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L</a:t>
            </a:r>
            <a:r>
              <a:rPr lang="fr-FR" sz="1200" dirty="0">
                <a:latin typeface="Arial" panose="020B0604020202020204" pitchFamily="34" charset="0"/>
                <a:ea typeface="Times New Roman" panose="02020603050405020304" pitchFamily="18" charset="0"/>
                <a:cs typeface="Arial" panose="020B0604020202020204" pitchFamily="34" charset="0"/>
              </a:rPr>
              <a:t>a première fois pour élire le président, des vice-présidents - organiser le Conseil </a:t>
            </a:r>
            <a:r>
              <a:rPr lang="fr-F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Syndical – nommer un secrétaire et un suppléant au secrétaire, un comptable et un suppléant comptable - effectuer un état des lieux, établir une feuille de route jusqu’à la tenue de la prochaine Assemblée des C</a:t>
            </a:r>
            <a:r>
              <a:rPr lang="fr-FR" sz="1200" dirty="0">
                <a:latin typeface="Arial" panose="020B0604020202020204" pitchFamily="34" charset="0"/>
                <a:ea typeface="Times New Roman" panose="02020603050405020304" pitchFamily="18" charset="0"/>
                <a:cs typeface="Arial" panose="020B0604020202020204" pitchFamily="34" charset="0"/>
              </a:rPr>
              <a:t>opropriétaires.</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Clr>
                <a:srgbClr val="000000"/>
              </a:buClr>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Une fois pour établir l’ordre du jour de la prochaine assemblée générale des copropriétaires.</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Clr>
                <a:srgbClr val="000000"/>
              </a:buClr>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Une fois pour pointer les comptes annuels de la copropriété, dans les locaux du syndic.</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Clr>
                <a:srgbClr val="000000"/>
              </a:buClr>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Les autres fois, selon l’ordre du jour établi par le président ou les vice-présidents. Les convocations devront être envoyées au moins une semaine avant la tenue de la réunion</a:t>
            </a:r>
            <a:r>
              <a:rPr lang="fr-FR" sz="1200" dirty="0" smtClean="0">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lnSpc>
                <a:spcPct val="115000"/>
              </a:lnSpc>
              <a:spcAft>
                <a:spcPts val="0"/>
              </a:spcAft>
              <a:buClr>
                <a:srgbClr val="000000"/>
              </a:buClr>
              <a:buSzPts val="1200"/>
              <a:buFont typeface="Wingdings" panose="05000000000000000000" pitchFamily="2" charset="2"/>
              <a:buChar char=""/>
            </a:pPr>
            <a:endParaRPr lang="fr-FR" sz="1200" dirty="0" smtClean="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fr-FR" sz="1200" b="1" dirty="0">
                <a:latin typeface="Arial" panose="020B0604020202020204" pitchFamily="34" charset="0"/>
                <a:ea typeface="Calibri" panose="020F0502020204030204" pitchFamily="34" charset="0"/>
                <a:cs typeface="Arial" panose="020B0604020202020204" pitchFamily="34" charset="0"/>
              </a:rPr>
              <a:t>Convocation aux réunions :</a:t>
            </a:r>
            <a:endParaRPr lang="fr-FR" sz="1200" dirty="0">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buClr>
                <a:srgbClr val="000000"/>
              </a:buClr>
              <a:buSzPts val="1200"/>
            </a:pPr>
            <a:r>
              <a:rPr lang="fr-FR" sz="1200" dirty="0">
                <a:latin typeface="Arial" panose="020B0604020202020204" pitchFamily="34" charset="0"/>
                <a:ea typeface="Calibri" panose="020F0502020204030204" pitchFamily="34" charset="0"/>
                <a:cs typeface="Arial" panose="020B0604020202020204" pitchFamily="34" charset="0"/>
              </a:rPr>
              <a:t>Les convocations sont notifiées par mail par le président. Elles mentionnent les questions faisant l'objet de l'ordre du jour. Elles sont accompagnées, s’il y a lieu, des pièces et documents permettant une meilleure information préalable des conseillers. Néanmoins, si un conseiller syndical souhaite être convoqué par lettre recommandée avec avis de réception, le président ou la personne qui convoque, devra déférer à cette demande. Le conseil peut également fixer au cours d’une réunion, la date, l’heure et le lieu de sa prochaine réunion. Il en est fait mention dans le procès-verbal de la réunion. Les conseillers absents lors de celle-ci sont convoqués par notification.</a:t>
            </a:r>
          </a:p>
          <a:p>
            <a:pPr lvl="0" algn="just">
              <a:lnSpc>
                <a:spcPct val="115000"/>
              </a:lnSpc>
              <a:spcAft>
                <a:spcPts val="0"/>
              </a:spcAft>
              <a:buClr>
                <a:srgbClr val="000000"/>
              </a:buClr>
              <a:buSzPts val="1200"/>
            </a:pPr>
            <a:r>
              <a:rPr lang="fr-FR" sz="1200" dirty="0">
                <a:latin typeface="Arial" panose="020B0604020202020204" pitchFamily="34" charset="0"/>
                <a:ea typeface="Times New Roman" panose="02020603050405020304" pitchFamily="18" charset="0"/>
                <a:cs typeface="Arial" panose="020B0604020202020204" pitchFamily="34" charset="0"/>
              </a:rPr>
              <a:t>Le Conseil syndical peut également être réuni à la demande d'au moins 25 % de ses membres.</a:t>
            </a:r>
            <a:endParaRPr lang="fr-FR" sz="1200" dirty="0">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buClr>
                <a:srgbClr val="000000"/>
              </a:buClr>
              <a:buSzPts val="1200"/>
            </a:pPr>
            <a:r>
              <a:rPr lang="fr-FR" sz="1200" dirty="0">
                <a:latin typeface="Arial" panose="020B0604020202020204" pitchFamily="34" charset="0"/>
                <a:ea typeface="Times New Roman" panose="02020603050405020304" pitchFamily="18" charset="0"/>
                <a:cs typeface="Arial" panose="020B0604020202020204" pitchFamily="34" charset="0"/>
              </a:rPr>
              <a:t>En cas d’urgence (incendie, inondation…) dans la copropriété, le conseil peut être réuni sur le champ. Les convocations sont alors orales ainsi que l’ordre du jour. Exceptionnellement et uniquement dans ce cas d’urgence, le conseil syndical peut se tenir avec deux membres seulement</a:t>
            </a:r>
            <a:r>
              <a:rPr lang="fr-FR" sz="1200" dirty="0" smtClean="0">
                <a:latin typeface="Arial" panose="020B0604020202020204" pitchFamily="34" charset="0"/>
                <a:ea typeface="Times New Roman" panose="02020603050405020304" pitchFamily="18" charset="0"/>
                <a:cs typeface="Arial" panose="020B0604020202020204" pitchFamily="34" charset="0"/>
              </a:rPr>
              <a:t>.</a:t>
            </a:r>
          </a:p>
          <a:p>
            <a:pPr lvl="0" algn="just">
              <a:lnSpc>
                <a:spcPct val="115000"/>
              </a:lnSpc>
              <a:spcAft>
                <a:spcPts val="0"/>
              </a:spcAft>
              <a:buClr>
                <a:srgbClr val="000000"/>
              </a:buClr>
              <a:buSzPts val="1200"/>
            </a:pPr>
            <a:endParaRPr lang="fr-FR" sz="1200" dirty="0" smtClean="0">
              <a:latin typeface="Arial" panose="020B0604020202020204" pitchFamily="34" charset="0"/>
              <a:ea typeface="Times New Roman" panose="02020603050405020304" pitchFamily="18" charset="0"/>
              <a:cs typeface="Arial" panose="020B0604020202020204" pitchFamily="34" charset="0"/>
            </a:endParaRPr>
          </a:p>
          <a:p>
            <a:r>
              <a:rPr lang="fr-FR" sz="1200" b="1" dirty="0"/>
              <a:t>Tenue des réunions :</a:t>
            </a:r>
            <a:endParaRPr lang="fr-FR" sz="1200" dirty="0"/>
          </a:p>
          <a:p>
            <a:pPr lvl="0"/>
            <a:r>
              <a:rPr lang="fr-FR" sz="1200" dirty="0"/>
              <a:t>Le président préside les réunions du conseil syndical. Il veille à la sérénité des débats et au respect du temps de </a:t>
            </a:r>
            <a:r>
              <a:rPr lang="fr-FR" sz="1200" dirty="0" smtClean="0"/>
              <a:t>parole</a:t>
            </a:r>
          </a:p>
          <a:p>
            <a:r>
              <a:rPr lang="fr-FR" sz="1200" dirty="0"/>
              <a:t>La feuille d’émargement devra être signée par les membres présents et archivée avec le procès-verbal de la réunion</a:t>
            </a:r>
            <a:r>
              <a:rPr lang="fr-FR" sz="1200" dirty="0" smtClean="0"/>
              <a:t>.</a:t>
            </a:r>
            <a:endParaRPr lang="fr-FR"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9277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062"/>
            <a:ext cx="7200900" cy="10618291"/>
          </a:xfrm>
          <a:prstGeom prst="rect">
            <a:avLst/>
          </a:prstGeom>
        </p:spPr>
        <p:txBody>
          <a:bodyPr wrap="square">
            <a:spAutoFit/>
          </a:bodyPr>
          <a:lstStyle/>
          <a:p>
            <a:pPr lvl="0"/>
            <a:r>
              <a:rPr lang="fr-FR" sz="1200" dirty="0" smtClean="0"/>
              <a:t>Les </a:t>
            </a:r>
            <a:r>
              <a:rPr lang="fr-FR" sz="1200" dirty="0"/>
              <a:t>délibérations du conseil syndical sont constatées par des procès-verbaux de réunion. Ils seront portés sur un registre ouvert à cet effet ou rangés dans un classeur spécifique. Ils sont signés par le secrétaire et le président. Copies de ces comptes rendus sont délivrées à tout copropriétaire qui en fait la demande.</a:t>
            </a:r>
          </a:p>
          <a:p>
            <a:pPr lvl="0"/>
            <a:r>
              <a:rPr lang="fr-FR" sz="1200" dirty="0"/>
              <a:t>Le procès-verbal est rédigé à tour de rôle par les membres du conseil syndical et signé par le président. Le procès-verbal est diffusé à tous les membres du conseil syndical et affiché dans les halls. Il peut également être téléchargeable sur le forum de la copropriété. Le procès-verbal de réunion est validé lors de la réunion suivante, si aucun membre n’apporte de modification</a:t>
            </a:r>
            <a:r>
              <a:rPr lang="fr-FR" sz="1200" dirty="0" smtClean="0"/>
              <a:t>.</a:t>
            </a:r>
          </a:p>
          <a:p>
            <a:pPr lvl="0"/>
            <a:endParaRPr lang="fr-FR" sz="1200" dirty="0"/>
          </a:p>
          <a:p>
            <a:pPr lvl="0"/>
            <a:r>
              <a:rPr lang="fr-FR" sz="1200" dirty="0"/>
              <a:t>L’accès à la salle de réunion est réservé aux membres du conseil syndical et au syndic lorsque sa participation est requise. Le conseil peut décider d’inviter ou convoquer des tiers. Leur participation est limitée au temps d’examen de la question les concernant</a:t>
            </a:r>
            <a:r>
              <a:rPr lang="fr-FR" sz="1200" dirty="0" smtClean="0"/>
              <a:t>.</a:t>
            </a:r>
          </a:p>
          <a:p>
            <a:pPr lvl="0"/>
            <a:endParaRPr lang="fr-FR" sz="1200" dirty="0"/>
          </a:p>
          <a:p>
            <a:pPr lvl="0"/>
            <a:r>
              <a:rPr lang="fr-FR" sz="1200" dirty="0"/>
              <a:t>Les questions sont soumises au débat, les décisions sont prises à la majorité des présents. Dans le cas toujours possible d’une délibération ou le vote des « Pour » est en équilibre par rapport au vote des « Contre », le vote du Président compte double</a:t>
            </a:r>
            <a:r>
              <a:rPr lang="fr-FR" sz="1200" dirty="0" smtClean="0"/>
              <a:t>.</a:t>
            </a:r>
            <a:endParaRPr lang="fr-FR" sz="1200" dirty="0"/>
          </a:p>
          <a:p>
            <a:pPr lvl="0"/>
            <a:r>
              <a:rPr lang="fr-FR" sz="1200" dirty="0"/>
              <a:t>Les décisions prises lors d’une réunion de Conseil ne peuvent être remises en cause par des membres absents lors de la délibération de cette décision.</a:t>
            </a:r>
          </a:p>
          <a:p>
            <a:r>
              <a:rPr lang="fr-FR" sz="1200" b="1" dirty="0"/>
              <a:t> </a:t>
            </a:r>
            <a:endParaRPr lang="fr-FR" sz="1200" dirty="0"/>
          </a:p>
          <a:p>
            <a:r>
              <a:rPr lang="fr-FR" sz="1200" b="1" u="sng" dirty="0"/>
              <a:t>Fonctions spéciales des membres :</a:t>
            </a:r>
            <a:endParaRPr lang="fr-FR" sz="1200" dirty="0"/>
          </a:p>
          <a:p>
            <a:r>
              <a:rPr lang="fr-FR" sz="1200" dirty="0"/>
              <a:t>Le conseil syndical peut désigner des membres pour s'occuper spécifiquement d’un secteur d’activité, d’une étude particulière, etc. Dans ce cas, ces membres rendront compte de leur mission lors des réunions du conseil syndical ou à la demande du président ou des vice-présidents</a:t>
            </a:r>
            <a:r>
              <a:rPr lang="fr-FR" sz="1200" dirty="0" smtClean="0"/>
              <a:t>.</a:t>
            </a:r>
          </a:p>
          <a:p>
            <a:endParaRPr lang="fr-FR" sz="1200" b="1" u="sng" dirty="0" smtClean="0"/>
          </a:p>
          <a:p>
            <a:r>
              <a:rPr lang="fr-FR" sz="1200" b="1" u="sng" dirty="0" smtClean="0"/>
              <a:t>Rédaction </a:t>
            </a:r>
            <a:r>
              <a:rPr lang="fr-FR" sz="1200" b="1" u="sng" dirty="0"/>
              <a:t>du rapport d’activité :</a:t>
            </a:r>
            <a:endParaRPr lang="fr-FR" sz="1200" dirty="0"/>
          </a:p>
          <a:p>
            <a:r>
              <a:rPr lang="fr-FR" sz="1200" dirty="0"/>
              <a:t>Le président assisté des membres du conseil syndical établit en fin de chaque exercice un compte rendu de l’exécution de sa mission qui sera joint à la convocation de l’assemblée générale annuelle appelée à délibérer sur l’approbation des comptes et la gestion du syndic</a:t>
            </a:r>
            <a:r>
              <a:rPr lang="fr-FR" sz="1200" dirty="0" smtClean="0"/>
              <a:t>.</a:t>
            </a:r>
          </a:p>
          <a:p>
            <a:endParaRPr lang="fr-FR" sz="1200" dirty="0">
              <a:effectLst/>
              <a:latin typeface="Arial" panose="020B0604020202020204" pitchFamily="34" charset="0"/>
              <a:ea typeface="Calibri" panose="020F0502020204030204" pitchFamily="34" charset="0"/>
              <a:cs typeface="Arial" panose="020B0604020202020204" pitchFamily="34" charset="0"/>
            </a:endParaRPr>
          </a:p>
          <a:p>
            <a:r>
              <a:rPr lang="fr-FR" sz="1200" b="1" u="sng" dirty="0"/>
              <a:t>Au niveau de la convocation de l’assemblée générale</a:t>
            </a:r>
            <a:endParaRPr lang="fr-FR" sz="1200" dirty="0"/>
          </a:p>
          <a:p>
            <a:r>
              <a:rPr lang="fr-FR" sz="1200" dirty="0"/>
              <a:t>Le compte rendu annuel	de l’activité du conseil syndical sera joint à la convocation de l’assemblée générale. Le président se met à la disposition des copropriétaires pour répondre à leurs questions si besoin.</a:t>
            </a:r>
          </a:p>
          <a:p>
            <a:r>
              <a:rPr lang="fr-FR" sz="1200" b="1" dirty="0"/>
              <a:t> </a:t>
            </a:r>
            <a:endParaRPr lang="fr-FR" sz="1200" dirty="0"/>
          </a:p>
          <a:p>
            <a:r>
              <a:rPr lang="fr-FR" sz="1200" b="1" u="sng" dirty="0"/>
              <a:t>Au niveau de l’assemblée générale</a:t>
            </a:r>
            <a:endParaRPr lang="fr-FR" sz="1200" dirty="0"/>
          </a:p>
          <a:p>
            <a:pPr lvl="0"/>
            <a:r>
              <a:rPr lang="fr-FR" sz="1200" dirty="0"/>
              <a:t>Le président du Conseil Syndical ou ses membres désignés rendent compte de l’exécution des missions et délégations que l’assemblée générale aurait pu leur donner.</a:t>
            </a:r>
          </a:p>
          <a:p>
            <a:pPr lvl="0"/>
            <a:r>
              <a:rPr lang="fr-FR" sz="1200" dirty="0"/>
              <a:t>Le Président du Conseil Syndical ou un de ses membres fait un compte rendu sur les activités du syndic et indique les avis du Conseil Syndical lors de la lecture des résolutions.</a:t>
            </a:r>
          </a:p>
          <a:p>
            <a:r>
              <a:rPr lang="fr-FR" sz="1200" dirty="0"/>
              <a:t> </a:t>
            </a:r>
          </a:p>
          <a:p>
            <a:r>
              <a:rPr lang="fr-FR" sz="1200" dirty="0"/>
              <a:t> </a:t>
            </a:r>
          </a:p>
          <a:p>
            <a:r>
              <a:rPr lang="fr-FR" sz="1200" dirty="0"/>
              <a:t> </a:t>
            </a:r>
          </a:p>
          <a:p>
            <a:pPr algn="ctr"/>
            <a:r>
              <a:rPr lang="fr-FR" sz="1200" dirty="0"/>
              <a:t>*        </a:t>
            </a:r>
            <a:r>
              <a:rPr lang="fr-FR" sz="1200" dirty="0" smtClean="0"/>
              <a:t>         </a:t>
            </a:r>
            <a:r>
              <a:rPr lang="fr-FR" sz="1200" dirty="0"/>
              <a:t>*</a:t>
            </a:r>
          </a:p>
          <a:p>
            <a:pPr algn="ctr"/>
            <a:endParaRPr lang="fr-FR" sz="1200" dirty="0" smtClean="0"/>
          </a:p>
          <a:p>
            <a:pPr algn="ctr"/>
            <a:r>
              <a:rPr lang="fr-FR" sz="1200" dirty="0"/>
              <a:t> </a:t>
            </a:r>
          </a:p>
          <a:p>
            <a:pPr algn="ctr"/>
            <a:r>
              <a:rPr lang="fr-FR" sz="1200" dirty="0"/>
              <a:t>*</a:t>
            </a:r>
          </a:p>
          <a:p>
            <a:endParaRPr lang="fr-FR" sz="1200" dirty="0" smtClean="0">
              <a:effectLst/>
              <a:latin typeface="Arial" panose="020B0604020202020204" pitchFamily="34" charset="0"/>
              <a:ea typeface="Calibri" panose="020F0502020204030204" pitchFamily="34" charset="0"/>
              <a:cs typeface="Arial" panose="020B0604020202020204" pitchFamily="34" charset="0"/>
            </a:endParaRPr>
          </a:p>
          <a:p>
            <a:endParaRPr lang="fr-FR" sz="1200" dirty="0">
              <a:latin typeface="Arial" panose="020B0604020202020204" pitchFamily="34" charset="0"/>
              <a:ea typeface="Calibri" panose="020F0502020204030204" pitchFamily="34" charset="0"/>
              <a:cs typeface="Arial" panose="020B0604020202020204" pitchFamily="34" charset="0"/>
            </a:endParaRPr>
          </a:p>
          <a:p>
            <a:endParaRPr lang="fr-FR" sz="1200" dirty="0" smtClean="0">
              <a:effectLst/>
              <a:latin typeface="Arial" panose="020B0604020202020204" pitchFamily="34" charset="0"/>
              <a:ea typeface="Calibri" panose="020F0502020204030204" pitchFamily="34" charset="0"/>
              <a:cs typeface="Arial" panose="020B0604020202020204" pitchFamily="34" charset="0"/>
            </a:endParaRPr>
          </a:p>
          <a:p>
            <a:endParaRPr lang="fr-FR" sz="1200" dirty="0">
              <a:latin typeface="Arial" panose="020B0604020202020204" pitchFamily="34" charset="0"/>
              <a:ea typeface="Calibri" panose="020F0502020204030204" pitchFamily="34" charset="0"/>
              <a:cs typeface="Arial" panose="020B0604020202020204" pitchFamily="34" charset="0"/>
            </a:endParaRPr>
          </a:p>
          <a:p>
            <a:endParaRPr lang="fr-FR" sz="1200" dirty="0" smtClean="0">
              <a:effectLst/>
              <a:latin typeface="Arial" panose="020B0604020202020204" pitchFamily="34" charset="0"/>
              <a:ea typeface="Calibri" panose="020F0502020204030204" pitchFamily="34" charset="0"/>
              <a:cs typeface="Arial" panose="020B0604020202020204" pitchFamily="34" charset="0"/>
            </a:endParaRPr>
          </a:p>
          <a:p>
            <a:endParaRPr lang="fr-FR" sz="1200" dirty="0">
              <a:latin typeface="Arial" panose="020B0604020202020204" pitchFamily="34" charset="0"/>
              <a:ea typeface="Calibri" panose="020F0502020204030204" pitchFamily="34" charset="0"/>
              <a:cs typeface="Arial" panose="020B0604020202020204" pitchFamily="34" charset="0"/>
            </a:endParaRPr>
          </a:p>
          <a:p>
            <a:endParaRPr lang="fr-FR" sz="1200" dirty="0" smtClean="0">
              <a:effectLst/>
              <a:latin typeface="Arial" panose="020B0604020202020204" pitchFamily="34" charset="0"/>
              <a:ea typeface="Calibri" panose="020F0502020204030204" pitchFamily="34" charset="0"/>
              <a:cs typeface="Arial" panose="020B0604020202020204" pitchFamily="34" charset="0"/>
            </a:endParaRPr>
          </a:p>
          <a:p>
            <a:endParaRPr lang="fr-FR" sz="1200" dirty="0">
              <a:latin typeface="Arial" panose="020B0604020202020204" pitchFamily="34" charset="0"/>
              <a:ea typeface="Calibri" panose="020F0502020204030204" pitchFamily="34" charset="0"/>
              <a:cs typeface="Arial" panose="020B0604020202020204" pitchFamily="34" charset="0"/>
            </a:endParaRPr>
          </a:p>
          <a:p>
            <a:endParaRPr lang="fr-FR" sz="1200" dirty="0" smtClean="0">
              <a:effectLst/>
              <a:latin typeface="Arial" panose="020B0604020202020204" pitchFamily="34" charset="0"/>
              <a:ea typeface="Calibri" panose="020F0502020204030204" pitchFamily="34" charset="0"/>
              <a:cs typeface="Arial" panose="020B0604020202020204" pitchFamily="34" charset="0"/>
            </a:endParaRPr>
          </a:p>
          <a:p>
            <a:endParaRPr lang="fr-FR" sz="1200" dirty="0">
              <a:latin typeface="Arial" panose="020B0604020202020204" pitchFamily="34" charset="0"/>
              <a:ea typeface="Calibri" panose="020F0502020204030204" pitchFamily="34" charset="0"/>
              <a:cs typeface="Arial" panose="020B0604020202020204" pitchFamily="34" charset="0"/>
            </a:endParaRPr>
          </a:p>
          <a:p>
            <a:endParaRPr lang="fr-FR"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5613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166"/>
            <a:ext cx="7200900" cy="10410029"/>
          </a:xfrm>
          <a:prstGeom prst="rect">
            <a:avLst/>
          </a:prstGeom>
        </p:spPr>
        <p:txBody>
          <a:bodyPr wrap="square">
            <a:spAutoFit/>
          </a:bodyPr>
          <a:lstStyle/>
          <a:p>
            <a:pPr>
              <a:spcAft>
                <a:spcPts val="0"/>
              </a:spcAft>
            </a:pPr>
            <a:r>
              <a:rPr lang="fr-FR" sz="1200" b="1" u="sng" dirty="0">
                <a:latin typeface="Arial" panose="020B0604020202020204" pitchFamily="34" charset="0"/>
                <a:ea typeface="Calibri" panose="020F0502020204030204" pitchFamily="34" charset="0"/>
                <a:cs typeface="Arial" panose="020B0604020202020204" pitchFamily="34" charset="0"/>
              </a:rPr>
              <a:t>Éviction du Président du Conseil Syndical </a:t>
            </a:r>
            <a:r>
              <a:rPr lang="fr-FR" sz="1200" b="1" u="sng" dirty="0" smtClean="0">
                <a:latin typeface="Arial" panose="020B0604020202020204" pitchFamily="34" charset="0"/>
                <a:ea typeface="Calibri" panose="020F0502020204030204" pitchFamily="34" charset="0"/>
                <a:cs typeface="Arial" panose="020B0604020202020204" pitchFamily="34" charset="0"/>
              </a:rPr>
              <a:t>:</a:t>
            </a:r>
          </a:p>
          <a:p>
            <a:pPr>
              <a:spcAft>
                <a:spcPts val="0"/>
              </a:spcAft>
            </a:pP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0000"/>
              </a:buClr>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Si le Président ne remplit pas sa mission, entre deux assemblées générales ordinaires et est systématiquement absent ou remplacé, il peut être révoqué par le Conseil. Il sera procédé au sein du conseil syndical à une nouvelle </a:t>
            </a:r>
            <a:r>
              <a:rPr lang="fr-F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élection d’un </a:t>
            </a:r>
            <a:r>
              <a:rPr lang="fr-FR" sz="1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Président</a:t>
            </a:r>
            <a:r>
              <a:rPr lang="fr-FR" sz="1200" dirty="0" smtClean="0">
                <a:latin typeface="Arial" panose="020B0604020202020204" pitchFamily="34" charset="0"/>
                <a:ea typeface="Times New Roman" panose="02020603050405020304" pitchFamily="18" charset="0"/>
                <a:cs typeface="Arial" panose="020B0604020202020204" pitchFamily="34" charset="0"/>
              </a:rPr>
              <a:t>.</a:t>
            </a:r>
          </a:p>
          <a:p>
            <a:pPr lvl="0" algn="just">
              <a:spcAft>
                <a:spcPts val="0"/>
              </a:spcAft>
              <a:buClr>
                <a:srgbClr val="000000"/>
              </a:buClr>
              <a:buSzPts val="1200"/>
            </a:pPr>
            <a:r>
              <a:rPr lang="fr-FR" sz="1200" dirty="0" smtClean="0">
                <a:latin typeface="Arial" panose="020B0604020202020204" pitchFamily="34" charset="0"/>
                <a:ea typeface="Times New Roman" panose="02020603050405020304" pitchFamily="18" charset="0"/>
                <a:cs typeface="Arial" panose="020B0604020202020204" pitchFamily="34" charset="0"/>
              </a:rPr>
              <a:t>L’ancien </a:t>
            </a:r>
            <a:r>
              <a:rPr lang="fr-FR" sz="1200" dirty="0">
                <a:latin typeface="Arial" panose="020B0604020202020204" pitchFamily="34" charset="0"/>
                <a:ea typeface="Times New Roman" panose="02020603050405020304" pitchFamily="18" charset="0"/>
                <a:cs typeface="Arial" panose="020B0604020202020204" pitchFamily="34" charset="0"/>
              </a:rPr>
              <a:t>Président du conseil syndical restera membre du conseil à moins qu’il ne démissionne.</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Clr>
                <a:srgbClr val="000000"/>
              </a:buClr>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Le Président du conseil peut démissionner à son initiative. Il préviendra suffisamment tôt le conseil, afin que ce dernier puisse s’organiser en conséquence. Il peut se présenter une nouvelle fois à l’élection de membres du conseil syndical, lors de l’assemblée générale suivante. Cependant, les griefs reprochés seront présentés devant ladite assemblée.</a:t>
            </a:r>
            <a:endParaRPr lang="fr-FR" sz="12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fr-FR" sz="1200" dirty="0">
                <a:latin typeface="Arial" panose="020B0604020202020204" pitchFamily="34" charset="0"/>
                <a:ea typeface="Times New Roman" panose="02020603050405020304" pitchFamily="18" charset="0"/>
                <a:cs typeface="Arial" panose="020B0604020202020204" pitchFamily="34" charset="0"/>
              </a:rPr>
              <a:t> </a:t>
            </a:r>
            <a:endParaRPr lang="fr-FR" sz="120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1200" b="1" u="sng" dirty="0" smtClean="0">
                <a:latin typeface="Arial" panose="020B0604020202020204" pitchFamily="34" charset="0"/>
                <a:ea typeface="Times New Roman" panose="02020603050405020304" pitchFamily="18" charset="0"/>
                <a:cs typeface="Arial" panose="020B0604020202020204" pitchFamily="34" charset="0"/>
              </a:rPr>
              <a:t>Éviction </a:t>
            </a:r>
            <a:r>
              <a:rPr lang="fr-FR" sz="1200" b="1" u="sng" dirty="0">
                <a:latin typeface="Arial" panose="020B0604020202020204" pitchFamily="34" charset="0"/>
                <a:ea typeface="Times New Roman" panose="02020603050405020304" pitchFamily="18" charset="0"/>
                <a:cs typeface="Arial" panose="020B0604020202020204" pitchFamily="34" charset="0"/>
              </a:rPr>
              <a:t>d’un membre du Conseil Syndical :</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Bef>
                <a:spcPts val="1400"/>
              </a:spcBef>
              <a:spcAft>
                <a:spcPts val="0"/>
              </a:spcAft>
              <a:buSzPts val="1200"/>
              <a:buFont typeface="Wingdings" panose="05000000000000000000" pitchFamily="2" charset="2"/>
              <a:buChar char=""/>
              <a:tabLst>
                <a:tab pos="180340" algn="l"/>
              </a:tabLst>
            </a:pPr>
            <a:r>
              <a:rPr lang="fr-FR" sz="1200" dirty="0">
                <a:latin typeface="Arial" panose="020B0604020202020204" pitchFamily="34" charset="0"/>
                <a:ea typeface="Times New Roman" panose="02020603050405020304" pitchFamily="18" charset="0"/>
                <a:cs typeface="Arial" panose="020B0604020202020204" pitchFamily="34" charset="0"/>
              </a:rPr>
              <a:t>Les membres du conseil syndical peuvent rompre leur mandat quand ils le souhaitent.</a:t>
            </a:r>
            <a:endParaRPr lang="fr-FR"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SzPts val="1200"/>
              <a:buFont typeface="Wingdings" panose="05000000000000000000" pitchFamily="2" charset="2"/>
              <a:buChar char=""/>
            </a:pPr>
            <a:r>
              <a:rPr lang="fr-FR" sz="1200" dirty="0">
                <a:latin typeface="Arial" panose="020B0604020202020204" pitchFamily="34" charset="0"/>
                <a:ea typeface="Times New Roman" panose="02020603050405020304" pitchFamily="18" charset="0"/>
                <a:cs typeface="Arial" panose="020B0604020202020204" pitchFamily="34" charset="0"/>
              </a:rPr>
              <a:t>En cours de mandat, tout membre du conseil syndical peut être révoqué par les copropriétaires à la majorité absolue. Si le conseil syndical souhaite révoquer l'un de ses membres, il fera porter l'inscription de la question à l'ordre du jour de la prochaine AG</a:t>
            </a:r>
            <a:r>
              <a:rPr lang="fr-FR" sz="1200" dirty="0" smtClean="0">
                <a:latin typeface="Arial" panose="020B0604020202020204" pitchFamily="34" charset="0"/>
                <a:ea typeface="Times New Roman" panose="02020603050405020304" pitchFamily="18" charset="0"/>
                <a:cs typeface="Arial" panose="020B0604020202020204" pitchFamily="34" charset="0"/>
              </a:rPr>
              <a:t>.</a:t>
            </a:r>
          </a:p>
          <a:p>
            <a:pPr lvl="0" algn="just">
              <a:lnSpc>
                <a:spcPct val="115000"/>
              </a:lnSpc>
              <a:spcAft>
                <a:spcPts val="0"/>
              </a:spcAft>
              <a:buSzPts val="1200"/>
            </a:pPr>
            <a:endParaRPr lang="fr-FR" sz="1200" dirty="0">
              <a:effectLst/>
              <a:latin typeface="Arial" panose="020B0604020202020204" pitchFamily="34" charset="0"/>
              <a:ea typeface="Calibri" panose="020F0502020204030204" pitchFamily="34" charset="0"/>
              <a:cs typeface="Arial" panose="020B0604020202020204" pitchFamily="34" charset="0"/>
            </a:endParaRPr>
          </a:p>
          <a:p>
            <a:pPr marL="457200" lvl="3" indent="-457200">
              <a:buFont typeface="Wingdings" panose="05000000000000000000" pitchFamily="2" charset="2"/>
              <a:buChar char="Ø"/>
              <a:tabLst>
                <a:tab pos="357188" algn="l"/>
              </a:tabLst>
            </a:pPr>
            <a:r>
              <a:rPr lang="fr-FR" sz="1200" dirty="0"/>
              <a:t>Un membre titulaire absent sans motif légitime à trois réunions successives sera considéré comme démissionnaire.</a:t>
            </a:r>
          </a:p>
          <a:p>
            <a:pPr marL="457200" lvl="3" indent="-457200">
              <a:buFont typeface="Wingdings" panose="05000000000000000000" pitchFamily="2" charset="2"/>
              <a:buChar char="Ø"/>
              <a:tabLst>
                <a:tab pos="357188" algn="l"/>
              </a:tabLst>
            </a:pPr>
            <a:r>
              <a:rPr lang="fr-FR" sz="1200" dirty="0"/>
              <a:t>Le conseil syndical n'est plus valablement constitué quand plus d'un quart des sièges des titulaires sont vacants, quelle que soit la cause de cette vacance.</a:t>
            </a:r>
          </a:p>
          <a:p>
            <a:pPr>
              <a:tabLst>
                <a:tab pos="357188" algn="l"/>
              </a:tabLst>
            </a:pPr>
            <a:endParaRPr lang="fr-FR" sz="1200" dirty="0"/>
          </a:p>
          <a:p>
            <a:r>
              <a:rPr lang="fr-FR" sz="1200" b="1" u="sng" dirty="0"/>
              <a:t>Accès aux documents </a:t>
            </a:r>
            <a:r>
              <a:rPr lang="fr-FR" sz="1200" b="1" u="sng" dirty="0" smtClean="0"/>
              <a:t>:</a:t>
            </a:r>
          </a:p>
          <a:p>
            <a:endParaRPr lang="fr-FR" sz="1200" dirty="0"/>
          </a:p>
          <a:p>
            <a:r>
              <a:rPr lang="fr-FR" sz="1200" dirty="0"/>
              <a:t>Le président ou les vice-présidents devront fournir à tous les membres du Conseil qui en feront la demande, copie des documents concernant la gestion de la copropriété, à charge pour eux ou pour ceux désignés de les demander au syndic.</a:t>
            </a:r>
          </a:p>
          <a:p>
            <a:r>
              <a:rPr lang="fr-FR" sz="1200" dirty="0"/>
              <a:t>Pour éviter des frais, il est préférable de scanner les documents reçus et de les mettre à la consultation des membres du conseil, ou bien pour continuer le suivi d’une activité donnée à un ou plusieurs membres du conseil. Le conseil syndical peut aussi se constituer une «bibliothèque informatique» de renseignements divers pouvant servir à tous, dans tous les domaines intéressant la copropriété. (Textes de loi, conseils de techniciens ou autres etc</a:t>
            </a:r>
            <a:r>
              <a:rPr lang="fr-FR" sz="1200" dirty="0" smtClean="0"/>
              <a:t>.).</a:t>
            </a:r>
          </a:p>
          <a:p>
            <a:endParaRPr lang="fr-FR" sz="1200" dirty="0"/>
          </a:p>
          <a:p>
            <a:r>
              <a:rPr lang="fr-FR" sz="1200" b="1" u="sng" dirty="0"/>
              <a:t>Frais du Conseil Syndical</a:t>
            </a:r>
            <a:r>
              <a:rPr lang="fr-FR" sz="1200" b="1" dirty="0"/>
              <a:t> : </a:t>
            </a:r>
            <a:r>
              <a:rPr lang="fr-FR" sz="1200" i="1" dirty="0"/>
              <a:t>(Article 27 du décret du 17 mars 1967</a:t>
            </a:r>
            <a:r>
              <a:rPr lang="fr-FR" sz="1200" i="1" dirty="0" smtClean="0"/>
              <a:t>)</a:t>
            </a:r>
          </a:p>
          <a:p>
            <a:endParaRPr lang="fr-FR" sz="1200" dirty="0"/>
          </a:p>
          <a:p>
            <a:r>
              <a:rPr lang="fr-FR" sz="1200" dirty="0"/>
              <a:t>Sont payés par le syndic dans le cadre des dépenses générales de l’administration de l’immeuble, les frais engagés par le Conseil Syndical dans le cadre de sa mission :</a:t>
            </a:r>
          </a:p>
          <a:p>
            <a:pPr marL="357188" lvl="1" indent="-357188">
              <a:buFont typeface="Wingdings" panose="05000000000000000000" pitchFamily="2" charset="2"/>
              <a:buChar char="Ø"/>
            </a:pPr>
            <a:r>
              <a:rPr lang="fr-FR" sz="1200" dirty="0"/>
              <a:t>Les frais de convocation et de tenue de réunions sont des frais d’administration générale du syndicat.</a:t>
            </a:r>
          </a:p>
          <a:p>
            <a:pPr marL="357188" lvl="1" indent="-357188">
              <a:buFont typeface="Wingdings" panose="05000000000000000000" pitchFamily="2" charset="2"/>
              <a:buChar char="Ø"/>
            </a:pPr>
            <a:r>
              <a:rPr lang="fr-FR" sz="1200" dirty="0"/>
              <a:t>S’ils le souhaitent, les dépenses exposées par les membres du conseil syndical dans l’exercice de leur mandat leurs sont remboursées par le syndic, sur présentation de pièces justificatives et avec accord du Président ou des autres membres, si les dépenses doivent être remboursées au Président.</a:t>
            </a:r>
          </a:p>
          <a:p>
            <a:pPr marL="357188" lvl="1" indent="-357188">
              <a:buFont typeface="Wingdings" panose="05000000000000000000" pitchFamily="2" charset="2"/>
              <a:buChar char="Ø"/>
            </a:pPr>
            <a:r>
              <a:rPr lang="fr-FR" sz="1200" dirty="0"/>
              <a:t>Les honoraires des tiers intervenants (professionnels extérieurs) par qui le Conseil Syndical peut se faire assister.</a:t>
            </a:r>
          </a:p>
          <a:p>
            <a:r>
              <a:rPr lang="fr-FR" sz="1200" dirty="0"/>
              <a:t>En dehors des dépenses de fonctionnement, l’engagement d’une dépense importante est porté aux votes des membres du Conseil Syndical</a:t>
            </a:r>
            <a:r>
              <a:rPr lang="fr-FR" sz="1200" dirty="0" smtClean="0"/>
              <a:t>.</a:t>
            </a:r>
          </a:p>
          <a:p>
            <a:endParaRPr lang="fr-FR" sz="1200" dirty="0"/>
          </a:p>
          <a:p>
            <a:r>
              <a:rPr lang="fr-FR" sz="1200" b="1" u="sng" dirty="0"/>
              <a:t>Compte rendu d’activité et avis du Conseil Syndical : </a:t>
            </a:r>
            <a:r>
              <a:rPr lang="fr-FR" sz="1200" b="1" dirty="0"/>
              <a:t>(</a:t>
            </a:r>
            <a:r>
              <a:rPr lang="fr-FR" sz="1200" i="1" dirty="0"/>
              <a:t>article 22 du décret de 1967</a:t>
            </a:r>
            <a:r>
              <a:rPr lang="fr-FR" sz="1200" i="1" dirty="0" smtClean="0"/>
              <a:t>)</a:t>
            </a:r>
          </a:p>
          <a:p>
            <a:endParaRPr lang="fr-FR" sz="1200" i="1" dirty="0"/>
          </a:p>
          <a:p>
            <a:endParaRPr lang="fr-FR" sz="1200" i="1" dirty="0" smtClean="0"/>
          </a:p>
          <a:p>
            <a:endParaRPr lang="fr-FR" sz="1200" dirty="0"/>
          </a:p>
          <a:p>
            <a:endParaRPr lang="fr-FR" sz="1200" dirty="0"/>
          </a:p>
          <a:p>
            <a:pPr lvl="0" algn="just">
              <a:lnSpc>
                <a:spcPct val="115000"/>
              </a:lnSpc>
              <a:spcAft>
                <a:spcPts val="0"/>
              </a:spcAft>
              <a:buSzPts val="1200"/>
            </a:pPr>
            <a:endParaRPr lang="fr-FR"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095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
          <p:cNvSpPr>
            <a:spLocks noGrp="1"/>
          </p:cNvSpPr>
          <p:nvPr>
            <p:ph type="sldNum" sz="quarter" idx="12"/>
          </p:nvPr>
        </p:nvSpPr>
        <p:spPr>
          <a:xfrm>
            <a:off x="5537555" y="9677500"/>
            <a:ext cx="1679575" cy="723900"/>
          </a:xfrm>
          <a:noFill/>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fld id="{110603C4-F59B-4613-B846-7EB2F38D6A3F}" type="slidenum">
              <a:rPr lang="fr-FR" altLang="fr-FR" sz="1500" smtClean="0"/>
              <a:pPr algn="ctr" eaLnBrk="1" hangingPunct="1">
                <a:spcBef>
                  <a:spcPct val="0"/>
                </a:spcBef>
                <a:buFontTx/>
                <a:buNone/>
              </a:pPr>
              <a:t>6</a:t>
            </a:fld>
            <a:endParaRPr lang="fr-FR" altLang="fr-FR" sz="1500" smtClean="0"/>
          </a:p>
        </p:txBody>
      </p:sp>
      <p:sp>
        <p:nvSpPr>
          <p:cNvPr id="8195" name="Picture 18" descr="R-312"/>
          <p:cNvSpPr>
            <a:spLocks noChangeAspect="1" noChangeArrowheads="1"/>
          </p:cNvSpPr>
          <p:nvPr/>
        </p:nvSpPr>
        <p:spPr bwMode="auto">
          <a:xfrm>
            <a:off x="360362" y="1966911"/>
            <a:ext cx="10255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197" name="Picture 16" descr="N-38"/>
          <p:cNvSpPr>
            <a:spLocks noChangeAspect="1" noChangeArrowheads="1"/>
          </p:cNvSpPr>
          <p:nvPr/>
        </p:nvSpPr>
        <p:spPr bwMode="auto">
          <a:xfrm>
            <a:off x="5448300" y="2754312"/>
            <a:ext cx="1503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400"/>
          </a:p>
        </p:txBody>
      </p:sp>
      <p:sp>
        <p:nvSpPr>
          <p:cNvPr id="8202" name="Picture 18" descr="R-312"/>
          <p:cNvSpPr>
            <a:spLocks noChangeAspect="1" noChangeArrowheads="1"/>
          </p:cNvSpPr>
          <p:nvPr/>
        </p:nvSpPr>
        <p:spPr bwMode="auto">
          <a:xfrm>
            <a:off x="385762" y="1987549"/>
            <a:ext cx="10001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endParaRPr lang="fr-FR" altLang="fr-FR" sz="1400"/>
          </a:p>
        </p:txBody>
      </p:sp>
      <p:sp>
        <p:nvSpPr>
          <p:cNvPr id="20" name="Rectangle 5"/>
          <p:cNvSpPr>
            <a:spLocks noChangeArrowheads="1"/>
          </p:cNvSpPr>
          <p:nvPr/>
        </p:nvSpPr>
        <p:spPr bwMode="auto">
          <a:xfrm>
            <a:off x="233867" y="816300"/>
            <a:ext cx="5011689" cy="102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endParaRPr lang="fr-FR" altLang="fr-FR" sz="1200" i="1" dirty="0" smtClean="0">
              <a:latin typeface="Batang" pitchFamily="18" charset="-127"/>
              <a:ea typeface="Batang" pitchFamily="18" charset="-127"/>
            </a:endParaRPr>
          </a:p>
          <a:p>
            <a:pPr algn="just" eaLnBrk="1" hangingPunct="1">
              <a:spcBef>
                <a:spcPct val="0"/>
              </a:spcBef>
              <a:buFontTx/>
              <a:buNone/>
            </a:pPr>
            <a:r>
              <a:rPr lang="fr-FR" altLang="fr-FR" sz="1200" i="1" dirty="0" smtClean="0">
                <a:latin typeface="Batang" pitchFamily="18" charset="-127"/>
                <a:ea typeface="Batang" pitchFamily="18" charset="-127"/>
              </a:rPr>
              <a:t>Aucun </a:t>
            </a:r>
            <a:r>
              <a:rPr lang="fr-FR" altLang="fr-FR" sz="1200" i="1" dirty="0">
                <a:latin typeface="Batang" pitchFamily="18" charset="-127"/>
                <a:ea typeface="Batang" pitchFamily="18" charset="-127"/>
              </a:rPr>
              <a:t>des copropriétaires ou occupants ne pourra encombrer les entrées, vestibules, paliers et </a:t>
            </a:r>
            <a:r>
              <a:rPr lang="fr-FR" altLang="fr-FR" sz="1200" i="1" dirty="0" smtClean="0">
                <a:latin typeface="Batang" pitchFamily="18" charset="-127"/>
                <a:ea typeface="Batang" pitchFamily="18" charset="-127"/>
              </a:rPr>
              <a:t>escaliers</a:t>
            </a:r>
            <a:r>
              <a:rPr lang="fr-FR" altLang="fr-FR" sz="1200" i="1" dirty="0" smtClean="0">
                <a:solidFill>
                  <a:srgbClr val="00B050"/>
                </a:solidFill>
                <a:latin typeface="Batang" pitchFamily="18" charset="-127"/>
                <a:ea typeface="Batang" pitchFamily="18" charset="-127"/>
              </a:rPr>
              <a:t>,</a:t>
            </a:r>
            <a:r>
              <a:rPr lang="fr-FR" altLang="fr-FR" sz="1200" i="1" dirty="0" smtClean="0">
                <a:latin typeface="Batang" pitchFamily="18" charset="-127"/>
                <a:ea typeface="Batang" pitchFamily="18" charset="-127"/>
              </a:rPr>
              <a:t> </a:t>
            </a:r>
            <a:r>
              <a:rPr lang="fr-FR" altLang="fr-FR" sz="1200" i="1" dirty="0">
                <a:latin typeface="Batang" pitchFamily="18" charset="-127"/>
                <a:ea typeface="Batang" pitchFamily="18" charset="-127"/>
              </a:rPr>
              <a:t>ni laisser séjourner quoi que ce soit sur les parties </a:t>
            </a:r>
            <a:r>
              <a:rPr lang="fr-FR" altLang="fr-FR" sz="1200" i="1" dirty="0" smtClean="0">
                <a:latin typeface="Batang" pitchFamily="18" charset="-127"/>
                <a:ea typeface="Batang" pitchFamily="18" charset="-127"/>
              </a:rPr>
              <a:t>communes.</a:t>
            </a:r>
            <a:r>
              <a:rPr lang="fr-FR" altLang="fr-FR" sz="1200" i="1" dirty="0">
                <a:latin typeface="Batang" pitchFamily="18" charset="-127"/>
                <a:ea typeface="Batang" pitchFamily="18" charset="-127"/>
              </a:rPr>
              <a:t> </a:t>
            </a:r>
            <a:endParaRPr lang="fr-FR" altLang="fr-FR" sz="1200" i="1" dirty="0" smtClean="0">
              <a:latin typeface="Batang" pitchFamily="18" charset="-127"/>
              <a:ea typeface="Batang" pitchFamily="18" charset="-127"/>
            </a:endParaRPr>
          </a:p>
          <a:p>
            <a:pPr algn="just" eaLnBrk="1" hangingPunct="1">
              <a:spcBef>
                <a:spcPct val="0"/>
              </a:spcBef>
              <a:buFontTx/>
              <a:buNone/>
            </a:pPr>
            <a:endParaRPr lang="fr-FR" altLang="fr-FR" sz="1200" i="1" dirty="0">
              <a:latin typeface="Batang" pitchFamily="18" charset="-127"/>
              <a:ea typeface="Batang" pitchFamily="18" charset="-127"/>
            </a:endParaRPr>
          </a:p>
        </p:txBody>
      </p:sp>
      <p:grpSp>
        <p:nvGrpSpPr>
          <p:cNvPr id="4" name="Groupe 3"/>
          <p:cNvGrpSpPr/>
          <p:nvPr/>
        </p:nvGrpSpPr>
        <p:grpSpPr>
          <a:xfrm>
            <a:off x="5168138" y="1109505"/>
            <a:ext cx="1645451" cy="1011067"/>
            <a:chOff x="4983244" y="8823447"/>
            <a:chExt cx="1774825" cy="922337"/>
          </a:xfrm>
        </p:grpSpPr>
        <p:pic>
          <p:nvPicPr>
            <p:cNvPr id="22" name="Picture 13" descr="transp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894" y="8823447"/>
              <a:ext cx="8921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accessoire_2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244" y="9002834"/>
              <a:ext cx="70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5"/>
            <p:cNvSpPr>
              <a:spLocks noChangeShapeType="1"/>
            </p:cNvSpPr>
            <p:nvPr/>
          </p:nvSpPr>
          <p:spPr bwMode="auto">
            <a:xfrm flipH="1">
              <a:off x="5364244" y="9058397"/>
              <a:ext cx="1098550" cy="6731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 name="Line 14"/>
            <p:cNvSpPr>
              <a:spLocks noChangeShapeType="1"/>
            </p:cNvSpPr>
            <p:nvPr/>
          </p:nvSpPr>
          <p:spPr bwMode="auto">
            <a:xfrm>
              <a:off x="5334081" y="9072684"/>
              <a:ext cx="1228725" cy="6731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8" name="Rectangle 7"/>
          <p:cNvSpPr>
            <a:spLocks noChangeArrowheads="1"/>
          </p:cNvSpPr>
          <p:nvPr/>
        </p:nvSpPr>
        <p:spPr bwMode="auto">
          <a:xfrm>
            <a:off x="393278" y="499469"/>
            <a:ext cx="1702520"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ENCOMBREMENT</a:t>
            </a:r>
          </a:p>
        </p:txBody>
      </p:sp>
      <p:sp>
        <p:nvSpPr>
          <p:cNvPr id="29" name="Rectangle 35"/>
          <p:cNvSpPr>
            <a:spLocks noChangeArrowheads="1"/>
          </p:cNvSpPr>
          <p:nvPr/>
        </p:nvSpPr>
        <p:spPr bwMode="auto">
          <a:xfrm>
            <a:off x="2095798" y="502479"/>
            <a:ext cx="23166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smtClean="0">
                <a:solidFill>
                  <a:srgbClr val="3333CC"/>
                </a:solidFill>
                <a:latin typeface="Batang" pitchFamily="18" charset="-127"/>
                <a:ea typeface="Batang" pitchFamily="18" charset="-127"/>
              </a:rPr>
              <a:t>(voir </a:t>
            </a:r>
            <a:r>
              <a:rPr lang="fr-FR" altLang="fr-FR" sz="1200" b="1" i="1" dirty="0">
                <a:solidFill>
                  <a:srgbClr val="3333CC"/>
                </a:solidFill>
                <a:latin typeface="Batang" pitchFamily="18" charset="-127"/>
                <a:ea typeface="Batang" pitchFamily="18" charset="-127"/>
              </a:rPr>
              <a:t>pages </a:t>
            </a:r>
            <a:r>
              <a:rPr lang="fr-FR" altLang="fr-FR" sz="1200" b="1" i="1" dirty="0" smtClean="0">
                <a:solidFill>
                  <a:srgbClr val="3333CC"/>
                </a:solidFill>
                <a:latin typeface="Batang" pitchFamily="18" charset="-127"/>
                <a:ea typeface="Batang" pitchFamily="18" charset="-127"/>
              </a:rPr>
              <a:t>134, 135  du  RC</a:t>
            </a:r>
            <a:r>
              <a:rPr lang="fr-FR" altLang="fr-FR" sz="1200" b="1" i="1" dirty="0">
                <a:solidFill>
                  <a:srgbClr val="3333CC"/>
                </a:solidFill>
                <a:latin typeface="Batang" pitchFamily="18" charset="-127"/>
                <a:ea typeface="Batang" pitchFamily="18" charset="-127"/>
              </a:rPr>
              <a:t>)</a:t>
            </a:r>
          </a:p>
        </p:txBody>
      </p:sp>
      <p:sp>
        <p:nvSpPr>
          <p:cNvPr id="33" name="Rectangle 7"/>
          <p:cNvSpPr>
            <a:spLocks noChangeArrowheads="1"/>
          </p:cNvSpPr>
          <p:nvPr/>
        </p:nvSpPr>
        <p:spPr bwMode="auto">
          <a:xfrm>
            <a:off x="456544" y="2052142"/>
            <a:ext cx="1095375" cy="284162"/>
          </a:xfrm>
          <a:prstGeom prst="rect">
            <a:avLst/>
          </a:prstGeom>
          <a:solidFill>
            <a:srgbClr val="FFFF00"/>
          </a:solidFill>
          <a:ln>
            <a:solidFill>
              <a:srgbClr val="FF0000"/>
            </a:solidFill>
          </a:ln>
          <a:extLst/>
        </p:spPr>
        <p:txBody>
          <a:bodyPr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BRUITS</a:t>
            </a:r>
          </a:p>
        </p:txBody>
      </p:sp>
      <p:sp>
        <p:nvSpPr>
          <p:cNvPr id="34" name="Rectangle 11"/>
          <p:cNvSpPr>
            <a:spLocks noChangeArrowheads="1"/>
          </p:cNvSpPr>
          <p:nvPr/>
        </p:nvSpPr>
        <p:spPr bwMode="auto">
          <a:xfrm>
            <a:off x="1540226" y="2057980"/>
            <a:ext cx="23086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i="1" dirty="0">
                <a:solidFill>
                  <a:srgbClr val="3333CC"/>
                </a:solidFill>
                <a:latin typeface="Batang" pitchFamily="18" charset="-127"/>
                <a:ea typeface="Batang" pitchFamily="18" charset="-127"/>
              </a:rPr>
              <a:t>(voir </a:t>
            </a:r>
            <a:r>
              <a:rPr lang="fr-FR" altLang="fr-FR" sz="1200" b="1" i="1" dirty="0" smtClean="0">
                <a:solidFill>
                  <a:srgbClr val="3333CC"/>
                </a:solidFill>
                <a:latin typeface="Batang" pitchFamily="18" charset="-127"/>
                <a:ea typeface="Batang" pitchFamily="18" charset="-127"/>
              </a:rPr>
              <a:t>pages 131, 132  </a:t>
            </a:r>
            <a:r>
              <a:rPr lang="fr-FR" altLang="fr-FR" sz="1200" b="1" i="1" dirty="0">
                <a:solidFill>
                  <a:srgbClr val="3333CC"/>
                </a:solidFill>
                <a:latin typeface="Batang" pitchFamily="18" charset="-127"/>
                <a:ea typeface="Batang" pitchFamily="18" charset="-127"/>
              </a:rPr>
              <a:t>du </a:t>
            </a:r>
            <a:r>
              <a:rPr lang="fr-FR" altLang="fr-FR" sz="1200" b="1" i="1" dirty="0" smtClean="0">
                <a:solidFill>
                  <a:srgbClr val="3333CC"/>
                </a:solidFill>
                <a:latin typeface="Batang" pitchFamily="18" charset="-127"/>
                <a:ea typeface="Batang" pitchFamily="18" charset="-127"/>
              </a:rPr>
              <a:t> RC</a:t>
            </a:r>
            <a:r>
              <a:rPr lang="fr-FR" altLang="fr-FR" sz="1200" b="1" i="1" dirty="0">
                <a:solidFill>
                  <a:srgbClr val="3333CC"/>
                </a:solidFill>
                <a:latin typeface="Batang" pitchFamily="18" charset="-127"/>
                <a:ea typeface="Batang" pitchFamily="18" charset="-127"/>
              </a:rPr>
              <a:t>)</a:t>
            </a:r>
          </a:p>
        </p:txBody>
      </p:sp>
      <p:pic>
        <p:nvPicPr>
          <p:cNvPr id="36" name="Picture 15" descr="http://www.cinor.fr/images_banque/DepliantBruit-IM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964" y="2834660"/>
            <a:ext cx="112723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2"/>
          <p:cNvSpPr>
            <a:spLocks noChangeArrowheads="1"/>
          </p:cNvSpPr>
          <p:nvPr/>
        </p:nvSpPr>
        <p:spPr bwMode="auto">
          <a:xfrm>
            <a:off x="1600200" y="2628206"/>
            <a:ext cx="5351462" cy="102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a:spcBef>
                <a:spcPct val="0"/>
              </a:spcBef>
              <a:buFontTx/>
              <a:buNone/>
            </a:pPr>
            <a:r>
              <a:rPr lang="fr-FR" altLang="fr-FR" sz="1200" i="1" dirty="0">
                <a:latin typeface="Batang" pitchFamily="18" charset="-127"/>
                <a:ea typeface="Batang" pitchFamily="18" charset="-127"/>
                <a:cs typeface="Times New Roman" pitchFamily="18" charset="0"/>
              </a:rPr>
              <a:t>L'usage des appareils de radiophonie, </a:t>
            </a:r>
            <a:r>
              <a:rPr lang="fr-FR" altLang="fr-FR" sz="1200" i="1" dirty="0" smtClean="0">
                <a:latin typeface="Batang" pitchFamily="18" charset="-127"/>
                <a:ea typeface="Batang" pitchFamily="18" charset="-127"/>
                <a:cs typeface="Times New Roman" pitchFamily="18" charset="0"/>
              </a:rPr>
              <a:t>platine etc. </a:t>
            </a:r>
            <a:r>
              <a:rPr lang="fr-FR" altLang="fr-FR" sz="1200" i="1" dirty="0">
                <a:latin typeface="Batang" pitchFamily="18" charset="-127"/>
                <a:ea typeface="Batang" pitchFamily="18" charset="-127"/>
                <a:cs typeface="Times New Roman" pitchFamily="18" charset="0"/>
              </a:rPr>
              <a:t>est autorisé sous réserve de l'observation des règles de ville et de police et sous réserve que le bruit en résultant ne soit </a:t>
            </a:r>
            <a:r>
              <a:rPr lang="fr-FR" altLang="fr-FR" sz="1200" b="1" i="1" dirty="0">
                <a:latin typeface="Batang" pitchFamily="18" charset="-127"/>
                <a:ea typeface="Batang" pitchFamily="18" charset="-127"/>
                <a:cs typeface="Times New Roman" pitchFamily="18" charset="0"/>
              </a:rPr>
              <a:t>pas perceptible</a:t>
            </a:r>
            <a:r>
              <a:rPr lang="fr-FR" altLang="fr-FR" sz="1200" i="1" dirty="0">
                <a:latin typeface="Batang" pitchFamily="18" charset="-127"/>
                <a:ea typeface="Batang" pitchFamily="18" charset="-127"/>
                <a:cs typeface="Times New Roman" pitchFamily="18" charset="0"/>
              </a:rPr>
              <a:t> par les </a:t>
            </a:r>
            <a:r>
              <a:rPr lang="fr-FR" altLang="fr-FR" sz="1200" i="1" dirty="0" smtClean="0">
                <a:latin typeface="Batang" pitchFamily="18" charset="-127"/>
                <a:ea typeface="Batang" pitchFamily="18" charset="-127"/>
                <a:cs typeface="Times New Roman" pitchFamily="18" charset="0"/>
              </a:rPr>
              <a:t>       voisins. Les appareils au sol doivent être</a:t>
            </a:r>
            <a:r>
              <a:rPr lang="fr-FR" altLang="fr-FR" sz="1200" i="1" dirty="0" smtClean="0">
                <a:solidFill>
                  <a:srgbClr val="00B050"/>
                </a:solidFill>
                <a:latin typeface="Batang" pitchFamily="18" charset="-127"/>
                <a:ea typeface="Batang" pitchFamily="18" charset="-127"/>
                <a:cs typeface="Times New Roman" pitchFamily="18" charset="0"/>
              </a:rPr>
              <a:t> </a:t>
            </a:r>
            <a:r>
              <a:rPr lang="fr-FR" altLang="fr-FR" sz="1200" i="1" dirty="0" smtClean="0">
                <a:latin typeface="Batang" pitchFamily="18" charset="-127"/>
                <a:ea typeface="Batang" pitchFamily="18" charset="-127"/>
                <a:cs typeface="Times New Roman" pitchFamily="18" charset="0"/>
              </a:rPr>
              <a:t>poser sur tampon amortisseur, si nécessaire.</a:t>
            </a:r>
            <a:endParaRPr lang="fr-FR" altLang="fr-FR" sz="1200" i="1" dirty="0">
              <a:latin typeface="Batang" pitchFamily="18" charset="-127"/>
              <a:ea typeface="Batang" pitchFamily="18" charset="-127"/>
              <a:cs typeface="Times New Roman" pitchFamily="18" charset="0"/>
            </a:endParaRPr>
          </a:p>
        </p:txBody>
      </p:sp>
      <p:sp>
        <p:nvSpPr>
          <p:cNvPr id="38" name="Rectangle 8"/>
          <p:cNvSpPr>
            <a:spLocks noChangeArrowheads="1"/>
          </p:cNvSpPr>
          <p:nvPr/>
        </p:nvSpPr>
        <p:spPr bwMode="auto">
          <a:xfrm>
            <a:off x="316953" y="3891543"/>
            <a:ext cx="5729006"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rPr>
              <a:t>Tout bruit ou tapage de quelque sorte que ce soit troublant la tranquillité des occupants est formellement </a:t>
            </a:r>
            <a:r>
              <a:rPr lang="fr-FR" altLang="fr-FR" sz="1200" i="1" dirty="0" smtClean="0">
                <a:latin typeface="Batang" pitchFamily="18" charset="-127"/>
                <a:ea typeface="Batang" pitchFamily="18" charset="-127"/>
              </a:rPr>
              <a:t>répréhensible </a:t>
            </a:r>
            <a:r>
              <a:rPr lang="fr-FR" altLang="fr-FR" sz="1200" i="1" dirty="0">
                <a:latin typeface="Batang" pitchFamily="18" charset="-127"/>
                <a:ea typeface="Batang" pitchFamily="18" charset="-127"/>
              </a:rPr>
              <a:t>alors même qu'il aurait lieu </a:t>
            </a:r>
            <a:r>
              <a:rPr lang="fr-FR" altLang="fr-FR" sz="1200" i="1" dirty="0" smtClean="0">
                <a:latin typeface="Batang" pitchFamily="18" charset="-127"/>
                <a:ea typeface="Batang" pitchFamily="18" charset="-127"/>
              </a:rPr>
              <a:t>à l'intérieur </a:t>
            </a:r>
            <a:r>
              <a:rPr lang="fr-FR" altLang="fr-FR" sz="1200" i="1" dirty="0">
                <a:latin typeface="Batang" pitchFamily="18" charset="-127"/>
                <a:ea typeface="Batang" pitchFamily="18" charset="-127"/>
              </a:rPr>
              <a:t>des </a:t>
            </a:r>
            <a:r>
              <a:rPr lang="fr-FR" altLang="fr-FR" sz="1200" i="1" dirty="0" smtClean="0">
                <a:latin typeface="Batang" pitchFamily="18" charset="-127"/>
                <a:ea typeface="Batang" pitchFamily="18" charset="-127"/>
              </a:rPr>
              <a:t>appartements</a:t>
            </a:r>
            <a:r>
              <a:rPr lang="fr-FR" altLang="fr-FR" sz="1200" i="1" dirty="0">
                <a:latin typeface="Batang" pitchFamily="18" charset="-127"/>
                <a:ea typeface="Batang" pitchFamily="18" charset="-127"/>
              </a:rPr>
              <a:t>.</a:t>
            </a:r>
          </a:p>
        </p:txBody>
      </p:sp>
      <p:pic>
        <p:nvPicPr>
          <p:cNvPr id="39" name="Picture 7" descr="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3844" y="3763850"/>
            <a:ext cx="863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0" descr="C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82" y="4655425"/>
            <a:ext cx="8985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19"/>
          <p:cNvSpPr>
            <a:spLocks noChangeArrowheads="1"/>
          </p:cNvSpPr>
          <p:nvPr/>
        </p:nvSpPr>
        <p:spPr bwMode="auto">
          <a:xfrm>
            <a:off x="1719029" y="4938906"/>
            <a:ext cx="42596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fr-FR" altLang="fr-FR" sz="1600" b="1" i="1" dirty="0">
                <a:solidFill>
                  <a:srgbClr val="FF0000"/>
                </a:solidFill>
                <a:latin typeface="Batang" pitchFamily="18" charset="-127"/>
                <a:ea typeface="Batang" pitchFamily="18" charset="-127"/>
              </a:rPr>
              <a:t>Même </a:t>
            </a:r>
            <a:r>
              <a:rPr lang="fr-FR" altLang="fr-FR" sz="1600" b="1" i="1" dirty="0" smtClean="0">
                <a:solidFill>
                  <a:srgbClr val="FF0000"/>
                </a:solidFill>
                <a:latin typeface="Batang" pitchFamily="18" charset="-127"/>
                <a:ea typeface="Batang" pitchFamily="18" charset="-127"/>
              </a:rPr>
              <a:t>diurne, </a:t>
            </a:r>
            <a:r>
              <a:rPr lang="fr-FR" altLang="fr-FR" sz="1600" b="1" i="1" dirty="0">
                <a:solidFill>
                  <a:srgbClr val="FF0000"/>
                </a:solidFill>
                <a:latin typeface="Batang" pitchFamily="18" charset="-127"/>
                <a:ea typeface="Batang" pitchFamily="18" charset="-127"/>
              </a:rPr>
              <a:t>un bruit ou tapage reste une nuisance pour les </a:t>
            </a:r>
            <a:r>
              <a:rPr lang="fr-FR" altLang="fr-FR" sz="1600" b="1" i="1" dirty="0" smtClean="0">
                <a:solidFill>
                  <a:srgbClr val="FF0000"/>
                </a:solidFill>
                <a:latin typeface="Batang" pitchFamily="18" charset="-127"/>
                <a:ea typeface="Batang" pitchFamily="18" charset="-127"/>
              </a:rPr>
              <a:t>autres.</a:t>
            </a:r>
            <a:endParaRPr lang="fr-FR" altLang="fr-FR" sz="1600" b="1" i="1" dirty="0">
              <a:solidFill>
                <a:srgbClr val="FF0000"/>
              </a:solidFill>
              <a:latin typeface="Batang" pitchFamily="18" charset="-127"/>
              <a:ea typeface="Batang" pitchFamily="18" charset="-127"/>
            </a:endParaRPr>
          </a:p>
        </p:txBody>
      </p:sp>
      <p:pic>
        <p:nvPicPr>
          <p:cNvPr id="43" name="Picture 17" descr="http://cdn.citoyens.com/files/2014/12/Bruit-Souffrance-Nuisance-sonore-%C2%A9-mademoh-Fotoli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258" y="5004470"/>
            <a:ext cx="52733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2" descr="EQ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033" y="5811416"/>
            <a:ext cx="4349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13"/>
          <p:cNvSpPr>
            <a:spLocks noChangeArrowheads="1"/>
          </p:cNvSpPr>
          <p:nvPr/>
        </p:nvSpPr>
        <p:spPr bwMode="auto">
          <a:xfrm>
            <a:off x="360362" y="6337133"/>
            <a:ext cx="6384980" cy="3108543"/>
          </a:xfrm>
          <a:prstGeom prst="rect">
            <a:avLst/>
          </a:prstGeom>
          <a:solidFill>
            <a:schemeClr val="bg1">
              <a:lumMod val="85000"/>
            </a:schemeClr>
          </a:solidFill>
          <a:ln>
            <a:solidFill>
              <a:schemeClr val="accent1"/>
            </a:solidFill>
          </a:ln>
          <a:effectLs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rPr>
              <a:t>Il est évident que lors d’une installation ou de travaux, certains bruits ne peuvent être évités. Ils peuvent cependant être perçus comme moins gênants s’ils sont émis à une heure </a:t>
            </a:r>
            <a:r>
              <a:rPr lang="fr-FR" altLang="fr-FR" sz="1200" i="1" dirty="0" smtClean="0">
                <a:latin typeface="Batang" pitchFamily="18" charset="-127"/>
                <a:ea typeface="Batang" pitchFamily="18" charset="-127"/>
              </a:rPr>
              <a:t>décente, </a:t>
            </a:r>
            <a:r>
              <a:rPr lang="fr-FR" altLang="fr-FR" sz="1200" b="1" i="1" dirty="0">
                <a:latin typeface="Batang" pitchFamily="18" charset="-127"/>
                <a:ea typeface="Batang" pitchFamily="18" charset="-127"/>
              </a:rPr>
              <a:t>en </a:t>
            </a:r>
            <a:r>
              <a:rPr lang="fr-FR" altLang="fr-FR" sz="1200" b="1" i="1" dirty="0">
                <a:uFill>
                  <a:solidFill>
                    <a:srgbClr val="FF0000"/>
                  </a:solidFill>
                </a:uFill>
                <a:latin typeface="Batang" pitchFamily="18" charset="-127"/>
                <a:ea typeface="Batang" pitchFamily="18" charset="-127"/>
              </a:rPr>
              <a:t>respectant la </a:t>
            </a:r>
            <a:r>
              <a:rPr lang="fr-FR" altLang="fr-FR" sz="1200" b="1" i="1" dirty="0" smtClean="0">
                <a:uFill>
                  <a:solidFill>
                    <a:srgbClr val="FF0000"/>
                  </a:solidFill>
                </a:uFill>
                <a:latin typeface="Batang" pitchFamily="18" charset="-127"/>
                <a:ea typeface="Batang" pitchFamily="18" charset="-127"/>
              </a:rPr>
              <a:t>pause méridienne</a:t>
            </a:r>
            <a:r>
              <a:rPr lang="fr-FR" altLang="fr-FR" sz="1200" b="1" i="1" dirty="0" smtClean="0">
                <a:solidFill>
                  <a:srgbClr val="00B050"/>
                </a:solidFill>
                <a:uFill>
                  <a:solidFill>
                    <a:srgbClr val="FF0000"/>
                  </a:solidFill>
                </a:uFill>
                <a:latin typeface="Batang" pitchFamily="18" charset="-127"/>
                <a:ea typeface="Batang" pitchFamily="18" charset="-127"/>
              </a:rPr>
              <a:t>.</a:t>
            </a:r>
          </a:p>
          <a:p>
            <a:pPr algn="just" eaLnBrk="1" hangingPunct="1">
              <a:spcBef>
                <a:spcPct val="0"/>
              </a:spcBef>
              <a:buFontTx/>
              <a:buNone/>
            </a:pPr>
            <a:endParaRPr lang="fr-FR" altLang="fr-FR" sz="800" i="1" u="sng" dirty="0">
              <a:uFill>
                <a:solidFill>
                  <a:srgbClr val="FF0000"/>
                </a:solidFill>
              </a:uFill>
              <a:latin typeface="Batang" pitchFamily="18" charset="-127"/>
              <a:ea typeface="Batang" pitchFamily="18" charset="-127"/>
            </a:endParaRPr>
          </a:p>
          <a:p>
            <a:pPr algn="ctr" eaLnBrk="1" hangingPunct="1">
              <a:spcBef>
                <a:spcPct val="0"/>
              </a:spcBef>
              <a:buFontTx/>
              <a:buNone/>
            </a:pPr>
            <a:r>
              <a:rPr lang="fr-FR" altLang="fr-FR" sz="1200" b="1" i="1" u="sng" dirty="0">
                <a:solidFill>
                  <a:srgbClr val="3333CC"/>
                </a:solidFill>
                <a:latin typeface="Batang" pitchFamily="18" charset="-127"/>
                <a:ea typeface="Batang" pitchFamily="18" charset="-127"/>
              </a:rPr>
              <a:t>Une affichette pour avertir ses voisins est très appréciée</a:t>
            </a:r>
            <a:r>
              <a:rPr lang="fr-FR" altLang="fr-FR" sz="1200" b="1" i="1" u="sng" dirty="0" smtClean="0">
                <a:solidFill>
                  <a:srgbClr val="3333CC"/>
                </a:solidFill>
                <a:latin typeface="Batang" pitchFamily="18" charset="-127"/>
                <a:ea typeface="Batang" pitchFamily="18" charset="-127"/>
              </a:rPr>
              <a:t>.</a:t>
            </a:r>
          </a:p>
          <a:p>
            <a:pPr algn="ctr" eaLnBrk="1" hangingPunct="1">
              <a:spcBef>
                <a:spcPct val="0"/>
              </a:spcBef>
              <a:buFontTx/>
              <a:buNone/>
            </a:pPr>
            <a:endParaRPr lang="fr-FR" altLang="fr-FR" sz="800" b="1" i="1" u="sng" dirty="0" smtClean="0">
              <a:latin typeface="Batang" pitchFamily="18" charset="-127"/>
              <a:ea typeface="Batang" pitchFamily="18" charset="-127"/>
            </a:endParaRPr>
          </a:p>
          <a:p>
            <a:pPr>
              <a:buNone/>
            </a:pPr>
            <a:r>
              <a:rPr lang="fr-FR" sz="1200" i="1" dirty="0">
                <a:latin typeface="Batang" pitchFamily="18" charset="-127"/>
                <a:ea typeface="Batang" pitchFamily="18" charset="-127"/>
              </a:rPr>
              <a:t>L'arrêté du 10 janvier 2006 de la préfecture a pour objectif de réglementer le bruit. Selon l’article 7 de cet arrêté, « les travaux momentanés de bricolage ou de jardinage réalisés à l’aide d’outils ou d’appareils susceptibles de causer une gêne pour le voisinage tels que tondeuses à gazon à moteur thermique, tronçonneuses, perceuses, raboteuses ou scies mécaniques ne peuvent être effectués que :</a:t>
            </a:r>
            <a:br>
              <a:rPr lang="fr-FR" sz="1200" i="1" dirty="0">
                <a:latin typeface="Batang" pitchFamily="18" charset="-127"/>
                <a:ea typeface="Batang" pitchFamily="18" charset="-127"/>
              </a:rPr>
            </a:br>
            <a:r>
              <a:rPr lang="fr-FR" sz="1200" i="1" dirty="0">
                <a:latin typeface="Batang" pitchFamily="18" charset="-127"/>
                <a:ea typeface="Batang" pitchFamily="18" charset="-127"/>
              </a:rPr>
              <a:t>En semaine : de 8h30 à 12h et de 14h à 19h30</a:t>
            </a:r>
            <a:br>
              <a:rPr lang="fr-FR" sz="1200" i="1" dirty="0">
                <a:latin typeface="Batang" pitchFamily="18" charset="-127"/>
                <a:ea typeface="Batang" pitchFamily="18" charset="-127"/>
              </a:rPr>
            </a:br>
            <a:r>
              <a:rPr lang="fr-FR" sz="1200" i="1" dirty="0">
                <a:latin typeface="Batang" pitchFamily="18" charset="-127"/>
                <a:ea typeface="Batang" pitchFamily="18" charset="-127"/>
              </a:rPr>
              <a:t>Samedi : de 9h à 12h et de 15h à 19h</a:t>
            </a:r>
            <a:br>
              <a:rPr lang="fr-FR" sz="1200" i="1" dirty="0">
                <a:latin typeface="Batang" pitchFamily="18" charset="-127"/>
                <a:ea typeface="Batang" pitchFamily="18" charset="-127"/>
              </a:rPr>
            </a:br>
            <a:r>
              <a:rPr lang="fr-FR" sz="1200" i="1" dirty="0">
                <a:latin typeface="Batang" pitchFamily="18" charset="-127"/>
                <a:ea typeface="Batang" pitchFamily="18" charset="-127"/>
              </a:rPr>
              <a:t>Dimanche : de 10h à </a:t>
            </a:r>
            <a:r>
              <a:rPr lang="fr-FR" sz="1200" i="1" dirty="0" smtClean="0">
                <a:latin typeface="Batang" pitchFamily="18" charset="-127"/>
                <a:ea typeface="Batang" pitchFamily="18" charset="-127"/>
              </a:rPr>
              <a:t>12h</a:t>
            </a:r>
          </a:p>
          <a:p>
            <a:pPr>
              <a:buNone/>
            </a:pPr>
            <a:r>
              <a:rPr lang="fr-FR" sz="800" i="1" dirty="0">
                <a:latin typeface="Batang" panose="02030600000101010101" pitchFamily="18" charset="-127"/>
                <a:ea typeface="Batang" panose="02030600000101010101" pitchFamily="18" charset="-127"/>
              </a:rPr>
              <a:t/>
            </a:r>
            <a:br>
              <a:rPr lang="fr-FR" sz="800" i="1" dirty="0">
                <a:latin typeface="Batang" panose="02030600000101010101" pitchFamily="18" charset="-127"/>
                <a:ea typeface="Batang" panose="02030600000101010101" pitchFamily="18" charset="-127"/>
              </a:rPr>
            </a:br>
            <a:r>
              <a:rPr lang="fr-FR" sz="1200" i="1" dirty="0">
                <a:latin typeface="Batang" panose="02030600000101010101" pitchFamily="18" charset="-127"/>
                <a:ea typeface="Batang" panose="02030600000101010101" pitchFamily="18" charset="-127"/>
              </a:rPr>
              <a:t>En tout état de cause, tout tapage, de jour comme de nuit, est formellement interdit et répréhensible par la loi </a:t>
            </a:r>
            <a:r>
              <a:rPr lang="fr-FR" sz="1200" i="1" dirty="0" smtClean="0">
                <a:latin typeface="Batang" panose="02030600000101010101" pitchFamily="18" charset="-127"/>
                <a:ea typeface="Batang" panose="02030600000101010101" pitchFamily="18" charset="-127"/>
              </a:rPr>
              <a:t>(articles </a:t>
            </a:r>
            <a:r>
              <a:rPr lang="fr-FR" sz="1200" i="1" dirty="0">
                <a:latin typeface="Batang" panose="02030600000101010101" pitchFamily="18" charset="-127"/>
                <a:ea typeface="Batang" panose="02030600000101010101" pitchFamily="18" charset="-127"/>
              </a:rPr>
              <a:t>472 et 482 du </a:t>
            </a:r>
            <a:r>
              <a:rPr lang="fr-FR" sz="1200" i="1" dirty="0" smtClean="0">
                <a:latin typeface="Batang" panose="02030600000101010101" pitchFamily="18" charset="-127"/>
                <a:ea typeface="Batang" panose="02030600000101010101" pitchFamily="18" charset="-127"/>
              </a:rPr>
              <a:t>Code pénal).</a:t>
            </a:r>
            <a:endParaRPr lang="fr-FR" sz="1200" i="1" dirty="0">
              <a:latin typeface="Batang" panose="02030600000101010101" pitchFamily="18" charset="-127"/>
              <a:ea typeface="Batang" panose="02030600000101010101" pitchFamily="18" charset="-127"/>
            </a:endParaRPr>
          </a:p>
        </p:txBody>
      </p:sp>
      <p:sp>
        <p:nvSpPr>
          <p:cNvPr id="47" name="Rectangle 25"/>
          <p:cNvSpPr>
            <a:spLocks noChangeArrowheads="1"/>
          </p:cNvSpPr>
          <p:nvPr/>
        </p:nvSpPr>
        <p:spPr bwMode="auto">
          <a:xfrm>
            <a:off x="889220" y="5887851"/>
            <a:ext cx="2266967" cy="27699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b="1" i="1" dirty="0" smtClean="0">
                <a:solidFill>
                  <a:srgbClr val="3333CC"/>
                </a:solidFill>
                <a:latin typeface="Batang" pitchFamily="18" charset="-127"/>
                <a:ea typeface="Batang" pitchFamily="18" charset="-127"/>
              </a:rPr>
              <a:t>(voir pages 131, 136 </a:t>
            </a:r>
            <a:r>
              <a:rPr lang="fr-FR" altLang="fr-FR" sz="1200" b="1" i="1" dirty="0">
                <a:solidFill>
                  <a:srgbClr val="3333CC"/>
                </a:solidFill>
                <a:latin typeface="Batang" pitchFamily="18" charset="-127"/>
                <a:ea typeface="Batang" pitchFamily="18" charset="-127"/>
              </a:rPr>
              <a:t>du  </a:t>
            </a:r>
            <a:r>
              <a:rPr lang="fr-FR" altLang="fr-FR" sz="1200" b="1" i="1" dirty="0" smtClean="0">
                <a:solidFill>
                  <a:srgbClr val="3333CC"/>
                </a:solidFill>
                <a:latin typeface="Batang" pitchFamily="18" charset="-127"/>
                <a:ea typeface="Batang" pitchFamily="18" charset="-127"/>
              </a:rPr>
              <a:t>RC</a:t>
            </a:r>
            <a:r>
              <a:rPr lang="fr-FR" altLang="fr-FR" sz="1200" b="1" i="1" dirty="0">
                <a:solidFill>
                  <a:srgbClr val="3333CC"/>
                </a:solidFill>
                <a:latin typeface="Batang" pitchFamily="18" charset="-127"/>
                <a:ea typeface="Batang" pitchFamily="18" charset="-127"/>
              </a:rPr>
              <a:t>)</a:t>
            </a:r>
          </a:p>
        </p:txBody>
      </p:sp>
    </p:spTree>
    <p:extLst>
      <p:ext uri="{BB962C8B-B14F-4D97-AF65-F5344CB8AC3E}">
        <p14:creationId xmlns:p14="http://schemas.microsoft.com/office/powerpoint/2010/main" val="2321375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Text Box 13"/>
          <p:cNvSpPr txBox="1">
            <a:spLocks noChangeArrowheads="1"/>
          </p:cNvSpPr>
          <p:nvPr/>
        </p:nvSpPr>
        <p:spPr bwMode="auto">
          <a:xfrm>
            <a:off x="304645" y="2063931"/>
            <a:ext cx="57356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i="1" dirty="0">
                <a:latin typeface="Batang" pitchFamily="18" charset="-127"/>
                <a:ea typeface="Batang" pitchFamily="18" charset="-127"/>
              </a:rPr>
              <a:t>Par conception, le système de ventilation des appartements de la </a:t>
            </a:r>
            <a:r>
              <a:rPr lang="fr-FR" altLang="fr-FR" sz="1200" i="1" dirty="0" smtClean="0">
                <a:latin typeface="Batang" pitchFamily="18" charset="-127"/>
                <a:ea typeface="Batang" pitchFamily="18" charset="-127"/>
              </a:rPr>
              <a:t>résidence </a:t>
            </a:r>
            <a:r>
              <a:rPr lang="fr-FR" altLang="fr-FR" sz="1200" i="1" dirty="0">
                <a:latin typeface="Batang" pitchFamily="18" charset="-127"/>
                <a:ea typeface="Batang" pitchFamily="18" charset="-127"/>
              </a:rPr>
              <a:t>interdit tout appareil à </a:t>
            </a:r>
            <a:r>
              <a:rPr lang="fr-FR" altLang="fr-FR" sz="1200" i="1" dirty="0" smtClean="0">
                <a:latin typeface="Batang" pitchFamily="18" charset="-127"/>
                <a:ea typeface="Batang" pitchFamily="18" charset="-127"/>
              </a:rPr>
              <a:t>gaz.</a:t>
            </a:r>
            <a:endParaRPr lang="fr-FR" altLang="fr-FR" sz="1200" i="1" strike="sngStrike" dirty="0">
              <a:solidFill>
                <a:srgbClr val="00B050"/>
              </a:solidFill>
              <a:latin typeface="Batang" pitchFamily="18" charset="-127"/>
              <a:ea typeface="Batang" pitchFamily="18" charset="-127"/>
            </a:endParaRPr>
          </a:p>
        </p:txBody>
      </p:sp>
      <p:grpSp>
        <p:nvGrpSpPr>
          <p:cNvPr id="3" name="Groupe 2"/>
          <p:cNvGrpSpPr/>
          <p:nvPr/>
        </p:nvGrpSpPr>
        <p:grpSpPr>
          <a:xfrm>
            <a:off x="6266081" y="1804269"/>
            <a:ext cx="561975" cy="1002505"/>
            <a:chOff x="6266081" y="2456114"/>
            <a:chExt cx="561975" cy="1002505"/>
          </a:xfrm>
        </p:grpSpPr>
        <p:pic>
          <p:nvPicPr>
            <p:cNvPr id="12308" name="Picture 27" descr="objet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22550">
              <a:off x="6280299" y="3199856"/>
              <a:ext cx="5286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1"/>
            <p:cNvGrpSpPr/>
            <p:nvPr/>
          </p:nvGrpSpPr>
          <p:grpSpPr>
            <a:xfrm>
              <a:off x="6266081" y="2456114"/>
              <a:ext cx="561975" cy="837654"/>
              <a:chOff x="6357938" y="7261772"/>
              <a:chExt cx="561975" cy="837654"/>
            </a:xfrm>
          </p:grpSpPr>
          <p:pic>
            <p:nvPicPr>
              <p:cNvPr id="12306" name="Picture 24" descr="objet1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7938" y="7318375"/>
                <a:ext cx="523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Line 28"/>
              <p:cNvSpPr>
                <a:spLocks noChangeShapeType="1"/>
              </p:cNvSpPr>
              <p:nvPr/>
            </p:nvSpPr>
            <p:spPr bwMode="auto">
              <a:xfrm>
                <a:off x="6408761" y="7261772"/>
                <a:ext cx="511152" cy="83765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310" name="Line 29"/>
              <p:cNvSpPr>
                <a:spLocks noChangeShapeType="1"/>
              </p:cNvSpPr>
              <p:nvPr/>
            </p:nvSpPr>
            <p:spPr bwMode="auto">
              <a:xfrm flipH="1">
                <a:off x="6408761" y="7284246"/>
                <a:ext cx="477813" cy="81518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pic>
        <p:nvPicPr>
          <p:cNvPr id="12311" name="Picture 5" descr="https://encrypted-tbn3.gstatic.com/images?q=tbn:ANd9GcQMnIP3YSwCGSCSiQarloiSRMtUOpME3UPjvFkbTuk4kP9ugM3Y6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54" y="3438147"/>
            <a:ext cx="880232" cy="11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2" name="Rectangle 1"/>
          <p:cNvSpPr>
            <a:spLocks noChangeArrowheads="1"/>
          </p:cNvSpPr>
          <p:nvPr/>
        </p:nvSpPr>
        <p:spPr bwMode="auto">
          <a:xfrm>
            <a:off x="1775866" y="3668277"/>
            <a:ext cx="4225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smtClean="0">
                <a:latin typeface="Batang" pitchFamily="18" charset="-127"/>
                <a:ea typeface="Batang" pitchFamily="18" charset="-127"/>
              </a:rPr>
              <a:t>Détecteur de fumée</a:t>
            </a:r>
          </a:p>
          <a:p>
            <a:pPr algn="just" eaLnBrk="1" hangingPunct="1">
              <a:spcBef>
                <a:spcPct val="0"/>
              </a:spcBef>
              <a:buFontTx/>
              <a:buNone/>
            </a:pPr>
            <a:r>
              <a:rPr lang="fr-FR" altLang="fr-FR" sz="1200" i="1" dirty="0" smtClean="0">
                <a:solidFill>
                  <a:srgbClr val="FF0000"/>
                </a:solidFill>
                <a:latin typeface="Batang" pitchFamily="18" charset="-127"/>
                <a:ea typeface="Batang" pitchFamily="18" charset="-127"/>
              </a:rPr>
              <a:t>Pensez à vérifier le bon fonctionnement (test).</a:t>
            </a:r>
          </a:p>
        </p:txBody>
      </p:sp>
      <p:sp>
        <p:nvSpPr>
          <p:cNvPr id="12314" name="Espace réservé du numéro de diapositive 2"/>
          <p:cNvSpPr>
            <a:spLocks noGrp="1"/>
          </p:cNvSpPr>
          <p:nvPr>
            <p:ph type="sldNum" sz="quarter" idx="12"/>
          </p:nvPr>
        </p:nvSpPr>
        <p:spPr>
          <a:xfrm>
            <a:off x="5518150" y="9688513"/>
            <a:ext cx="1679575" cy="723900"/>
          </a:xfrm>
          <a:noFill/>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endParaRPr lang="fr-FR" altLang="fr-FR" sz="1500" smtClean="0"/>
          </a:p>
          <a:p>
            <a:pPr algn="ctr" eaLnBrk="1" hangingPunct="1">
              <a:spcBef>
                <a:spcPct val="0"/>
              </a:spcBef>
              <a:buFontTx/>
              <a:buNone/>
            </a:pPr>
            <a:fld id="{5D08A111-1EB8-4967-A399-B4569B230D11}" type="slidenum">
              <a:rPr lang="fr-FR" altLang="fr-FR" sz="1500" smtClean="0"/>
              <a:pPr algn="ctr" eaLnBrk="1" hangingPunct="1">
                <a:spcBef>
                  <a:spcPct val="0"/>
                </a:spcBef>
                <a:buFontTx/>
                <a:buNone/>
              </a:pPr>
              <a:t>7</a:t>
            </a:fld>
            <a:endParaRPr lang="fr-FR" altLang="fr-FR" sz="1500" smtClean="0"/>
          </a:p>
        </p:txBody>
      </p:sp>
      <p:sp>
        <p:nvSpPr>
          <p:cNvPr id="29" name="Rectangle 7"/>
          <p:cNvSpPr>
            <a:spLocks noChangeArrowheads="1"/>
          </p:cNvSpPr>
          <p:nvPr/>
        </p:nvSpPr>
        <p:spPr bwMode="auto">
          <a:xfrm>
            <a:off x="340330" y="1692102"/>
            <a:ext cx="806450" cy="284162"/>
          </a:xfrm>
          <a:prstGeom prst="rect">
            <a:avLst/>
          </a:prstGeom>
          <a:solidFill>
            <a:srgbClr val="FFFF00"/>
          </a:solidFill>
          <a:ln>
            <a:solidFill>
              <a:srgbClr val="FF0000"/>
            </a:solidFill>
          </a:ln>
          <a:extLst/>
        </p:spPr>
        <p:txBody>
          <a:bodyPr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smtClean="0">
                <a:latin typeface="+mj-lt"/>
                <a:ea typeface="Batang" pitchFamily="18" charset="-127"/>
              </a:rPr>
              <a:t>GAZ</a:t>
            </a:r>
            <a:endParaRPr lang="fr-FR" altLang="fr-FR" sz="1200" b="1" spc="100" dirty="0">
              <a:latin typeface="+mj-lt"/>
              <a:ea typeface="Batang" pitchFamily="18" charset="-127"/>
            </a:endParaRPr>
          </a:p>
        </p:txBody>
      </p:sp>
      <p:sp>
        <p:nvSpPr>
          <p:cNvPr id="30" name="Rectangle 7"/>
          <p:cNvSpPr>
            <a:spLocks noChangeArrowheads="1"/>
          </p:cNvSpPr>
          <p:nvPr/>
        </p:nvSpPr>
        <p:spPr bwMode="auto">
          <a:xfrm>
            <a:off x="367079" y="2988246"/>
            <a:ext cx="910528"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smtClean="0">
                <a:latin typeface="+mj-lt"/>
                <a:ea typeface="Batang" pitchFamily="18" charset="-127"/>
              </a:rPr>
              <a:t>FUMÉE</a:t>
            </a:r>
            <a:endParaRPr lang="fr-FR" altLang="fr-FR" sz="1200" b="1" spc="100" dirty="0">
              <a:latin typeface="+mj-lt"/>
              <a:ea typeface="Batang" pitchFamily="18" charset="-127"/>
            </a:endParaRPr>
          </a:p>
        </p:txBody>
      </p:sp>
      <p:sp>
        <p:nvSpPr>
          <p:cNvPr id="31" name="Rectangle 7"/>
          <p:cNvSpPr>
            <a:spLocks noChangeArrowheads="1"/>
          </p:cNvSpPr>
          <p:nvPr/>
        </p:nvSpPr>
        <p:spPr bwMode="auto">
          <a:xfrm>
            <a:off x="374822" y="576723"/>
            <a:ext cx="806450" cy="284162"/>
          </a:xfrm>
          <a:prstGeom prst="rect">
            <a:avLst/>
          </a:prstGeom>
          <a:solidFill>
            <a:srgbClr val="FFFF00"/>
          </a:solidFill>
          <a:ln>
            <a:solidFill>
              <a:srgbClr val="FF0000"/>
            </a:solidFill>
          </a:ln>
          <a:extLst/>
        </p:spPr>
        <p:txBody>
          <a:bodyPr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CAVES</a:t>
            </a:r>
          </a:p>
        </p:txBody>
      </p:sp>
      <p:sp>
        <p:nvSpPr>
          <p:cNvPr id="32" name="Text Box 5"/>
          <p:cNvSpPr txBox="1">
            <a:spLocks noChangeArrowheads="1"/>
          </p:cNvSpPr>
          <p:nvPr/>
        </p:nvSpPr>
        <p:spPr bwMode="auto">
          <a:xfrm>
            <a:off x="288082" y="870397"/>
            <a:ext cx="6735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i="1" dirty="0">
                <a:latin typeface="Batang" pitchFamily="18" charset="-127"/>
                <a:ea typeface="Batang" pitchFamily="18" charset="-127"/>
              </a:rPr>
              <a:t>Il ne pourra pas y être entreposé d’essence ou autre matière inflammable ou dangereuse </a:t>
            </a:r>
            <a:r>
              <a:rPr lang="fr-FR" altLang="fr-FR" sz="1200" i="1" dirty="0" smtClean="0">
                <a:latin typeface="Batang" pitchFamily="18" charset="-127"/>
                <a:ea typeface="Batang" pitchFamily="18" charset="-127"/>
              </a:rPr>
              <a:t>(</a:t>
            </a:r>
            <a:r>
              <a:rPr lang="fr-FR" altLang="fr-FR" sz="1200" i="1" dirty="0">
                <a:latin typeface="Batang" pitchFamily="18" charset="-127"/>
                <a:ea typeface="Batang" pitchFamily="18" charset="-127"/>
              </a:rPr>
              <a:t>donc aucun engin à moteur</a:t>
            </a:r>
            <a:r>
              <a:rPr lang="fr-FR" altLang="fr-FR" sz="1200" i="1" dirty="0">
                <a:solidFill>
                  <a:srgbClr val="3333CC"/>
                </a:solidFill>
                <a:latin typeface="Batang" pitchFamily="18" charset="-127"/>
                <a:ea typeface="Batang" pitchFamily="18" charset="-127"/>
              </a:rPr>
              <a:t>).  </a:t>
            </a:r>
            <a:r>
              <a:rPr lang="fr-FR" altLang="fr-FR" sz="1200" b="1" i="1" u="sng" dirty="0" smtClean="0">
                <a:solidFill>
                  <a:srgbClr val="FF0000"/>
                </a:solidFill>
                <a:latin typeface="Batang" pitchFamily="18" charset="-127"/>
                <a:ea typeface="Batang" pitchFamily="18" charset="-127"/>
              </a:rPr>
              <a:t>Bien verrouiller la porte à clé</a:t>
            </a:r>
            <a:r>
              <a:rPr lang="fr-FR" altLang="fr-FR" sz="1200" i="1" dirty="0" smtClean="0">
                <a:solidFill>
                  <a:srgbClr val="FF0000"/>
                </a:solidFill>
                <a:latin typeface="Batang" pitchFamily="18" charset="-127"/>
                <a:ea typeface="Batang" pitchFamily="18" charset="-127"/>
              </a:rPr>
              <a:t>.</a:t>
            </a:r>
          </a:p>
        </p:txBody>
      </p:sp>
      <p:sp>
        <p:nvSpPr>
          <p:cNvPr id="35" name="Text Box 2"/>
          <p:cNvSpPr txBox="1">
            <a:spLocks noChangeArrowheads="1"/>
          </p:cNvSpPr>
          <p:nvPr/>
        </p:nvSpPr>
        <p:spPr bwMode="auto">
          <a:xfrm>
            <a:off x="233348" y="5220494"/>
            <a:ext cx="6742340" cy="139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493713" indent="-307975" defTabSz="987425" eaLnBrk="0" hangingPunct="0">
              <a:spcBef>
                <a:spcPct val="20000"/>
              </a:spcBef>
              <a:buChar char="–"/>
              <a:defRPr sz="3000">
                <a:solidFill>
                  <a:schemeClr val="tx1"/>
                </a:solidFill>
                <a:latin typeface="Arial" charset="0"/>
              </a:defRPr>
            </a:lvl2pPr>
            <a:lvl3pPr marL="987425" indent="-247650" defTabSz="987425" eaLnBrk="0" hangingPunct="0">
              <a:spcBef>
                <a:spcPct val="20000"/>
              </a:spcBef>
              <a:buChar char="•"/>
              <a:defRPr sz="2600">
                <a:solidFill>
                  <a:schemeClr val="tx1"/>
                </a:solidFill>
                <a:latin typeface="Arial" charset="0"/>
              </a:defRPr>
            </a:lvl3pPr>
            <a:lvl4pPr marL="1481138" indent="-247650" defTabSz="987425" eaLnBrk="0" hangingPunct="0">
              <a:spcBef>
                <a:spcPct val="20000"/>
              </a:spcBef>
              <a:buChar char="–"/>
              <a:defRPr sz="2200">
                <a:solidFill>
                  <a:schemeClr val="tx1"/>
                </a:solidFill>
                <a:latin typeface="Arial" charset="0"/>
              </a:defRPr>
            </a:lvl4pPr>
            <a:lvl5pPr marL="1974850" indent="-247650" defTabSz="987425" eaLnBrk="0" hangingPunct="0">
              <a:spcBef>
                <a:spcPct val="20000"/>
              </a:spcBef>
              <a:buChar char="»"/>
              <a:defRPr sz="2200">
                <a:solidFill>
                  <a:schemeClr val="tx1"/>
                </a:solidFill>
                <a:latin typeface="Arial" charset="0"/>
              </a:defRPr>
            </a:lvl5pPr>
            <a:lvl6pPr marL="2432050" indent="-247650" defTabSz="987425" eaLnBrk="0" fontAlgn="base" hangingPunct="0">
              <a:spcBef>
                <a:spcPct val="20000"/>
              </a:spcBef>
              <a:spcAft>
                <a:spcPct val="0"/>
              </a:spcAft>
              <a:buChar char="»"/>
              <a:defRPr sz="2200">
                <a:solidFill>
                  <a:schemeClr val="tx1"/>
                </a:solidFill>
                <a:latin typeface="Arial" charset="0"/>
              </a:defRPr>
            </a:lvl6pPr>
            <a:lvl7pPr marL="2889250" indent="-247650" defTabSz="987425" eaLnBrk="0" fontAlgn="base" hangingPunct="0">
              <a:spcBef>
                <a:spcPct val="20000"/>
              </a:spcBef>
              <a:spcAft>
                <a:spcPct val="0"/>
              </a:spcAft>
              <a:buChar char="»"/>
              <a:defRPr sz="2200">
                <a:solidFill>
                  <a:schemeClr val="tx1"/>
                </a:solidFill>
                <a:latin typeface="Arial" charset="0"/>
              </a:defRPr>
            </a:lvl7pPr>
            <a:lvl8pPr marL="3346450" indent="-247650" defTabSz="987425" eaLnBrk="0" fontAlgn="base" hangingPunct="0">
              <a:spcBef>
                <a:spcPct val="20000"/>
              </a:spcBef>
              <a:spcAft>
                <a:spcPct val="0"/>
              </a:spcAft>
              <a:buChar char="»"/>
              <a:defRPr sz="2200">
                <a:solidFill>
                  <a:schemeClr val="tx1"/>
                </a:solidFill>
                <a:latin typeface="Arial" charset="0"/>
              </a:defRPr>
            </a:lvl8pPr>
            <a:lvl9pPr marL="3803650" indent="-24765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None/>
            </a:pPr>
            <a:r>
              <a:rPr lang="fr-FR" altLang="fr-FR" sz="1200" i="1" dirty="0">
                <a:latin typeface="Batang" pitchFamily="18" charset="-127"/>
                <a:ea typeface="Batang" pitchFamily="18" charset="-127"/>
              </a:rPr>
              <a:t>Dans toutes les agglomérations de notre région est </a:t>
            </a:r>
            <a:r>
              <a:rPr lang="fr-FR" altLang="fr-FR" sz="1200" i="1" dirty="0" smtClean="0">
                <a:latin typeface="Batang" pitchFamily="18" charset="-127"/>
                <a:ea typeface="Batang" pitchFamily="18" charset="-127"/>
              </a:rPr>
              <a:t>instituée </a:t>
            </a:r>
            <a:r>
              <a:rPr lang="fr-FR" altLang="fr-FR" sz="1200" i="1" dirty="0">
                <a:latin typeface="Batang" pitchFamily="18" charset="-127"/>
                <a:ea typeface="Batang" pitchFamily="18" charset="-127"/>
              </a:rPr>
              <a:t>une collecte sélective des déchets par </a:t>
            </a:r>
            <a:r>
              <a:rPr lang="fr-FR" altLang="fr-FR" sz="1200" i="1" dirty="0" smtClean="0">
                <a:latin typeface="Batang" pitchFamily="18" charset="-127"/>
                <a:ea typeface="Batang" pitchFamily="18" charset="-127"/>
              </a:rPr>
              <a:t>« Déchets SQY »  </a:t>
            </a:r>
            <a:r>
              <a:rPr lang="fr-FR" altLang="fr-FR" sz="1200" i="1" dirty="0">
                <a:latin typeface="Batang" pitchFamily="18" charset="-127"/>
                <a:ea typeface="Batang" pitchFamily="18" charset="-127"/>
              </a:rPr>
              <a:t>afin de détourner de l’incinération une grande partie de </a:t>
            </a:r>
            <a:r>
              <a:rPr lang="fr-FR" altLang="fr-FR" sz="1200" i="1" dirty="0" smtClean="0">
                <a:latin typeface="Batang" pitchFamily="18" charset="-127"/>
                <a:ea typeface="Batang" pitchFamily="18" charset="-127"/>
              </a:rPr>
              <a:t>ceux-ci.</a:t>
            </a:r>
            <a:endParaRPr lang="fr-FR" altLang="fr-FR" sz="1200" i="1" dirty="0">
              <a:latin typeface="Batang" pitchFamily="18" charset="-127"/>
              <a:ea typeface="Batang" pitchFamily="18" charset="-127"/>
            </a:endParaRPr>
          </a:p>
          <a:p>
            <a:pPr algn="just" eaLnBrk="1" hangingPunct="1">
              <a:spcBef>
                <a:spcPct val="0"/>
              </a:spcBef>
              <a:buNone/>
            </a:pPr>
            <a:r>
              <a:rPr lang="fr-FR" altLang="fr-FR" sz="1200" i="1" dirty="0">
                <a:latin typeface="Batang" pitchFamily="18" charset="-127"/>
                <a:ea typeface="Batang" pitchFamily="18" charset="-127"/>
              </a:rPr>
              <a:t>Des conteneurs </a:t>
            </a:r>
            <a:r>
              <a:rPr lang="fr-FR" altLang="fr-FR" sz="1200" i="1" dirty="0" smtClean="0">
                <a:latin typeface="Batang" pitchFamily="18" charset="-127"/>
                <a:ea typeface="Batang" pitchFamily="18" charset="-127"/>
              </a:rPr>
              <a:t>implantés dans la résidence sont </a:t>
            </a:r>
            <a:r>
              <a:rPr lang="fr-FR" altLang="fr-FR" sz="1200" i="1" dirty="0">
                <a:latin typeface="Batang" pitchFamily="18" charset="-127"/>
                <a:ea typeface="Batang" pitchFamily="18" charset="-127"/>
              </a:rPr>
              <a:t>à </a:t>
            </a:r>
            <a:r>
              <a:rPr lang="fr-FR" altLang="fr-FR" sz="1200" i="1" dirty="0" smtClean="0">
                <a:latin typeface="Batang" pitchFamily="18" charset="-127"/>
                <a:ea typeface="Batang" pitchFamily="18" charset="-127"/>
              </a:rPr>
              <a:t>la disposition</a:t>
            </a:r>
            <a:r>
              <a:rPr lang="fr-FR" altLang="fr-FR" sz="1200" i="1" dirty="0">
                <a:latin typeface="Batang" pitchFamily="18" charset="-127"/>
                <a:ea typeface="Batang" pitchFamily="18" charset="-127"/>
              </a:rPr>
              <a:t> </a:t>
            </a:r>
            <a:r>
              <a:rPr lang="fr-FR" altLang="fr-FR" sz="1200" i="1" dirty="0" smtClean="0">
                <a:latin typeface="Batang" pitchFamily="18" charset="-127"/>
                <a:ea typeface="Batang" pitchFamily="18" charset="-127"/>
              </a:rPr>
              <a:t>de chacun.</a:t>
            </a:r>
          </a:p>
          <a:p>
            <a:pPr algn="just" eaLnBrk="1" hangingPunct="1">
              <a:spcBef>
                <a:spcPct val="0"/>
              </a:spcBef>
              <a:buNone/>
            </a:pPr>
            <a:r>
              <a:rPr lang="fr-FR" altLang="fr-FR" sz="1200" i="1" dirty="0" smtClean="0">
                <a:latin typeface="Batang" pitchFamily="18" charset="-127"/>
                <a:ea typeface="Batang" pitchFamily="18" charset="-127"/>
              </a:rPr>
              <a:t>Les cartons devront être découpés pour ne pas boucher le système de réception.</a:t>
            </a:r>
          </a:p>
          <a:p>
            <a:pPr algn="just" eaLnBrk="1" hangingPunct="1">
              <a:spcBef>
                <a:spcPct val="0"/>
              </a:spcBef>
              <a:buNone/>
            </a:pPr>
            <a:r>
              <a:rPr lang="fr-FR" altLang="fr-FR" sz="1200" i="1" dirty="0" smtClean="0">
                <a:latin typeface="Batang" pitchFamily="18" charset="-127"/>
                <a:ea typeface="Batang" pitchFamily="18" charset="-127"/>
              </a:rPr>
              <a:t>S’inscrire sur le site de Saint-Quentin-en-Yvelines afin d’obtenir un badge (gratuit) permettant l’accès à toutes les déchetteries du secteur (7 jours sur 7).</a:t>
            </a:r>
          </a:p>
        </p:txBody>
      </p:sp>
      <p:pic>
        <p:nvPicPr>
          <p:cNvPr id="36" name="Picture 8" descr="EV0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652" y="6725624"/>
            <a:ext cx="1175726" cy="141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3" descr="EV0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9790" y="6785086"/>
            <a:ext cx="1168692" cy="135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7"/>
          <p:cNvSpPr>
            <a:spLocks noChangeArrowheads="1"/>
          </p:cNvSpPr>
          <p:nvPr/>
        </p:nvSpPr>
        <p:spPr bwMode="auto">
          <a:xfrm>
            <a:off x="324501" y="4860454"/>
            <a:ext cx="3931909"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None/>
            </a:pPr>
            <a:r>
              <a:rPr lang="fr-FR" altLang="fr-FR" sz="1200" b="1" spc="100" dirty="0">
                <a:latin typeface="+mj-lt"/>
                <a:ea typeface="Batang" pitchFamily="18" charset="-127"/>
              </a:rPr>
              <a:t>TRI </a:t>
            </a:r>
            <a:r>
              <a:rPr lang="fr-FR" altLang="fr-FR" sz="1200" b="1" spc="100" dirty="0" smtClean="0">
                <a:latin typeface="+mj-lt"/>
                <a:ea typeface="Batang" pitchFamily="18" charset="-127"/>
              </a:rPr>
              <a:t>SÉLECTIF </a:t>
            </a:r>
            <a:r>
              <a:rPr lang="fr-FR" altLang="fr-FR" sz="1200" b="1" spc="100" dirty="0">
                <a:latin typeface="+mj-lt"/>
                <a:ea typeface="Batang" pitchFamily="18" charset="-127"/>
              </a:rPr>
              <a:t>DES ORDURES MÉNAGÈRES</a:t>
            </a:r>
          </a:p>
        </p:txBody>
      </p:sp>
      <p:grpSp>
        <p:nvGrpSpPr>
          <p:cNvPr id="5" name="Groupe 4"/>
          <p:cNvGrpSpPr/>
          <p:nvPr/>
        </p:nvGrpSpPr>
        <p:grpSpPr>
          <a:xfrm>
            <a:off x="5061367" y="6706348"/>
            <a:ext cx="1635427" cy="1365533"/>
            <a:chOff x="4891355" y="7557639"/>
            <a:chExt cx="1424642" cy="1117335"/>
          </a:xfrm>
        </p:grpSpPr>
        <p:grpSp>
          <p:nvGrpSpPr>
            <p:cNvPr id="4" name="Groupe 3"/>
            <p:cNvGrpSpPr/>
            <p:nvPr/>
          </p:nvGrpSpPr>
          <p:grpSpPr>
            <a:xfrm>
              <a:off x="4891355" y="7557639"/>
              <a:ext cx="1424642" cy="1117335"/>
              <a:chOff x="5116871" y="6613927"/>
              <a:chExt cx="1564405" cy="1524102"/>
            </a:xfrm>
          </p:grpSpPr>
          <p:pic>
            <p:nvPicPr>
              <p:cNvPr id="43" name="Picture 10" descr="Afficher l'image d'origi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4202" y="7160955"/>
                <a:ext cx="977074" cy="97707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e 37"/>
              <p:cNvGrpSpPr/>
              <p:nvPr/>
            </p:nvGrpSpPr>
            <p:grpSpPr>
              <a:xfrm>
                <a:off x="5116871" y="6613927"/>
                <a:ext cx="802557" cy="1213514"/>
                <a:chOff x="5501919" y="2440121"/>
                <a:chExt cx="802557" cy="1213514"/>
              </a:xfrm>
            </p:grpSpPr>
            <p:pic>
              <p:nvPicPr>
                <p:cNvPr id="39" name="Picture 24" descr="BIT1107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54985">
                  <a:off x="5501919" y="2440121"/>
                  <a:ext cx="699828" cy="12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Line 25"/>
                <p:cNvSpPr>
                  <a:spLocks noChangeShapeType="1"/>
                </p:cNvSpPr>
                <p:nvPr/>
              </p:nvSpPr>
              <p:spPr bwMode="auto">
                <a:xfrm>
                  <a:off x="5597064" y="2569074"/>
                  <a:ext cx="707412" cy="104368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00" i="1">
                    <a:ea typeface="Batang"/>
                  </a:endParaRPr>
                </a:p>
              </p:txBody>
            </p:sp>
            <p:sp>
              <p:nvSpPr>
                <p:cNvPr id="41" name="Line 26"/>
                <p:cNvSpPr>
                  <a:spLocks noChangeShapeType="1"/>
                </p:cNvSpPr>
                <p:nvPr/>
              </p:nvSpPr>
              <p:spPr bwMode="auto">
                <a:xfrm flipH="1">
                  <a:off x="5512085" y="2546105"/>
                  <a:ext cx="779854" cy="106418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00" i="1">
                    <a:ea typeface="Batang"/>
                  </a:endParaRPr>
                </a:p>
              </p:txBody>
            </p:sp>
          </p:grpSp>
        </p:grpSp>
        <p:sp>
          <p:nvSpPr>
            <p:cNvPr id="45" name="Line 26"/>
            <p:cNvSpPr>
              <a:spLocks noChangeShapeType="1"/>
            </p:cNvSpPr>
            <p:nvPr/>
          </p:nvSpPr>
          <p:spPr bwMode="auto">
            <a:xfrm flipH="1">
              <a:off x="5622212" y="7848643"/>
              <a:ext cx="539692" cy="68286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00" i="1">
                <a:ea typeface="Batang"/>
              </a:endParaRPr>
            </a:p>
          </p:txBody>
        </p:sp>
        <p:sp>
          <p:nvSpPr>
            <p:cNvPr id="46" name="Line 25"/>
            <p:cNvSpPr>
              <a:spLocks noChangeShapeType="1"/>
            </p:cNvSpPr>
            <p:nvPr/>
          </p:nvSpPr>
          <p:spPr bwMode="auto">
            <a:xfrm>
              <a:off x="5571270" y="7844470"/>
              <a:ext cx="590634" cy="71786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00" i="1">
                <a:ea typeface="Batang"/>
              </a:endParaRPr>
            </a:p>
          </p:txBody>
        </p:sp>
      </p:grpSp>
      <p:sp>
        <p:nvSpPr>
          <p:cNvPr id="48" name="Rectangle 9"/>
          <p:cNvSpPr>
            <a:spLocks noChangeArrowheads="1"/>
          </p:cNvSpPr>
          <p:nvPr/>
        </p:nvSpPr>
        <p:spPr bwMode="auto">
          <a:xfrm>
            <a:off x="330578" y="8158296"/>
            <a:ext cx="2068941" cy="83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493713" indent="-307975" defTabSz="987425" eaLnBrk="0" hangingPunct="0">
              <a:spcBef>
                <a:spcPct val="20000"/>
              </a:spcBef>
              <a:buChar char="–"/>
              <a:defRPr sz="3000">
                <a:solidFill>
                  <a:schemeClr val="tx1"/>
                </a:solidFill>
                <a:latin typeface="Arial" charset="0"/>
              </a:defRPr>
            </a:lvl2pPr>
            <a:lvl3pPr marL="987425" indent="-247650" defTabSz="987425" eaLnBrk="0" hangingPunct="0">
              <a:spcBef>
                <a:spcPct val="20000"/>
              </a:spcBef>
              <a:buChar char="•"/>
              <a:defRPr sz="2600">
                <a:solidFill>
                  <a:schemeClr val="tx1"/>
                </a:solidFill>
                <a:latin typeface="Arial" charset="0"/>
              </a:defRPr>
            </a:lvl3pPr>
            <a:lvl4pPr marL="1481138" indent="-247650" defTabSz="987425" eaLnBrk="0" hangingPunct="0">
              <a:spcBef>
                <a:spcPct val="20000"/>
              </a:spcBef>
              <a:buChar char="–"/>
              <a:defRPr sz="2200">
                <a:solidFill>
                  <a:schemeClr val="tx1"/>
                </a:solidFill>
                <a:latin typeface="Arial" charset="0"/>
              </a:defRPr>
            </a:lvl4pPr>
            <a:lvl5pPr marL="1974850" indent="-247650" defTabSz="987425" eaLnBrk="0" hangingPunct="0">
              <a:spcBef>
                <a:spcPct val="20000"/>
              </a:spcBef>
              <a:buChar char="»"/>
              <a:defRPr sz="2200">
                <a:solidFill>
                  <a:schemeClr val="tx1"/>
                </a:solidFill>
                <a:latin typeface="Arial" charset="0"/>
              </a:defRPr>
            </a:lvl5pPr>
            <a:lvl6pPr marL="2432050" indent="-247650" defTabSz="987425" eaLnBrk="0" fontAlgn="base" hangingPunct="0">
              <a:spcBef>
                <a:spcPct val="20000"/>
              </a:spcBef>
              <a:spcAft>
                <a:spcPct val="0"/>
              </a:spcAft>
              <a:buChar char="»"/>
              <a:defRPr sz="2200">
                <a:solidFill>
                  <a:schemeClr val="tx1"/>
                </a:solidFill>
                <a:latin typeface="Arial" charset="0"/>
              </a:defRPr>
            </a:lvl6pPr>
            <a:lvl7pPr marL="2889250" indent="-247650" defTabSz="987425" eaLnBrk="0" fontAlgn="base" hangingPunct="0">
              <a:spcBef>
                <a:spcPct val="20000"/>
              </a:spcBef>
              <a:spcAft>
                <a:spcPct val="0"/>
              </a:spcAft>
              <a:buChar char="»"/>
              <a:defRPr sz="2200">
                <a:solidFill>
                  <a:schemeClr val="tx1"/>
                </a:solidFill>
                <a:latin typeface="Arial" charset="0"/>
              </a:defRPr>
            </a:lvl7pPr>
            <a:lvl8pPr marL="3346450" indent="-247650" defTabSz="987425" eaLnBrk="0" fontAlgn="base" hangingPunct="0">
              <a:spcBef>
                <a:spcPct val="20000"/>
              </a:spcBef>
              <a:spcAft>
                <a:spcPct val="0"/>
              </a:spcAft>
              <a:buChar char="»"/>
              <a:defRPr sz="2200">
                <a:solidFill>
                  <a:schemeClr val="tx1"/>
                </a:solidFill>
                <a:latin typeface="Arial" charset="0"/>
              </a:defRPr>
            </a:lvl8pPr>
            <a:lvl9pPr marL="3803650" indent="-24765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u="sng" dirty="0">
                <a:latin typeface="Batang" pitchFamily="18" charset="-127"/>
                <a:ea typeface="Batang" pitchFamily="18" charset="-127"/>
              </a:rPr>
              <a:t>JAUNE</a:t>
            </a:r>
            <a:r>
              <a:rPr lang="fr-FR" altLang="fr-FR" sz="1200" i="1" dirty="0">
                <a:latin typeface="Batang" pitchFamily="18" charset="-127"/>
                <a:ea typeface="Batang" pitchFamily="18" charset="-127"/>
              </a:rPr>
              <a:t> pour y jeter les objets en plastique, les boites en fer, les cartonnettes et le </a:t>
            </a:r>
            <a:r>
              <a:rPr lang="fr-FR" altLang="fr-FR" sz="1200" i="1" dirty="0" smtClean="0">
                <a:latin typeface="Batang" pitchFamily="18" charset="-127"/>
                <a:ea typeface="Batang" pitchFamily="18" charset="-127"/>
              </a:rPr>
              <a:t>papier.</a:t>
            </a:r>
            <a:endParaRPr lang="fr-FR" altLang="fr-FR" sz="1200" i="1" dirty="0">
              <a:latin typeface="Batang" pitchFamily="18" charset="-127"/>
              <a:ea typeface="Batang" pitchFamily="18" charset="-127"/>
            </a:endParaRPr>
          </a:p>
        </p:txBody>
      </p:sp>
      <p:sp>
        <p:nvSpPr>
          <p:cNvPr id="49" name="Text Box 14"/>
          <p:cNvSpPr txBox="1">
            <a:spLocks noChangeArrowheads="1"/>
          </p:cNvSpPr>
          <p:nvPr/>
        </p:nvSpPr>
        <p:spPr bwMode="auto">
          <a:xfrm>
            <a:off x="2458788" y="8157894"/>
            <a:ext cx="2065027" cy="102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493713" indent="-307975" defTabSz="987425" eaLnBrk="0" hangingPunct="0">
              <a:spcBef>
                <a:spcPct val="20000"/>
              </a:spcBef>
              <a:buChar char="–"/>
              <a:defRPr sz="3000">
                <a:solidFill>
                  <a:schemeClr val="tx1"/>
                </a:solidFill>
                <a:latin typeface="Arial" charset="0"/>
              </a:defRPr>
            </a:lvl2pPr>
            <a:lvl3pPr marL="987425" indent="-247650" defTabSz="987425" eaLnBrk="0" hangingPunct="0">
              <a:spcBef>
                <a:spcPct val="20000"/>
              </a:spcBef>
              <a:buChar char="•"/>
              <a:defRPr sz="2600">
                <a:solidFill>
                  <a:schemeClr val="tx1"/>
                </a:solidFill>
                <a:latin typeface="Arial" charset="0"/>
              </a:defRPr>
            </a:lvl3pPr>
            <a:lvl4pPr marL="1481138" indent="-247650" defTabSz="987425" eaLnBrk="0" hangingPunct="0">
              <a:spcBef>
                <a:spcPct val="20000"/>
              </a:spcBef>
              <a:buChar char="–"/>
              <a:defRPr sz="2200">
                <a:solidFill>
                  <a:schemeClr val="tx1"/>
                </a:solidFill>
                <a:latin typeface="Arial" charset="0"/>
              </a:defRPr>
            </a:lvl4pPr>
            <a:lvl5pPr marL="1974850" indent="-247650" defTabSz="987425" eaLnBrk="0" hangingPunct="0">
              <a:spcBef>
                <a:spcPct val="20000"/>
              </a:spcBef>
              <a:buChar char="»"/>
              <a:defRPr sz="2200">
                <a:solidFill>
                  <a:schemeClr val="tx1"/>
                </a:solidFill>
                <a:latin typeface="Arial" charset="0"/>
              </a:defRPr>
            </a:lvl5pPr>
            <a:lvl6pPr marL="2432050" indent="-247650" defTabSz="987425" eaLnBrk="0" fontAlgn="base" hangingPunct="0">
              <a:spcBef>
                <a:spcPct val="20000"/>
              </a:spcBef>
              <a:spcAft>
                <a:spcPct val="0"/>
              </a:spcAft>
              <a:buChar char="»"/>
              <a:defRPr sz="2200">
                <a:solidFill>
                  <a:schemeClr val="tx1"/>
                </a:solidFill>
                <a:latin typeface="Arial" charset="0"/>
              </a:defRPr>
            </a:lvl6pPr>
            <a:lvl7pPr marL="2889250" indent="-247650" defTabSz="987425" eaLnBrk="0" fontAlgn="base" hangingPunct="0">
              <a:spcBef>
                <a:spcPct val="20000"/>
              </a:spcBef>
              <a:spcAft>
                <a:spcPct val="0"/>
              </a:spcAft>
              <a:buChar char="»"/>
              <a:defRPr sz="2200">
                <a:solidFill>
                  <a:schemeClr val="tx1"/>
                </a:solidFill>
                <a:latin typeface="Arial" charset="0"/>
              </a:defRPr>
            </a:lvl7pPr>
            <a:lvl8pPr marL="3346450" indent="-247650" defTabSz="987425" eaLnBrk="0" fontAlgn="base" hangingPunct="0">
              <a:spcBef>
                <a:spcPct val="20000"/>
              </a:spcBef>
              <a:spcAft>
                <a:spcPct val="0"/>
              </a:spcAft>
              <a:buChar char="»"/>
              <a:defRPr sz="2200">
                <a:solidFill>
                  <a:schemeClr val="tx1"/>
                </a:solidFill>
                <a:latin typeface="Arial" charset="0"/>
              </a:defRPr>
            </a:lvl8pPr>
            <a:lvl9pPr marL="3803650" indent="-24765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b="1" i="1" u="sng" dirty="0" smtClean="0">
                <a:latin typeface="Batang" pitchFamily="18" charset="-127"/>
                <a:ea typeface="Batang" pitchFamily="18" charset="-127"/>
              </a:rPr>
              <a:t>GRIS</a:t>
            </a:r>
            <a:r>
              <a:rPr lang="fr-FR" altLang="fr-FR" sz="1200" i="1" dirty="0" smtClean="0">
                <a:latin typeface="Batang" pitchFamily="18" charset="-127"/>
                <a:ea typeface="Batang" pitchFamily="18" charset="-127"/>
              </a:rPr>
              <a:t> </a:t>
            </a:r>
            <a:r>
              <a:rPr lang="fr-FR" altLang="fr-FR" sz="1200" i="1" dirty="0">
                <a:latin typeface="Batang" pitchFamily="18" charset="-127"/>
                <a:ea typeface="Batang" pitchFamily="18" charset="-127"/>
              </a:rPr>
              <a:t>pour tout y jeter sauf les objets en </a:t>
            </a:r>
            <a:r>
              <a:rPr lang="fr-FR" altLang="fr-FR" sz="1200" i="1" dirty="0" smtClean="0">
                <a:latin typeface="Batang" pitchFamily="18" charset="-127"/>
                <a:ea typeface="Batang" pitchFamily="18" charset="-127"/>
              </a:rPr>
              <a:t>verre </a:t>
            </a:r>
            <a:r>
              <a:rPr lang="fr-FR" altLang="fr-FR" sz="1200" i="1" dirty="0">
                <a:latin typeface="Batang" pitchFamily="18" charset="-127"/>
                <a:ea typeface="Batang" pitchFamily="18" charset="-127"/>
              </a:rPr>
              <a:t>et tout ce qui doit être mis dans les conteneurs </a:t>
            </a:r>
            <a:r>
              <a:rPr lang="fr-FR" altLang="fr-FR" sz="1200" i="1" dirty="0" smtClean="0">
                <a:latin typeface="Batang" pitchFamily="18" charset="-127"/>
                <a:ea typeface="Batang" pitchFamily="18" charset="-127"/>
              </a:rPr>
              <a:t>jaunes.</a:t>
            </a:r>
            <a:endParaRPr lang="fr-FR" altLang="fr-FR" sz="1200" i="1" dirty="0">
              <a:latin typeface="Batang" pitchFamily="18" charset="-127"/>
              <a:ea typeface="Batang" pitchFamily="18" charset="-127"/>
            </a:endParaRPr>
          </a:p>
        </p:txBody>
      </p:sp>
      <p:sp>
        <p:nvSpPr>
          <p:cNvPr id="50" name="Rectangle 27"/>
          <p:cNvSpPr>
            <a:spLocks noChangeArrowheads="1"/>
          </p:cNvSpPr>
          <p:nvPr/>
        </p:nvSpPr>
        <p:spPr bwMode="auto">
          <a:xfrm>
            <a:off x="4699581" y="8149427"/>
            <a:ext cx="225571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801688" indent="-307975" defTabSz="987425" eaLnBrk="0" hangingPunct="0">
              <a:spcBef>
                <a:spcPct val="20000"/>
              </a:spcBef>
              <a:buChar char="–"/>
              <a:defRPr sz="3000">
                <a:solidFill>
                  <a:schemeClr val="tx1"/>
                </a:solidFill>
                <a:latin typeface="Arial" charset="0"/>
              </a:defRPr>
            </a:lvl2pPr>
            <a:lvl3pPr marL="1235075" indent="-247650" defTabSz="987425" eaLnBrk="0" hangingPunct="0">
              <a:spcBef>
                <a:spcPct val="20000"/>
              </a:spcBef>
              <a:buChar char="•"/>
              <a:defRPr sz="2600">
                <a:solidFill>
                  <a:schemeClr val="tx1"/>
                </a:solidFill>
                <a:latin typeface="Arial" charset="0"/>
              </a:defRPr>
            </a:lvl3pPr>
            <a:lvl4pPr marL="1728788" indent="-247650" defTabSz="987425" eaLnBrk="0" hangingPunct="0">
              <a:spcBef>
                <a:spcPct val="20000"/>
              </a:spcBef>
              <a:buChar char="–"/>
              <a:defRPr sz="2200">
                <a:solidFill>
                  <a:schemeClr val="tx1"/>
                </a:solidFill>
                <a:latin typeface="Arial" charset="0"/>
              </a:defRPr>
            </a:lvl4pPr>
            <a:lvl5pPr marL="2222500" indent="-247650" defTabSz="987425" eaLnBrk="0" hangingPunct="0">
              <a:spcBef>
                <a:spcPct val="20000"/>
              </a:spcBef>
              <a:buChar char="»"/>
              <a:defRPr sz="2200">
                <a:solidFill>
                  <a:schemeClr val="tx1"/>
                </a:solidFill>
                <a:latin typeface="Arial" charset="0"/>
              </a:defRPr>
            </a:lvl5pPr>
            <a:lvl6pPr marL="2679700" indent="-247650" defTabSz="987425" eaLnBrk="0" fontAlgn="base" hangingPunct="0">
              <a:spcBef>
                <a:spcPct val="20000"/>
              </a:spcBef>
              <a:spcAft>
                <a:spcPct val="0"/>
              </a:spcAft>
              <a:buChar char="»"/>
              <a:defRPr sz="2200">
                <a:solidFill>
                  <a:schemeClr val="tx1"/>
                </a:solidFill>
                <a:latin typeface="Arial" charset="0"/>
              </a:defRPr>
            </a:lvl6pPr>
            <a:lvl7pPr marL="3136900" indent="-247650" defTabSz="987425" eaLnBrk="0" fontAlgn="base" hangingPunct="0">
              <a:spcBef>
                <a:spcPct val="20000"/>
              </a:spcBef>
              <a:spcAft>
                <a:spcPct val="0"/>
              </a:spcAft>
              <a:buChar char="»"/>
              <a:defRPr sz="2200">
                <a:solidFill>
                  <a:schemeClr val="tx1"/>
                </a:solidFill>
                <a:latin typeface="Arial" charset="0"/>
              </a:defRPr>
            </a:lvl7pPr>
            <a:lvl8pPr marL="3594100" indent="-247650" defTabSz="987425" eaLnBrk="0" fontAlgn="base" hangingPunct="0">
              <a:spcBef>
                <a:spcPct val="20000"/>
              </a:spcBef>
              <a:spcAft>
                <a:spcPct val="0"/>
              </a:spcAft>
              <a:buChar char="»"/>
              <a:defRPr sz="2200">
                <a:solidFill>
                  <a:schemeClr val="tx1"/>
                </a:solidFill>
                <a:latin typeface="Arial" charset="0"/>
              </a:defRPr>
            </a:lvl8pPr>
            <a:lvl9pPr marL="4051300" indent="-24765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u="sng" dirty="0" smtClean="0">
                <a:latin typeface="Batang" pitchFamily="18" charset="-127"/>
                <a:ea typeface="Batang" pitchFamily="18" charset="-127"/>
              </a:rPr>
              <a:t>LES OBJETS EN VERRE </a:t>
            </a:r>
            <a:r>
              <a:rPr lang="fr-FR" altLang="fr-FR" sz="1200" i="1" dirty="0" smtClean="0">
                <a:latin typeface="Batang" pitchFamily="18" charset="-127"/>
                <a:ea typeface="Batang" pitchFamily="18" charset="-127"/>
              </a:rPr>
              <a:t>doivent </a:t>
            </a:r>
            <a:r>
              <a:rPr lang="fr-FR" altLang="fr-FR" sz="1200" i="1" dirty="0">
                <a:latin typeface="Batang" pitchFamily="18" charset="-127"/>
                <a:ea typeface="Batang" pitchFamily="18" charset="-127"/>
              </a:rPr>
              <a:t>être déposés dans les </a:t>
            </a:r>
            <a:r>
              <a:rPr lang="fr-FR" altLang="fr-FR" sz="1200" i="1" dirty="0" smtClean="0">
                <a:latin typeface="Batang" pitchFamily="18" charset="-127"/>
                <a:ea typeface="Batang" pitchFamily="18" charset="-127"/>
              </a:rPr>
              <a:t>conteneurs</a:t>
            </a:r>
            <a:r>
              <a:rPr lang="fr-FR" altLang="fr-FR" sz="1200" i="1" dirty="0" smtClean="0">
                <a:solidFill>
                  <a:srgbClr val="00B050"/>
                </a:solidFill>
                <a:latin typeface="Batang" pitchFamily="18" charset="-127"/>
                <a:ea typeface="Batang" pitchFamily="18" charset="-127"/>
              </a:rPr>
              <a:t> </a:t>
            </a:r>
            <a:r>
              <a:rPr lang="fr-FR" altLang="fr-FR" sz="1200" i="1" dirty="0" smtClean="0">
                <a:latin typeface="Batang" pitchFamily="18" charset="-127"/>
                <a:ea typeface="Batang" pitchFamily="18" charset="-127"/>
              </a:rPr>
              <a:t>situés dans la résidence par vous-même.</a:t>
            </a:r>
            <a:endParaRPr lang="fr-FR" altLang="fr-FR" sz="1200" i="1" dirty="0">
              <a:latin typeface="Batang" pitchFamily="18" charset="-127"/>
              <a:ea typeface="Batang" pitchFamily="18" charset="-127"/>
            </a:endParaRPr>
          </a:p>
        </p:txBody>
      </p:sp>
      <p:sp>
        <p:nvSpPr>
          <p:cNvPr id="54" name="Text Box 28"/>
          <p:cNvSpPr txBox="1">
            <a:spLocks noChangeArrowheads="1"/>
          </p:cNvSpPr>
          <p:nvPr/>
        </p:nvSpPr>
        <p:spPr bwMode="auto">
          <a:xfrm>
            <a:off x="822343" y="9380582"/>
            <a:ext cx="529261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801688" indent="-307975" defTabSz="987425" eaLnBrk="0" hangingPunct="0">
              <a:spcBef>
                <a:spcPct val="20000"/>
              </a:spcBef>
              <a:buChar char="–"/>
              <a:defRPr sz="3000">
                <a:solidFill>
                  <a:schemeClr val="tx1"/>
                </a:solidFill>
                <a:latin typeface="Arial" charset="0"/>
              </a:defRPr>
            </a:lvl2pPr>
            <a:lvl3pPr marL="1235075" indent="-247650" defTabSz="987425" eaLnBrk="0" hangingPunct="0">
              <a:spcBef>
                <a:spcPct val="20000"/>
              </a:spcBef>
              <a:buChar char="•"/>
              <a:defRPr sz="2600">
                <a:solidFill>
                  <a:schemeClr val="tx1"/>
                </a:solidFill>
                <a:latin typeface="Arial" charset="0"/>
              </a:defRPr>
            </a:lvl3pPr>
            <a:lvl4pPr marL="1728788" indent="-247650" defTabSz="987425" eaLnBrk="0" hangingPunct="0">
              <a:spcBef>
                <a:spcPct val="20000"/>
              </a:spcBef>
              <a:buChar char="–"/>
              <a:defRPr sz="2200">
                <a:solidFill>
                  <a:schemeClr val="tx1"/>
                </a:solidFill>
                <a:latin typeface="Arial" charset="0"/>
              </a:defRPr>
            </a:lvl4pPr>
            <a:lvl5pPr marL="2222500" indent="-247650" defTabSz="987425" eaLnBrk="0" hangingPunct="0">
              <a:spcBef>
                <a:spcPct val="20000"/>
              </a:spcBef>
              <a:buChar char="»"/>
              <a:defRPr sz="2200">
                <a:solidFill>
                  <a:schemeClr val="tx1"/>
                </a:solidFill>
                <a:latin typeface="Arial" charset="0"/>
              </a:defRPr>
            </a:lvl5pPr>
            <a:lvl6pPr marL="2679700" indent="-247650" defTabSz="987425" eaLnBrk="0" fontAlgn="base" hangingPunct="0">
              <a:spcBef>
                <a:spcPct val="20000"/>
              </a:spcBef>
              <a:spcAft>
                <a:spcPct val="0"/>
              </a:spcAft>
              <a:buChar char="»"/>
              <a:defRPr sz="2200">
                <a:solidFill>
                  <a:schemeClr val="tx1"/>
                </a:solidFill>
                <a:latin typeface="Arial" charset="0"/>
              </a:defRPr>
            </a:lvl6pPr>
            <a:lvl7pPr marL="3136900" indent="-247650" defTabSz="987425" eaLnBrk="0" fontAlgn="base" hangingPunct="0">
              <a:spcBef>
                <a:spcPct val="20000"/>
              </a:spcBef>
              <a:spcAft>
                <a:spcPct val="0"/>
              </a:spcAft>
              <a:buChar char="»"/>
              <a:defRPr sz="2200">
                <a:solidFill>
                  <a:schemeClr val="tx1"/>
                </a:solidFill>
                <a:latin typeface="Arial" charset="0"/>
              </a:defRPr>
            </a:lvl7pPr>
            <a:lvl8pPr marL="3594100" indent="-247650" defTabSz="987425" eaLnBrk="0" fontAlgn="base" hangingPunct="0">
              <a:spcBef>
                <a:spcPct val="20000"/>
              </a:spcBef>
              <a:spcAft>
                <a:spcPct val="0"/>
              </a:spcAft>
              <a:buChar char="»"/>
              <a:defRPr sz="2200">
                <a:solidFill>
                  <a:schemeClr val="tx1"/>
                </a:solidFill>
                <a:latin typeface="Arial" charset="0"/>
              </a:defRPr>
            </a:lvl8pPr>
            <a:lvl9pPr marL="4051300" indent="-24765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50000"/>
              </a:spcBef>
              <a:buFontTx/>
              <a:buNone/>
            </a:pPr>
            <a:r>
              <a:rPr lang="fr-FR" altLang="fr-FR" sz="1400" b="1" i="1" u="sng" dirty="0" smtClean="0">
                <a:solidFill>
                  <a:srgbClr val="FF0000"/>
                </a:solidFill>
                <a:effectLst>
                  <a:outerShdw blurRad="38100" dist="38100" dir="2700000" algn="tl">
                    <a:srgbClr val="000000">
                      <a:alpha val="43137"/>
                    </a:srgbClr>
                  </a:outerShdw>
                </a:effectLst>
                <a:latin typeface="Batang" pitchFamily="18" charset="-127"/>
                <a:ea typeface="Batang" pitchFamily="18" charset="-127"/>
              </a:rPr>
              <a:t>MERCI NE </a:t>
            </a:r>
            <a:r>
              <a:rPr lang="fr-FR" altLang="fr-FR" sz="1400" b="1" i="1" u="sng" dirty="0">
                <a:solidFill>
                  <a:srgbClr val="FF0000"/>
                </a:solidFill>
                <a:effectLst>
                  <a:outerShdw blurRad="38100" dist="38100" dir="2700000" algn="tl">
                    <a:srgbClr val="000000">
                      <a:alpha val="43137"/>
                    </a:srgbClr>
                  </a:outerShdw>
                </a:effectLst>
                <a:latin typeface="Batang" pitchFamily="18" charset="-127"/>
                <a:ea typeface="Batang" pitchFamily="18" charset="-127"/>
              </a:rPr>
              <a:t>RIEN </a:t>
            </a:r>
            <a:r>
              <a:rPr lang="fr-FR" altLang="fr-FR" sz="1400" b="1" i="1" u="sng" dirty="0" smtClean="0">
                <a:solidFill>
                  <a:srgbClr val="FF0000"/>
                </a:solidFill>
                <a:effectLst>
                  <a:outerShdw blurRad="38100" dist="38100" dir="2700000" algn="tl">
                    <a:srgbClr val="000000">
                      <a:alpha val="43137"/>
                    </a:srgbClr>
                  </a:outerShdw>
                </a:effectLst>
                <a:latin typeface="Batang" pitchFamily="18" charset="-127"/>
                <a:ea typeface="Batang" pitchFamily="18" charset="-127"/>
              </a:rPr>
              <a:t>DÉPOSER </a:t>
            </a:r>
            <a:r>
              <a:rPr lang="fr-FR" altLang="fr-FR" sz="1400" b="1" i="1" u="sng" dirty="0">
                <a:solidFill>
                  <a:srgbClr val="FF0000"/>
                </a:solidFill>
                <a:effectLst>
                  <a:outerShdw blurRad="38100" dist="38100" dir="2700000" algn="tl">
                    <a:srgbClr val="000000">
                      <a:alpha val="43137"/>
                    </a:srgbClr>
                  </a:outerShdw>
                </a:effectLst>
                <a:latin typeface="Batang" pitchFamily="18" charset="-127"/>
                <a:ea typeface="Batang" pitchFamily="18" charset="-127"/>
              </a:rPr>
              <a:t>A </a:t>
            </a:r>
            <a:r>
              <a:rPr lang="fr-FR" altLang="fr-FR" sz="1400" b="1" i="1" u="sng" dirty="0" smtClean="0">
                <a:solidFill>
                  <a:srgbClr val="FF0000"/>
                </a:solidFill>
                <a:effectLst>
                  <a:outerShdw blurRad="38100" dist="38100" dir="2700000" algn="tl">
                    <a:srgbClr val="000000">
                      <a:alpha val="43137"/>
                    </a:srgbClr>
                  </a:outerShdw>
                </a:effectLst>
                <a:latin typeface="Batang" pitchFamily="18" charset="-127"/>
                <a:ea typeface="Batang" pitchFamily="18" charset="-127"/>
              </a:rPr>
              <a:t>CÔTÉ </a:t>
            </a:r>
            <a:r>
              <a:rPr lang="fr-FR" altLang="fr-FR" sz="1400" b="1" i="1" u="sng" dirty="0">
                <a:solidFill>
                  <a:srgbClr val="FF0000"/>
                </a:solidFill>
                <a:effectLst>
                  <a:outerShdw blurRad="38100" dist="38100" dir="2700000" algn="tl">
                    <a:srgbClr val="000000">
                      <a:alpha val="43137"/>
                    </a:srgbClr>
                  </a:outerShdw>
                </a:effectLst>
                <a:latin typeface="Batang" pitchFamily="18" charset="-127"/>
                <a:ea typeface="Batang" pitchFamily="18" charset="-127"/>
              </a:rPr>
              <a:t>DES </a:t>
            </a:r>
            <a:r>
              <a:rPr lang="fr-FR" altLang="fr-FR" sz="1400" b="1" i="1" u="sng" dirty="0" smtClean="0">
                <a:solidFill>
                  <a:srgbClr val="FF0000"/>
                </a:solidFill>
                <a:effectLst>
                  <a:outerShdw blurRad="38100" dist="38100" dir="2700000" algn="tl">
                    <a:srgbClr val="000000">
                      <a:alpha val="43137"/>
                    </a:srgbClr>
                  </a:outerShdw>
                </a:effectLst>
                <a:latin typeface="Batang" pitchFamily="18" charset="-127"/>
                <a:ea typeface="Batang" pitchFamily="18" charset="-127"/>
              </a:rPr>
              <a:t>CONTENEURS</a:t>
            </a:r>
          </a:p>
          <a:p>
            <a:pPr eaLnBrk="1" hangingPunct="1">
              <a:spcBef>
                <a:spcPct val="50000"/>
              </a:spcBef>
              <a:buFontTx/>
              <a:buNone/>
            </a:pPr>
            <a:endParaRPr lang="fr-FR" altLang="fr-FR" sz="1400" b="1" i="1" u="sng" dirty="0">
              <a:solidFill>
                <a:srgbClr val="FF0000"/>
              </a:solidFill>
              <a:effectLst>
                <a:outerShdw blurRad="38100" dist="38100" dir="2700000" algn="tl">
                  <a:srgbClr val="000000">
                    <a:alpha val="43137"/>
                  </a:srgbClr>
                </a:outerShdw>
              </a:effectLst>
              <a:latin typeface="Batang" pitchFamily="18" charset="-127"/>
              <a:ea typeface="Batang" pitchFamily="18" charset="-127"/>
            </a:endParaRPr>
          </a:p>
        </p:txBody>
      </p:sp>
    </p:spTree>
    <p:extLst>
      <p:ext uri="{BB962C8B-B14F-4D97-AF65-F5344CB8AC3E}">
        <p14:creationId xmlns:p14="http://schemas.microsoft.com/office/powerpoint/2010/main" val="2302717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5521325" y="9810550"/>
            <a:ext cx="1679575" cy="562284"/>
          </a:xfrm>
        </p:spPr>
        <p:txBody>
          <a:bodyPr/>
          <a:lstStyle/>
          <a:p>
            <a:pPr algn="ctr">
              <a:defRPr/>
            </a:pPr>
            <a:fld id="{F9E773AB-60A8-4A43-A464-F2F6D03F02DA}" type="slidenum">
              <a:rPr lang="fr-FR" i="1" smtClean="0">
                <a:ea typeface="Batang"/>
              </a:rPr>
              <a:pPr algn="ctr">
                <a:defRPr/>
              </a:pPr>
              <a:t>8</a:t>
            </a:fld>
            <a:endParaRPr lang="fr-FR" i="1" dirty="0">
              <a:ea typeface="Batang"/>
            </a:endParaRPr>
          </a:p>
        </p:txBody>
      </p:sp>
      <p:sp>
        <p:nvSpPr>
          <p:cNvPr id="5" name="Rectangle 6"/>
          <p:cNvSpPr>
            <a:spLocks noChangeArrowheads="1"/>
          </p:cNvSpPr>
          <p:nvPr/>
        </p:nvSpPr>
        <p:spPr bwMode="auto">
          <a:xfrm>
            <a:off x="2041587" y="2196158"/>
            <a:ext cx="5040399" cy="93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493713" indent="-307975" defTabSz="987425" eaLnBrk="0" hangingPunct="0">
              <a:spcBef>
                <a:spcPct val="20000"/>
              </a:spcBef>
              <a:buChar char="–"/>
              <a:defRPr sz="3000">
                <a:solidFill>
                  <a:schemeClr val="tx1"/>
                </a:solidFill>
                <a:latin typeface="Arial" charset="0"/>
              </a:defRPr>
            </a:lvl2pPr>
            <a:lvl3pPr marL="987425" indent="-247650" defTabSz="987425" eaLnBrk="0" hangingPunct="0">
              <a:spcBef>
                <a:spcPct val="20000"/>
              </a:spcBef>
              <a:buChar char="•"/>
              <a:defRPr sz="2600">
                <a:solidFill>
                  <a:schemeClr val="tx1"/>
                </a:solidFill>
                <a:latin typeface="Arial" charset="0"/>
              </a:defRPr>
            </a:lvl3pPr>
            <a:lvl4pPr marL="1481138" indent="-247650" defTabSz="987425" eaLnBrk="0" hangingPunct="0">
              <a:spcBef>
                <a:spcPct val="20000"/>
              </a:spcBef>
              <a:buChar char="–"/>
              <a:defRPr sz="2200">
                <a:solidFill>
                  <a:schemeClr val="tx1"/>
                </a:solidFill>
                <a:latin typeface="Arial" charset="0"/>
              </a:defRPr>
            </a:lvl4pPr>
            <a:lvl5pPr marL="1974850" indent="-247650" defTabSz="987425" eaLnBrk="0" hangingPunct="0">
              <a:spcBef>
                <a:spcPct val="20000"/>
              </a:spcBef>
              <a:buChar char="»"/>
              <a:defRPr sz="2200">
                <a:solidFill>
                  <a:schemeClr val="tx1"/>
                </a:solidFill>
                <a:latin typeface="Arial" charset="0"/>
              </a:defRPr>
            </a:lvl5pPr>
            <a:lvl6pPr marL="2432050" indent="-247650" defTabSz="987425" eaLnBrk="0" fontAlgn="base" hangingPunct="0">
              <a:spcBef>
                <a:spcPct val="20000"/>
              </a:spcBef>
              <a:spcAft>
                <a:spcPct val="0"/>
              </a:spcAft>
              <a:buChar char="»"/>
              <a:defRPr sz="2200">
                <a:solidFill>
                  <a:schemeClr val="tx1"/>
                </a:solidFill>
                <a:latin typeface="Arial" charset="0"/>
              </a:defRPr>
            </a:lvl6pPr>
            <a:lvl7pPr marL="2889250" indent="-247650" defTabSz="987425" eaLnBrk="0" fontAlgn="base" hangingPunct="0">
              <a:spcBef>
                <a:spcPct val="20000"/>
              </a:spcBef>
              <a:spcAft>
                <a:spcPct val="0"/>
              </a:spcAft>
              <a:buChar char="»"/>
              <a:defRPr sz="2200">
                <a:solidFill>
                  <a:schemeClr val="tx1"/>
                </a:solidFill>
                <a:latin typeface="Arial" charset="0"/>
              </a:defRPr>
            </a:lvl7pPr>
            <a:lvl8pPr marL="3346450" indent="-247650" defTabSz="987425" eaLnBrk="0" fontAlgn="base" hangingPunct="0">
              <a:spcBef>
                <a:spcPct val="20000"/>
              </a:spcBef>
              <a:spcAft>
                <a:spcPct val="0"/>
              </a:spcAft>
              <a:buChar char="»"/>
              <a:defRPr sz="2200">
                <a:solidFill>
                  <a:schemeClr val="tx1"/>
                </a:solidFill>
                <a:latin typeface="Arial" charset="0"/>
              </a:defRPr>
            </a:lvl8pPr>
            <a:lvl9pPr marL="3803650" indent="-24765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b="1" i="1" u="sng" dirty="0" smtClean="0">
                <a:latin typeface="Batang" pitchFamily="18" charset="-127"/>
                <a:ea typeface="Batang" pitchFamily="18" charset="-127"/>
              </a:rPr>
              <a:t>OBJETS ENCOMBRANTS </a:t>
            </a:r>
            <a:r>
              <a:rPr lang="fr-FR" altLang="fr-FR" sz="1200" i="1" dirty="0" smtClean="0">
                <a:latin typeface="Batang" pitchFamily="18" charset="-127"/>
                <a:ea typeface="Batang" pitchFamily="18" charset="-127"/>
              </a:rPr>
              <a:t>doivent </a:t>
            </a:r>
            <a:r>
              <a:rPr lang="fr-FR" altLang="fr-FR" sz="1200" i="1" dirty="0">
                <a:latin typeface="Batang" pitchFamily="18" charset="-127"/>
                <a:ea typeface="Batang" pitchFamily="18" charset="-127"/>
              </a:rPr>
              <a:t>être gardés </a:t>
            </a:r>
            <a:r>
              <a:rPr lang="fr-FR" altLang="fr-FR" sz="1200" i="1" dirty="0" smtClean="0">
                <a:latin typeface="Batang" pitchFamily="18" charset="-127"/>
                <a:ea typeface="Batang" pitchFamily="18" charset="-127"/>
              </a:rPr>
              <a:t>à l’intérieur de vos logements et </a:t>
            </a:r>
            <a:r>
              <a:rPr lang="fr-FR" altLang="fr-FR" sz="1200" i="1" dirty="0">
                <a:latin typeface="Batang" pitchFamily="18" charset="-127"/>
                <a:ea typeface="Batang" pitchFamily="18" charset="-127"/>
              </a:rPr>
              <a:t>sortis </a:t>
            </a:r>
            <a:r>
              <a:rPr lang="fr-FR" altLang="fr-FR" sz="1200" i="1" dirty="0" smtClean="0">
                <a:latin typeface="Batang" pitchFamily="18" charset="-127"/>
                <a:ea typeface="Batang" pitchFamily="18" charset="-127"/>
              </a:rPr>
              <a:t>la veille du jour de ramassage.</a:t>
            </a:r>
          </a:p>
          <a:p>
            <a:pPr algn="just" eaLnBrk="1" hangingPunct="1">
              <a:spcBef>
                <a:spcPct val="50000"/>
              </a:spcBef>
              <a:buFontTx/>
              <a:buNone/>
            </a:pPr>
            <a:r>
              <a:rPr lang="fr-FR" altLang="fr-FR" sz="1200" i="1" dirty="0" smtClean="0">
                <a:latin typeface="Batang" pitchFamily="18" charset="-127"/>
                <a:ea typeface="Batang" pitchFamily="18" charset="-127"/>
              </a:rPr>
              <a:t>Le calendrier des collectes est affiché </a:t>
            </a:r>
            <a:r>
              <a:rPr lang="fr-FR" altLang="fr-FR" sz="1200" i="1" dirty="0" smtClean="0">
                <a:latin typeface="Batang" pitchFamily="18" charset="-127"/>
                <a:ea typeface="Batang" pitchFamily="18" charset="-127"/>
              </a:rPr>
              <a:t>sur le site Internet de la résidence et sur celui de la Mairie de Villepreux.</a:t>
            </a:r>
            <a:endParaRPr lang="fr-FR" altLang="fr-FR" sz="1200" i="1" dirty="0">
              <a:latin typeface="Batang" pitchFamily="18" charset="-127"/>
              <a:ea typeface="Batang" pitchFamily="18" charset="-127"/>
            </a:endParaRPr>
          </a:p>
        </p:txBody>
      </p:sp>
      <p:sp>
        <p:nvSpPr>
          <p:cNvPr id="8" name="Rectangle 12"/>
          <p:cNvSpPr>
            <a:spLocks noChangeArrowheads="1"/>
          </p:cNvSpPr>
          <p:nvPr/>
        </p:nvSpPr>
        <p:spPr bwMode="auto">
          <a:xfrm>
            <a:off x="576114" y="900014"/>
            <a:ext cx="3182158" cy="46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493713" indent="-307975" defTabSz="987425" eaLnBrk="0" hangingPunct="0">
              <a:spcBef>
                <a:spcPct val="20000"/>
              </a:spcBef>
              <a:buChar char="–"/>
              <a:defRPr sz="3000">
                <a:solidFill>
                  <a:schemeClr val="tx1"/>
                </a:solidFill>
                <a:latin typeface="Arial" charset="0"/>
              </a:defRPr>
            </a:lvl2pPr>
            <a:lvl3pPr marL="987425" indent="-247650" defTabSz="987425" eaLnBrk="0" hangingPunct="0">
              <a:spcBef>
                <a:spcPct val="20000"/>
              </a:spcBef>
              <a:buChar char="•"/>
              <a:defRPr sz="2600">
                <a:solidFill>
                  <a:schemeClr val="tx1"/>
                </a:solidFill>
                <a:latin typeface="Arial" charset="0"/>
              </a:defRPr>
            </a:lvl3pPr>
            <a:lvl4pPr marL="1481138" indent="-247650" defTabSz="987425" eaLnBrk="0" hangingPunct="0">
              <a:spcBef>
                <a:spcPct val="20000"/>
              </a:spcBef>
              <a:buChar char="–"/>
              <a:defRPr sz="2200">
                <a:solidFill>
                  <a:schemeClr val="tx1"/>
                </a:solidFill>
                <a:latin typeface="Arial" charset="0"/>
              </a:defRPr>
            </a:lvl4pPr>
            <a:lvl5pPr marL="1974850" indent="-247650" defTabSz="987425" eaLnBrk="0" hangingPunct="0">
              <a:spcBef>
                <a:spcPct val="20000"/>
              </a:spcBef>
              <a:buChar char="»"/>
              <a:defRPr sz="2200">
                <a:solidFill>
                  <a:schemeClr val="tx1"/>
                </a:solidFill>
                <a:latin typeface="Arial" charset="0"/>
              </a:defRPr>
            </a:lvl5pPr>
            <a:lvl6pPr marL="2432050" indent="-247650" defTabSz="987425" eaLnBrk="0" fontAlgn="base" hangingPunct="0">
              <a:spcBef>
                <a:spcPct val="20000"/>
              </a:spcBef>
              <a:spcAft>
                <a:spcPct val="0"/>
              </a:spcAft>
              <a:buChar char="»"/>
              <a:defRPr sz="2200">
                <a:solidFill>
                  <a:schemeClr val="tx1"/>
                </a:solidFill>
                <a:latin typeface="Arial" charset="0"/>
              </a:defRPr>
            </a:lvl6pPr>
            <a:lvl7pPr marL="2889250" indent="-247650" defTabSz="987425" eaLnBrk="0" fontAlgn="base" hangingPunct="0">
              <a:spcBef>
                <a:spcPct val="20000"/>
              </a:spcBef>
              <a:spcAft>
                <a:spcPct val="0"/>
              </a:spcAft>
              <a:buChar char="»"/>
              <a:defRPr sz="2200">
                <a:solidFill>
                  <a:schemeClr val="tx1"/>
                </a:solidFill>
                <a:latin typeface="Arial" charset="0"/>
              </a:defRPr>
            </a:lvl7pPr>
            <a:lvl8pPr marL="3346450" indent="-247650" defTabSz="987425" eaLnBrk="0" fontAlgn="base" hangingPunct="0">
              <a:spcBef>
                <a:spcPct val="20000"/>
              </a:spcBef>
              <a:spcAft>
                <a:spcPct val="0"/>
              </a:spcAft>
              <a:buChar char="»"/>
              <a:defRPr sz="2200">
                <a:solidFill>
                  <a:schemeClr val="tx1"/>
                </a:solidFill>
                <a:latin typeface="Arial" charset="0"/>
              </a:defRPr>
            </a:lvl8pPr>
            <a:lvl9pPr marL="3803650" indent="-24765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a:solidFill>
                  <a:srgbClr val="3333CC"/>
                </a:solidFill>
                <a:latin typeface="Batang" pitchFamily="18" charset="-127"/>
                <a:ea typeface="Batang" pitchFamily="18" charset="-127"/>
              </a:rPr>
              <a:t>L</a:t>
            </a:r>
            <a:r>
              <a:rPr lang="fr-FR" altLang="fr-FR" sz="1200" b="1" i="1" dirty="0" smtClean="0">
                <a:solidFill>
                  <a:srgbClr val="3333CC"/>
                </a:solidFill>
                <a:latin typeface="Batang" pitchFamily="18" charset="-127"/>
                <a:ea typeface="Batang" pitchFamily="18" charset="-127"/>
              </a:rPr>
              <a:t>es </a:t>
            </a:r>
            <a:r>
              <a:rPr lang="fr-FR" altLang="fr-FR" sz="1200" b="1" i="1" dirty="0">
                <a:solidFill>
                  <a:srgbClr val="3333CC"/>
                </a:solidFill>
                <a:latin typeface="Batang" pitchFamily="18" charset="-127"/>
                <a:ea typeface="Batang" pitchFamily="18" charset="-127"/>
              </a:rPr>
              <a:t>gros cartons peuvent être </a:t>
            </a:r>
            <a:r>
              <a:rPr lang="fr-FR" altLang="fr-FR" sz="1200" b="1" i="1" dirty="0" smtClean="0">
                <a:solidFill>
                  <a:srgbClr val="3333CC"/>
                </a:solidFill>
                <a:latin typeface="Batang" pitchFamily="18" charset="-127"/>
                <a:ea typeface="Batang" pitchFamily="18" charset="-127"/>
              </a:rPr>
              <a:t>soit découpés , soit déposés en déchetteries.</a:t>
            </a:r>
            <a:endParaRPr lang="fr-FR" altLang="fr-FR" sz="1200" b="1" i="1" dirty="0">
              <a:solidFill>
                <a:srgbClr val="3333CC"/>
              </a:solidFill>
              <a:latin typeface="Batang" pitchFamily="18" charset="-127"/>
              <a:ea typeface="Batang" pitchFamily="18" charset="-127"/>
            </a:endParaRPr>
          </a:p>
        </p:txBody>
      </p:sp>
      <p:pic>
        <p:nvPicPr>
          <p:cNvPr id="19" name="Picture 2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463" y="900014"/>
            <a:ext cx="13271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9" y="2124150"/>
            <a:ext cx="1628720" cy="81436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98650" y="3558289"/>
            <a:ext cx="3588193" cy="646331"/>
          </a:xfrm>
          <a:prstGeom prst="rect">
            <a:avLst/>
          </a:prstGeom>
        </p:spPr>
        <p:txBody>
          <a:bodyPr wrap="square">
            <a:spAutoFit/>
          </a:bodyPr>
          <a:lstStyle/>
          <a:p>
            <a:pPr lvl="0" algn="just">
              <a:spcBef>
                <a:spcPct val="50000"/>
              </a:spcBef>
            </a:pPr>
            <a:r>
              <a:rPr lang="fr-FR" altLang="fr-FR" sz="1200" b="1" i="1" u="sng" dirty="0" smtClean="0">
                <a:latin typeface="Batang" pitchFamily="18" charset="-127"/>
                <a:ea typeface="Batang" pitchFamily="18" charset="-127"/>
              </a:rPr>
              <a:t>AUTRES PRODUITS DE REBUS</a:t>
            </a:r>
            <a:r>
              <a:rPr lang="fr-FR" altLang="fr-FR" sz="1200" i="1" dirty="0" smtClean="0">
                <a:latin typeface="Batang" pitchFamily="18" charset="-127"/>
                <a:ea typeface="Batang" pitchFamily="18" charset="-127"/>
              </a:rPr>
              <a:t>, (batteries</a:t>
            </a:r>
            <a:r>
              <a:rPr lang="fr-FR" altLang="fr-FR" sz="1200" i="1" dirty="0">
                <a:latin typeface="Batang" pitchFamily="18" charset="-127"/>
                <a:ea typeface="Batang" pitchFamily="18" charset="-127"/>
              </a:rPr>
              <a:t>, peintures </a:t>
            </a:r>
            <a:r>
              <a:rPr lang="fr-FR" altLang="fr-FR" sz="1200" i="1" dirty="0" smtClean="0">
                <a:latin typeface="Batang" pitchFamily="18" charset="-127"/>
                <a:ea typeface="Batang" pitchFamily="18" charset="-127"/>
              </a:rPr>
              <a:t>etc.) doivent </a:t>
            </a:r>
            <a:r>
              <a:rPr lang="fr-FR" altLang="fr-FR" sz="1200" i="1" dirty="0">
                <a:latin typeface="Batang" pitchFamily="18" charset="-127"/>
                <a:ea typeface="Batang" pitchFamily="18" charset="-127"/>
              </a:rPr>
              <a:t>être portés </a:t>
            </a:r>
            <a:r>
              <a:rPr lang="fr-FR" altLang="fr-FR" sz="1200" i="1" dirty="0" smtClean="0">
                <a:latin typeface="Batang" pitchFamily="18" charset="-127"/>
                <a:ea typeface="Batang" pitchFamily="18" charset="-127"/>
              </a:rPr>
              <a:t>par vous-même, en déchetterie</a:t>
            </a:r>
            <a:r>
              <a:rPr lang="fr-FR" altLang="fr-FR" sz="1200" i="1" dirty="0">
                <a:latin typeface="Batang" pitchFamily="18" charset="-127"/>
                <a:ea typeface="Batang" pitchFamily="18" charset="-127"/>
              </a:rPr>
              <a:t>. </a:t>
            </a:r>
          </a:p>
        </p:txBody>
      </p:sp>
      <p:pic>
        <p:nvPicPr>
          <p:cNvPr id="1030" name="Picture 6"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358" y="3619833"/>
            <a:ext cx="1002869" cy="7079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713" y="3367979"/>
            <a:ext cx="1319994" cy="11578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7" descr="EV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2474" y="509223"/>
            <a:ext cx="955691" cy="154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3"/>
          <p:cNvSpPr>
            <a:spLocks noChangeArrowheads="1"/>
          </p:cNvSpPr>
          <p:nvPr/>
        </p:nvSpPr>
        <p:spPr bwMode="auto">
          <a:xfrm>
            <a:off x="1334824" y="5708526"/>
            <a:ext cx="38709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801688" indent="-307975" defTabSz="987425" eaLnBrk="0" hangingPunct="0">
              <a:spcBef>
                <a:spcPct val="20000"/>
              </a:spcBef>
              <a:buChar char="–"/>
              <a:defRPr sz="3000">
                <a:solidFill>
                  <a:schemeClr val="tx1"/>
                </a:solidFill>
                <a:latin typeface="Arial" charset="0"/>
              </a:defRPr>
            </a:lvl2pPr>
            <a:lvl3pPr marL="1235075" indent="-247650" defTabSz="987425" eaLnBrk="0" hangingPunct="0">
              <a:spcBef>
                <a:spcPct val="20000"/>
              </a:spcBef>
              <a:buChar char="•"/>
              <a:defRPr sz="2600">
                <a:solidFill>
                  <a:schemeClr val="tx1"/>
                </a:solidFill>
                <a:latin typeface="Arial" charset="0"/>
              </a:defRPr>
            </a:lvl3pPr>
            <a:lvl4pPr marL="1728788" indent="-247650" defTabSz="987425" eaLnBrk="0" hangingPunct="0">
              <a:spcBef>
                <a:spcPct val="20000"/>
              </a:spcBef>
              <a:buChar char="–"/>
              <a:defRPr sz="2200">
                <a:solidFill>
                  <a:schemeClr val="tx1"/>
                </a:solidFill>
                <a:latin typeface="Arial" charset="0"/>
              </a:defRPr>
            </a:lvl4pPr>
            <a:lvl5pPr marL="2222500" indent="-247650" defTabSz="987425" eaLnBrk="0" hangingPunct="0">
              <a:spcBef>
                <a:spcPct val="20000"/>
              </a:spcBef>
              <a:buChar char="»"/>
              <a:defRPr sz="2200">
                <a:solidFill>
                  <a:schemeClr val="tx1"/>
                </a:solidFill>
                <a:latin typeface="Arial" charset="0"/>
              </a:defRPr>
            </a:lvl5pPr>
            <a:lvl6pPr marL="2679700" indent="-247650" defTabSz="987425" eaLnBrk="0" fontAlgn="base" hangingPunct="0">
              <a:spcBef>
                <a:spcPct val="20000"/>
              </a:spcBef>
              <a:spcAft>
                <a:spcPct val="0"/>
              </a:spcAft>
              <a:buChar char="»"/>
              <a:defRPr sz="2200">
                <a:solidFill>
                  <a:schemeClr val="tx1"/>
                </a:solidFill>
                <a:latin typeface="Arial" charset="0"/>
              </a:defRPr>
            </a:lvl6pPr>
            <a:lvl7pPr marL="3136900" indent="-247650" defTabSz="987425" eaLnBrk="0" fontAlgn="base" hangingPunct="0">
              <a:spcBef>
                <a:spcPct val="20000"/>
              </a:spcBef>
              <a:spcAft>
                <a:spcPct val="0"/>
              </a:spcAft>
              <a:buChar char="»"/>
              <a:defRPr sz="2200">
                <a:solidFill>
                  <a:schemeClr val="tx1"/>
                </a:solidFill>
                <a:latin typeface="Arial" charset="0"/>
              </a:defRPr>
            </a:lvl7pPr>
            <a:lvl8pPr marL="3594100" indent="-247650" defTabSz="987425" eaLnBrk="0" fontAlgn="base" hangingPunct="0">
              <a:spcBef>
                <a:spcPct val="20000"/>
              </a:spcBef>
              <a:spcAft>
                <a:spcPct val="0"/>
              </a:spcAft>
              <a:buChar char="»"/>
              <a:defRPr sz="2200">
                <a:solidFill>
                  <a:schemeClr val="tx1"/>
                </a:solidFill>
                <a:latin typeface="Arial" charset="0"/>
              </a:defRPr>
            </a:lvl8pPr>
            <a:lvl9pPr marL="4051300" indent="-24765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None/>
            </a:pPr>
            <a:r>
              <a:rPr lang="fr-FR" altLang="fr-FR" sz="1200" i="1" dirty="0">
                <a:latin typeface="Batang" pitchFamily="18" charset="-127"/>
                <a:ea typeface="Batang" pitchFamily="18" charset="-127"/>
              </a:rPr>
              <a:t>T</a:t>
            </a:r>
            <a:r>
              <a:rPr lang="fr-FR" altLang="fr-FR" sz="1200" i="1" dirty="0" smtClean="0">
                <a:latin typeface="Batang" pitchFamily="18" charset="-127"/>
                <a:ea typeface="Batang" pitchFamily="18" charset="-127"/>
              </a:rPr>
              <a:t>out </a:t>
            </a:r>
            <a:r>
              <a:rPr lang="fr-FR" altLang="fr-FR" sz="1200" i="1" dirty="0">
                <a:latin typeface="Batang" pitchFamily="18" charset="-127"/>
                <a:ea typeface="Batang" pitchFamily="18" charset="-127"/>
              </a:rPr>
              <a:t>doit être mis en sac clos, de taille appropriée, avant d’être jeté dans </a:t>
            </a:r>
            <a:r>
              <a:rPr lang="fr-FR" altLang="fr-FR" sz="1200" i="1" dirty="0" smtClean="0">
                <a:latin typeface="Batang" pitchFamily="18" charset="-127"/>
                <a:ea typeface="Batang" pitchFamily="18" charset="-127"/>
              </a:rPr>
              <a:t>le conteneur de couleur grise. </a:t>
            </a:r>
            <a:endParaRPr lang="fr-FR" altLang="fr-FR" sz="1200" i="1" dirty="0">
              <a:latin typeface="Batang" pitchFamily="18" charset="-127"/>
              <a:ea typeface="Batang" pitchFamily="18" charset="-127"/>
            </a:endParaRPr>
          </a:p>
        </p:txBody>
      </p:sp>
      <p:pic>
        <p:nvPicPr>
          <p:cNvPr id="33" name="Picture 2" descr="Résultat de recherche d'images pour &quot;nez odeur&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893" y="5379651"/>
            <a:ext cx="1007839" cy="111941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168594" y="4776528"/>
            <a:ext cx="2052165" cy="276999"/>
          </a:xfrm>
          <a:prstGeom prst="rect">
            <a:avLst/>
          </a:prstGeom>
          <a:solidFill>
            <a:srgbClr val="FFFF00"/>
          </a:solidFill>
          <a:ln>
            <a:solidFill>
              <a:srgbClr val="FF0000"/>
            </a:solidFill>
          </a:ln>
        </p:spPr>
        <p:txBody>
          <a:bodyPr wrap="none">
            <a:spAutoFit/>
          </a:bodyPr>
          <a:lstStyle/>
          <a:p>
            <a:pPr algn="just" eaLnBrk="1" hangingPunct="1">
              <a:spcBef>
                <a:spcPct val="50000"/>
              </a:spcBef>
              <a:buNone/>
            </a:pPr>
            <a:r>
              <a:rPr lang="fr-FR" altLang="fr-FR" sz="1200" b="1" spc="100" dirty="0" smtClean="0">
                <a:latin typeface="+mj-lt"/>
                <a:ea typeface="Batang" pitchFamily="18" charset="-127"/>
              </a:rPr>
              <a:t>HYGIÈNE </a:t>
            </a:r>
            <a:r>
              <a:rPr lang="fr-FR" altLang="fr-FR" sz="1200" b="1" spc="100" dirty="0">
                <a:latin typeface="+mj-lt"/>
                <a:ea typeface="Batang" pitchFamily="18" charset="-127"/>
              </a:rPr>
              <a:t>ET ODEURS</a:t>
            </a:r>
          </a:p>
        </p:txBody>
      </p:sp>
      <p:grpSp>
        <p:nvGrpSpPr>
          <p:cNvPr id="13" name="Groupe 12"/>
          <p:cNvGrpSpPr/>
          <p:nvPr/>
        </p:nvGrpSpPr>
        <p:grpSpPr>
          <a:xfrm>
            <a:off x="5393977" y="5053527"/>
            <a:ext cx="1537330" cy="1798097"/>
            <a:chOff x="5457523" y="4661491"/>
            <a:chExt cx="1537330" cy="1798097"/>
          </a:xfrm>
        </p:grpSpPr>
        <p:grpSp>
          <p:nvGrpSpPr>
            <p:cNvPr id="26" name="Groupe 25"/>
            <p:cNvGrpSpPr/>
            <p:nvPr/>
          </p:nvGrpSpPr>
          <p:grpSpPr>
            <a:xfrm>
              <a:off x="5457523" y="4661491"/>
              <a:ext cx="1335116" cy="1458758"/>
              <a:chOff x="5613400" y="1631997"/>
              <a:chExt cx="1335116" cy="1458758"/>
            </a:xfrm>
          </p:grpSpPr>
          <p:pic>
            <p:nvPicPr>
              <p:cNvPr id="27" name="Picture 10" descr="BIT1107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2806" y="1631997"/>
                <a:ext cx="830107" cy="77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BIT1002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3400" y="2165397"/>
                <a:ext cx="1076325" cy="88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15"/>
              <p:cNvSpPr>
                <a:spLocks noChangeShapeType="1"/>
              </p:cNvSpPr>
              <p:nvPr/>
            </p:nvSpPr>
            <p:spPr bwMode="auto">
              <a:xfrm flipH="1">
                <a:off x="5807202" y="1732476"/>
                <a:ext cx="846537" cy="135827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00" i="1">
                  <a:ea typeface="Batang"/>
                </a:endParaRPr>
              </a:p>
            </p:txBody>
          </p:sp>
          <p:sp>
            <p:nvSpPr>
              <p:cNvPr id="31" name="Line 14"/>
              <p:cNvSpPr>
                <a:spLocks noChangeShapeType="1"/>
              </p:cNvSpPr>
              <p:nvPr/>
            </p:nvSpPr>
            <p:spPr bwMode="auto">
              <a:xfrm>
                <a:off x="5753680" y="1780600"/>
                <a:ext cx="1194836" cy="1310155"/>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00" i="1">
                  <a:ea typeface="Batang"/>
                </a:endParaRPr>
              </a:p>
            </p:txBody>
          </p:sp>
        </p:grpSp>
        <p:pic>
          <p:nvPicPr>
            <p:cNvPr id="35" name="Picture 9" descr="BIT1004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08891" y="5433913"/>
              <a:ext cx="1285962" cy="10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 name="Picture 16" descr="EV09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4676" y="7681725"/>
            <a:ext cx="457236"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7"/>
          <p:cNvSpPr>
            <a:spLocks noChangeArrowheads="1"/>
          </p:cNvSpPr>
          <p:nvPr/>
        </p:nvSpPr>
        <p:spPr bwMode="auto">
          <a:xfrm>
            <a:off x="254337" y="7264508"/>
            <a:ext cx="3732506" cy="284376"/>
          </a:xfrm>
          <a:prstGeom prst="rect">
            <a:avLst/>
          </a:prstGeom>
          <a:solidFill>
            <a:srgbClr val="FFFF00"/>
          </a:solidFill>
          <a:ln>
            <a:solidFill>
              <a:srgbClr val="FF0000"/>
            </a:solidFill>
          </a:ln>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ENTRETIEN DES CANALISATIONS D’EAU</a:t>
            </a:r>
          </a:p>
        </p:txBody>
      </p:sp>
      <p:sp>
        <p:nvSpPr>
          <p:cNvPr id="44" name="Rectangle 31"/>
          <p:cNvSpPr>
            <a:spLocks noChangeArrowheads="1"/>
          </p:cNvSpPr>
          <p:nvPr/>
        </p:nvSpPr>
        <p:spPr bwMode="auto">
          <a:xfrm>
            <a:off x="3959260" y="7264508"/>
            <a:ext cx="223347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smtClean="0">
                <a:solidFill>
                  <a:srgbClr val="3333CC"/>
                </a:solidFill>
                <a:latin typeface="Batang" pitchFamily="18" charset="-127"/>
                <a:ea typeface="Batang" pitchFamily="18" charset="-127"/>
              </a:rPr>
              <a:t>(voir page 130 du  RC</a:t>
            </a:r>
            <a:r>
              <a:rPr lang="fr-FR" altLang="fr-FR" sz="1200" b="1" i="1" dirty="0">
                <a:solidFill>
                  <a:srgbClr val="3333CC"/>
                </a:solidFill>
                <a:latin typeface="Batang" pitchFamily="18" charset="-127"/>
                <a:ea typeface="Batang" pitchFamily="18" charset="-127"/>
              </a:rPr>
              <a:t>)</a:t>
            </a:r>
          </a:p>
        </p:txBody>
      </p:sp>
      <p:sp>
        <p:nvSpPr>
          <p:cNvPr id="45" name="ZoneTexte 32"/>
          <p:cNvSpPr txBox="1">
            <a:spLocks noChangeArrowheads="1"/>
          </p:cNvSpPr>
          <p:nvPr/>
        </p:nvSpPr>
        <p:spPr bwMode="auto">
          <a:xfrm>
            <a:off x="1812101" y="8002304"/>
            <a:ext cx="41227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rPr>
              <a:t>Tout copropriétaire restera </a:t>
            </a:r>
            <a:r>
              <a:rPr lang="fr-FR" altLang="fr-FR" sz="1200" i="1" dirty="0" smtClean="0">
                <a:latin typeface="Batang" pitchFamily="18" charset="-127"/>
                <a:ea typeface="Batang" pitchFamily="18" charset="-127"/>
              </a:rPr>
              <a:t>responsable à </a:t>
            </a:r>
            <a:r>
              <a:rPr lang="fr-FR" altLang="fr-FR" sz="1200" i="1" dirty="0">
                <a:latin typeface="Batang" pitchFamily="18" charset="-127"/>
                <a:ea typeface="Batang" pitchFamily="18" charset="-127"/>
              </a:rPr>
              <a:t>l’égard des autres </a:t>
            </a:r>
            <a:r>
              <a:rPr lang="fr-FR" altLang="fr-FR" sz="1200" i="1" dirty="0" smtClean="0">
                <a:latin typeface="Batang" pitchFamily="18" charset="-127"/>
                <a:ea typeface="Batang" pitchFamily="18" charset="-127"/>
              </a:rPr>
              <a:t>copropriétaires des conséquences </a:t>
            </a:r>
            <a:r>
              <a:rPr lang="fr-FR" altLang="fr-FR" sz="1200" i="1" dirty="0">
                <a:latin typeface="Batang" pitchFamily="18" charset="-127"/>
                <a:ea typeface="Batang" pitchFamily="18" charset="-127"/>
              </a:rPr>
              <a:t>dommageables </a:t>
            </a:r>
            <a:r>
              <a:rPr lang="fr-FR" altLang="fr-FR" sz="1200" i="1" dirty="0" smtClean="0">
                <a:latin typeface="Batang" pitchFamily="18" charset="-127"/>
                <a:ea typeface="Batang" pitchFamily="18" charset="-127"/>
              </a:rPr>
              <a:t>entraînées </a:t>
            </a:r>
            <a:r>
              <a:rPr lang="fr-FR" altLang="fr-FR" sz="1200" i="1" dirty="0">
                <a:latin typeface="Batang" pitchFamily="18" charset="-127"/>
                <a:ea typeface="Batang" pitchFamily="18" charset="-127"/>
              </a:rPr>
              <a:t>par sa faute ou sa négligence et celle de ses préposés ou par le fait d’un bien dont il est légalement responsable. </a:t>
            </a:r>
          </a:p>
        </p:txBody>
      </p:sp>
      <p:pic>
        <p:nvPicPr>
          <p:cNvPr id="30" name="Picture 13" descr="https://encrypted-tbn1.gstatic.com/images?q=tbn:ANd9GcSToUmngEAhzMKt011F9Z1QdeoIJy4lak6osPiUzfoxcCz0MAh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0389" y="8843129"/>
            <a:ext cx="1493926" cy="81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5" descr="EV09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88228" y="7671233"/>
            <a:ext cx="892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e 37"/>
          <p:cNvGrpSpPr/>
          <p:nvPr/>
        </p:nvGrpSpPr>
        <p:grpSpPr>
          <a:xfrm>
            <a:off x="149206" y="8172822"/>
            <a:ext cx="953814" cy="1257110"/>
            <a:chOff x="2160290" y="3931759"/>
            <a:chExt cx="953814" cy="1257110"/>
          </a:xfrm>
        </p:grpSpPr>
        <p:pic>
          <p:nvPicPr>
            <p:cNvPr id="39" name="Picture 13" descr="accessoire_095.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60290" y="3931759"/>
              <a:ext cx="953814"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2" descr="EV09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08276" y="4800725"/>
              <a:ext cx="262683" cy="38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Text Box 5"/>
          <p:cNvSpPr txBox="1">
            <a:spLocks noChangeArrowheads="1"/>
          </p:cNvSpPr>
          <p:nvPr/>
        </p:nvSpPr>
        <p:spPr bwMode="auto">
          <a:xfrm>
            <a:off x="1771616" y="9032590"/>
            <a:ext cx="38210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50000"/>
              </a:spcBef>
              <a:buFontTx/>
              <a:buNone/>
            </a:pPr>
            <a:r>
              <a:rPr lang="fr-FR" altLang="fr-FR" sz="1200" i="1" dirty="0" smtClean="0">
                <a:latin typeface="Batang" pitchFamily="18" charset="-127"/>
                <a:ea typeface="Batang" pitchFamily="18" charset="-127"/>
              </a:rPr>
              <a:t>Fuites, odeurs pensez à entretenir vos tuyaux. </a:t>
            </a:r>
          </a:p>
          <a:p>
            <a:pPr algn="just" eaLnBrk="1" hangingPunct="1">
              <a:spcBef>
                <a:spcPct val="50000"/>
              </a:spcBef>
              <a:buFontTx/>
              <a:buNone/>
            </a:pPr>
            <a:r>
              <a:rPr lang="fr-FR" altLang="fr-FR" sz="1200" i="1" dirty="0" smtClean="0">
                <a:latin typeface="Batang" pitchFamily="18" charset="-127"/>
                <a:ea typeface="Batang" pitchFamily="18" charset="-127"/>
              </a:rPr>
              <a:t>Produits de nettoyage.</a:t>
            </a:r>
          </a:p>
        </p:txBody>
      </p:sp>
    </p:spTree>
    <p:extLst>
      <p:ext uri="{BB962C8B-B14F-4D97-AF65-F5344CB8AC3E}">
        <p14:creationId xmlns:p14="http://schemas.microsoft.com/office/powerpoint/2010/main" val="1650797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Rectangle 2"/>
          <p:cNvSpPr>
            <a:spLocks noChangeArrowheads="1"/>
          </p:cNvSpPr>
          <p:nvPr/>
        </p:nvSpPr>
        <p:spPr bwMode="auto">
          <a:xfrm>
            <a:off x="217847" y="7024076"/>
            <a:ext cx="6920106" cy="83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cs typeface="Times New Roman" pitchFamily="18" charset="0"/>
              </a:rPr>
              <a:t>Les portes d'entrée des appartements, les fenêtres, les persiennes, garde-corps ou balustrades et rampes </a:t>
            </a:r>
            <a:r>
              <a:rPr lang="fr-FR" altLang="fr-FR" sz="1200" i="1" dirty="0" smtClean="0">
                <a:latin typeface="Batang" pitchFamily="18" charset="-127"/>
                <a:ea typeface="Batang" pitchFamily="18" charset="-127"/>
                <a:cs typeface="Times New Roman" pitchFamily="18" charset="0"/>
              </a:rPr>
              <a:t>d'appui doivent </a:t>
            </a:r>
            <a:r>
              <a:rPr lang="fr-FR" altLang="fr-FR" sz="1200" i="1" dirty="0">
                <a:latin typeface="Batang" pitchFamily="18" charset="-127"/>
                <a:ea typeface="Batang" pitchFamily="18" charset="-127"/>
                <a:cs typeface="Times New Roman" pitchFamily="18" charset="0"/>
              </a:rPr>
              <a:t>être de la même peinture et d'une façon </a:t>
            </a:r>
            <a:r>
              <a:rPr lang="fr-FR" altLang="fr-FR" sz="1200" i="1" dirty="0" smtClean="0">
                <a:latin typeface="Batang" pitchFamily="18" charset="-127"/>
                <a:ea typeface="Batang" pitchFamily="18" charset="-127"/>
                <a:cs typeface="Times New Roman" pitchFamily="18" charset="0"/>
              </a:rPr>
              <a:t>générale, tout </a:t>
            </a:r>
            <a:r>
              <a:rPr lang="fr-FR" altLang="fr-FR" sz="1200" i="1" dirty="0">
                <a:latin typeface="Batang" pitchFamily="18" charset="-127"/>
                <a:ea typeface="Batang" pitchFamily="18" charset="-127"/>
                <a:cs typeface="Times New Roman" pitchFamily="18" charset="0"/>
              </a:rPr>
              <a:t>ce qui contribue à l'harmonie de </a:t>
            </a:r>
            <a:r>
              <a:rPr lang="fr-FR" altLang="fr-FR" sz="1200" i="1" dirty="0" smtClean="0">
                <a:latin typeface="Batang" pitchFamily="18" charset="-127"/>
                <a:ea typeface="Batang" pitchFamily="18" charset="-127"/>
                <a:cs typeface="Times New Roman" pitchFamily="18" charset="0"/>
              </a:rPr>
              <a:t>l'ensemble </a:t>
            </a:r>
            <a:r>
              <a:rPr lang="fr-FR" altLang="fr-FR" sz="1200" i="1" dirty="0">
                <a:latin typeface="Batang" pitchFamily="18" charset="-127"/>
                <a:ea typeface="Batang" pitchFamily="18" charset="-127"/>
                <a:cs typeface="Times New Roman" pitchFamily="18" charset="0"/>
              </a:rPr>
              <a:t>ne pourra être </a:t>
            </a:r>
            <a:r>
              <a:rPr lang="fr-FR" altLang="fr-FR" sz="1200" i="1" dirty="0" smtClean="0">
                <a:latin typeface="Batang" pitchFamily="18" charset="-127"/>
                <a:ea typeface="Batang" pitchFamily="18" charset="-127"/>
                <a:cs typeface="Times New Roman" pitchFamily="18" charset="0"/>
              </a:rPr>
              <a:t>modifié, sans </a:t>
            </a:r>
            <a:r>
              <a:rPr lang="fr-FR" altLang="fr-FR" sz="1200" i="1" dirty="0">
                <a:latin typeface="Batang" pitchFamily="18" charset="-127"/>
                <a:ea typeface="Batang" pitchFamily="18" charset="-127"/>
                <a:cs typeface="Times New Roman" pitchFamily="18" charset="0"/>
              </a:rPr>
              <a:t>l’autorisation de l’assemblée </a:t>
            </a:r>
            <a:r>
              <a:rPr lang="fr-FR" altLang="fr-FR" sz="1200" i="1" dirty="0" smtClean="0">
                <a:latin typeface="Batang" pitchFamily="18" charset="-127"/>
                <a:ea typeface="Batang" pitchFamily="18" charset="-127"/>
                <a:cs typeface="Times New Roman" pitchFamily="18" charset="0"/>
              </a:rPr>
              <a:t>générale des copropriétaires.</a:t>
            </a:r>
            <a:endParaRPr lang="fr-FR" altLang="fr-FR" sz="1200" i="1" dirty="0">
              <a:latin typeface="Batang" pitchFamily="18" charset="-127"/>
              <a:ea typeface="Batang" pitchFamily="18" charset="-127"/>
              <a:cs typeface="Times New Roman" pitchFamily="18" charset="0"/>
            </a:endParaRPr>
          </a:p>
        </p:txBody>
      </p:sp>
      <p:pic>
        <p:nvPicPr>
          <p:cNvPr id="9227" name="Picture 8" descr="nature11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4746" y="3020225"/>
            <a:ext cx="520865" cy="76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9"/>
          <p:cNvSpPr>
            <a:spLocks noChangeArrowheads="1"/>
          </p:cNvSpPr>
          <p:nvPr/>
        </p:nvSpPr>
        <p:spPr bwMode="auto">
          <a:xfrm>
            <a:off x="356782" y="8199782"/>
            <a:ext cx="6560308" cy="34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rPr>
              <a:t>Il ne pourra être placé sur les façades des immeubles aucune </a:t>
            </a:r>
            <a:r>
              <a:rPr lang="fr-FR" altLang="fr-FR" sz="1200" i="1" dirty="0" smtClean="0">
                <a:latin typeface="Batang" pitchFamily="18" charset="-127"/>
                <a:ea typeface="Batang" pitchFamily="18" charset="-127"/>
              </a:rPr>
              <a:t>enseigne ou </a:t>
            </a:r>
            <a:r>
              <a:rPr lang="fr-FR" altLang="fr-FR" sz="1200" i="1" dirty="0">
                <a:latin typeface="Batang" pitchFamily="18" charset="-127"/>
                <a:ea typeface="Batang" pitchFamily="18" charset="-127"/>
              </a:rPr>
              <a:t>écriteau quelconque </a:t>
            </a:r>
            <a:r>
              <a:rPr lang="fr-FR" altLang="fr-FR" sz="1200" i="1" dirty="0" smtClean="0">
                <a:latin typeface="Batang" pitchFamily="18" charset="-127"/>
                <a:ea typeface="Batang" pitchFamily="18" charset="-127"/>
              </a:rPr>
              <a:t>(excepté </a:t>
            </a:r>
            <a:r>
              <a:rPr lang="fr-FR" altLang="fr-FR" sz="1200" i="1" dirty="0">
                <a:latin typeface="Batang" pitchFamily="18" charset="-127"/>
                <a:ea typeface="Batang" pitchFamily="18" charset="-127"/>
              </a:rPr>
              <a:t>les panneaux immobiliers provisoires et amovibles).</a:t>
            </a:r>
          </a:p>
        </p:txBody>
      </p:sp>
      <p:sp>
        <p:nvSpPr>
          <p:cNvPr id="9229" name="Rectangle 10"/>
          <p:cNvSpPr>
            <a:spLocks noChangeArrowheads="1"/>
          </p:cNvSpPr>
          <p:nvPr/>
        </p:nvSpPr>
        <p:spPr bwMode="auto">
          <a:xfrm>
            <a:off x="288082" y="2933403"/>
            <a:ext cx="568863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rPr>
              <a:t>La pose </a:t>
            </a:r>
            <a:r>
              <a:rPr lang="fr-FR" altLang="fr-FR" sz="1200" i="1" dirty="0" smtClean="0">
                <a:latin typeface="Batang" pitchFamily="18" charset="-127"/>
                <a:ea typeface="Batang" pitchFamily="18" charset="-127"/>
              </a:rPr>
              <a:t>de brise-vues doit être approuvé lors de la prochaine Assemblée générale (modèles rez-de-jardin, balcon et terrasse, proposés par le Conseil </a:t>
            </a:r>
            <a:r>
              <a:rPr lang="fr-FR" altLang="fr-FR" sz="1200" i="1" dirty="0">
                <a:latin typeface="Batang" pitchFamily="18" charset="-127"/>
                <a:ea typeface="Batang" pitchFamily="18" charset="-127"/>
              </a:rPr>
              <a:t>S</a:t>
            </a:r>
            <a:r>
              <a:rPr lang="fr-FR" altLang="fr-FR" sz="1200" i="1" dirty="0" smtClean="0">
                <a:latin typeface="Batang" pitchFamily="18" charset="-127"/>
                <a:ea typeface="Batang" pitchFamily="18" charset="-127"/>
              </a:rPr>
              <a:t>yndical). Tout autre modèle (écrans </a:t>
            </a:r>
            <a:r>
              <a:rPr lang="fr-FR" altLang="fr-FR" sz="1200" i="1" dirty="0">
                <a:latin typeface="Batang" pitchFamily="18" charset="-127"/>
                <a:ea typeface="Batang" pitchFamily="18" charset="-127"/>
              </a:rPr>
              <a:t>de bambous, croisillons ou de tout autre </a:t>
            </a:r>
            <a:r>
              <a:rPr lang="fr-FR" altLang="fr-FR" sz="1200" i="1" dirty="0" smtClean="0">
                <a:latin typeface="Batang" pitchFamily="18" charset="-127"/>
                <a:ea typeface="Batang" pitchFamily="18" charset="-127"/>
              </a:rPr>
              <a:t>matériau) est </a:t>
            </a:r>
            <a:r>
              <a:rPr lang="fr-FR" altLang="fr-FR" sz="1200" i="1" u="sng" dirty="0" smtClean="0">
                <a:latin typeface="Batang" pitchFamily="18" charset="-127"/>
                <a:ea typeface="Batang" pitchFamily="18" charset="-127"/>
              </a:rPr>
              <a:t>interdit</a:t>
            </a:r>
            <a:r>
              <a:rPr lang="fr-FR" altLang="fr-FR" sz="1200" i="1" dirty="0" smtClean="0">
                <a:latin typeface="Batang" pitchFamily="18" charset="-127"/>
                <a:ea typeface="Batang" pitchFamily="18" charset="-127"/>
              </a:rPr>
              <a:t> et tout copropriétaire pourra en demander le retrait.</a:t>
            </a:r>
            <a:endParaRPr lang="fr-FR" altLang="fr-FR" sz="1200" i="1" u="sng" dirty="0">
              <a:latin typeface="Batang" pitchFamily="18" charset="-127"/>
              <a:ea typeface="Batang" pitchFamily="18" charset="-127"/>
            </a:endParaRPr>
          </a:p>
        </p:txBody>
      </p:sp>
      <p:sp>
        <p:nvSpPr>
          <p:cNvPr id="9234" name="Rectangle 7"/>
          <p:cNvSpPr>
            <a:spLocks noChangeArrowheads="1"/>
          </p:cNvSpPr>
          <p:nvPr/>
        </p:nvSpPr>
        <p:spPr bwMode="auto">
          <a:xfrm>
            <a:off x="362581" y="411046"/>
            <a:ext cx="1160462" cy="258330"/>
          </a:xfrm>
          <a:prstGeom prst="rect">
            <a:avLst/>
          </a:prstGeom>
          <a:solidFill>
            <a:srgbClr val="FFFF00"/>
          </a:solidFill>
          <a:ln>
            <a:solidFill>
              <a:srgbClr val="FF0000"/>
            </a:solidFill>
          </a:ln>
          <a:extLst/>
        </p:spPr>
        <p:txBody>
          <a:bodyPr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a:latin typeface="+mj-lt"/>
                <a:ea typeface="Batang" pitchFamily="18" charset="-127"/>
              </a:rPr>
              <a:t>HARMONIE</a:t>
            </a:r>
          </a:p>
        </p:txBody>
      </p:sp>
      <p:sp>
        <p:nvSpPr>
          <p:cNvPr id="9237" name="Rectangle 32"/>
          <p:cNvSpPr>
            <a:spLocks noChangeArrowheads="1"/>
          </p:cNvSpPr>
          <p:nvPr/>
        </p:nvSpPr>
        <p:spPr bwMode="auto">
          <a:xfrm>
            <a:off x="1540691" y="432170"/>
            <a:ext cx="2266967" cy="25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b="1" i="1" dirty="0" smtClean="0">
                <a:solidFill>
                  <a:srgbClr val="3333CC"/>
                </a:solidFill>
                <a:latin typeface="Batang" pitchFamily="18" charset="-127"/>
                <a:ea typeface="Batang" pitchFamily="18" charset="-127"/>
              </a:rPr>
              <a:t>(</a:t>
            </a:r>
            <a:r>
              <a:rPr lang="fr-FR" altLang="fr-FR" sz="1200" b="1" i="1" dirty="0">
                <a:solidFill>
                  <a:srgbClr val="3333CC"/>
                </a:solidFill>
                <a:latin typeface="Batang" pitchFamily="18" charset="-127"/>
                <a:ea typeface="Batang" pitchFamily="18" charset="-127"/>
              </a:rPr>
              <a:t>v</a:t>
            </a:r>
            <a:r>
              <a:rPr lang="fr-FR" altLang="fr-FR" sz="1200" b="1" i="1" dirty="0" smtClean="0">
                <a:solidFill>
                  <a:srgbClr val="3333CC"/>
                </a:solidFill>
                <a:latin typeface="Batang" pitchFamily="18" charset="-127"/>
                <a:ea typeface="Batang" pitchFamily="18" charset="-127"/>
              </a:rPr>
              <a:t>oir pages 126, 127 </a:t>
            </a:r>
            <a:r>
              <a:rPr lang="fr-FR" altLang="fr-FR" sz="1200" b="1" i="1" dirty="0">
                <a:solidFill>
                  <a:srgbClr val="3333CC"/>
                </a:solidFill>
                <a:latin typeface="Batang" pitchFamily="18" charset="-127"/>
                <a:ea typeface="Batang" pitchFamily="18" charset="-127"/>
              </a:rPr>
              <a:t>du </a:t>
            </a:r>
            <a:r>
              <a:rPr lang="fr-FR" altLang="fr-FR" sz="1200" b="1" i="1" dirty="0" smtClean="0">
                <a:solidFill>
                  <a:srgbClr val="3333CC"/>
                </a:solidFill>
                <a:latin typeface="Batang" pitchFamily="18" charset="-127"/>
                <a:ea typeface="Batang" pitchFamily="18" charset="-127"/>
              </a:rPr>
              <a:t> RC</a:t>
            </a:r>
            <a:r>
              <a:rPr lang="fr-FR" altLang="fr-FR" sz="1200" b="1" i="1" dirty="0">
                <a:solidFill>
                  <a:srgbClr val="3333CC"/>
                </a:solidFill>
                <a:latin typeface="Batang" pitchFamily="18" charset="-127"/>
                <a:ea typeface="Batang" pitchFamily="18" charset="-127"/>
              </a:rPr>
              <a:t>)</a:t>
            </a:r>
          </a:p>
        </p:txBody>
      </p:sp>
      <p:sp>
        <p:nvSpPr>
          <p:cNvPr id="9241" name="ZoneTexte 37"/>
          <p:cNvSpPr txBox="1">
            <a:spLocks noChangeArrowheads="1"/>
          </p:cNvSpPr>
          <p:nvPr/>
        </p:nvSpPr>
        <p:spPr bwMode="auto">
          <a:xfrm>
            <a:off x="288082" y="2340174"/>
            <a:ext cx="66290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500">
                <a:solidFill>
                  <a:schemeClr val="tx1"/>
                </a:solidFill>
                <a:latin typeface="Arial" charset="0"/>
              </a:defRPr>
            </a:lvl1pPr>
            <a:lvl2pPr marL="742950" indent="-285750" eaLnBrk="0" hangingPunct="0">
              <a:spcBef>
                <a:spcPct val="20000"/>
              </a:spcBef>
              <a:buChar char="–"/>
              <a:defRPr sz="3000">
                <a:solidFill>
                  <a:schemeClr val="tx1"/>
                </a:solidFill>
                <a:latin typeface="Arial" charset="0"/>
              </a:defRPr>
            </a:lvl2pPr>
            <a:lvl3pPr marL="1143000" indent="-228600" eaLnBrk="0" hangingPunct="0">
              <a:spcBef>
                <a:spcPct val="20000"/>
              </a:spcBef>
              <a:buChar char="•"/>
              <a:defRPr sz="2600">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sz="2200">
                <a:solidFill>
                  <a:schemeClr val="tx1"/>
                </a:solidFill>
                <a:latin typeface="Arial" charset="0"/>
              </a:defRPr>
            </a:lvl5pPr>
            <a:lvl6pPr marL="2514600" indent="-228600" eaLnBrk="0" fontAlgn="base" hangingPunct="0">
              <a:spcBef>
                <a:spcPct val="20000"/>
              </a:spcBef>
              <a:spcAft>
                <a:spcPct val="0"/>
              </a:spcAft>
              <a:buChar char="»"/>
              <a:defRPr sz="2200">
                <a:solidFill>
                  <a:schemeClr val="tx1"/>
                </a:solidFill>
                <a:latin typeface="Arial" charset="0"/>
              </a:defRPr>
            </a:lvl6pPr>
            <a:lvl7pPr marL="2971800" indent="-228600" eaLnBrk="0" fontAlgn="base" hangingPunct="0">
              <a:spcBef>
                <a:spcPct val="20000"/>
              </a:spcBef>
              <a:spcAft>
                <a:spcPct val="0"/>
              </a:spcAft>
              <a:buChar char="»"/>
              <a:defRPr sz="2200">
                <a:solidFill>
                  <a:schemeClr val="tx1"/>
                </a:solidFill>
                <a:latin typeface="Arial" charset="0"/>
              </a:defRPr>
            </a:lvl7pPr>
            <a:lvl8pPr marL="3429000" indent="-228600" eaLnBrk="0" fontAlgn="base" hangingPunct="0">
              <a:spcBef>
                <a:spcPct val="20000"/>
              </a:spcBef>
              <a:spcAft>
                <a:spcPct val="0"/>
              </a:spcAft>
              <a:buChar char="»"/>
              <a:defRPr sz="2200">
                <a:solidFill>
                  <a:schemeClr val="tx1"/>
                </a:solidFill>
                <a:latin typeface="Arial" charset="0"/>
              </a:defRPr>
            </a:lvl8pPr>
            <a:lvl9pPr marL="3886200" indent="-22860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i="1" dirty="0">
                <a:latin typeface="Batang" pitchFamily="18" charset="-127"/>
                <a:ea typeface="Batang" pitchFamily="18" charset="-127"/>
              </a:rPr>
              <a:t>La pose des stores est autorisée, sous réserve que la teinte soit celle approuvée en </a:t>
            </a:r>
            <a:r>
              <a:rPr lang="fr-FR" altLang="fr-FR" sz="1200" i="1" dirty="0" smtClean="0">
                <a:latin typeface="Batang" pitchFamily="18" charset="-127"/>
                <a:ea typeface="Batang" pitchFamily="18" charset="-127"/>
              </a:rPr>
              <a:t>AG, en attente d’approbation du cabinet d’architecture et du promoteur </a:t>
            </a:r>
            <a:r>
              <a:rPr lang="fr-FR" altLang="fr-FR" sz="1200" b="1" i="1" dirty="0" smtClean="0">
                <a:solidFill>
                  <a:srgbClr val="3333CC"/>
                </a:solidFill>
                <a:latin typeface="Batang" pitchFamily="18" charset="-127"/>
                <a:ea typeface="Batang" pitchFamily="18" charset="-127"/>
              </a:rPr>
              <a:t>(voir fin de livret sur le  site Internet).</a:t>
            </a:r>
            <a:endParaRPr lang="fr-FR" altLang="fr-FR" sz="1200" b="1" i="1" dirty="0">
              <a:solidFill>
                <a:srgbClr val="3333CC"/>
              </a:solidFill>
              <a:latin typeface="Batang" pitchFamily="18" charset="-127"/>
              <a:ea typeface="Batang" pitchFamily="18" charset="-127"/>
            </a:endParaRPr>
          </a:p>
        </p:txBody>
      </p:sp>
      <p:sp>
        <p:nvSpPr>
          <p:cNvPr id="9242" name="Espace réservé du numéro de diapositive 2"/>
          <p:cNvSpPr>
            <a:spLocks noGrp="1"/>
          </p:cNvSpPr>
          <p:nvPr>
            <p:ph type="sldNum" sz="quarter" idx="12"/>
          </p:nvPr>
        </p:nvSpPr>
        <p:spPr>
          <a:xfrm>
            <a:off x="5521325" y="9685338"/>
            <a:ext cx="1679575" cy="723900"/>
          </a:xfrm>
          <a:noFill/>
        </p:spPr>
        <p:txBody>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l" eaLnBrk="1" hangingPunct="1">
              <a:spcBef>
                <a:spcPct val="0"/>
              </a:spcBef>
              <a:buFontTx/>
              <a:buNone/>
            </a:pPr>
            <a:r>
              <a:rPr lang="fr-FR" altLang="fr-FR" sz="1500" dirty="0" smtClean="0"/>
              <a:t>                    </a:t>
            </a:r>
          </a:p>
          <a:p>
            <a:pPr algn="ctr" eaLnBrk="1" hangingPunct="1">
              <a:spcBef>
                <a:spcPct val="0"/>
              </a:spcBef>
              <a:buFontTx/>
              <a:buNone/>
            </a:pPr>
            <a:r>
              <a:rPr lang="fr-FR" altLang="fr-FR" sz="1500" dirty="0" smtClean="0"/>
              <a:t> </a:t>
            </a:r>
            <a:fld id="{0B20BF50-4B78-4A2C-AD4E-590674C2D604}" type="slidenum">
              <a:rPr lang="fr-FR" altLang="fr-FR" sz="1500" smtClean="0"/>
              <a:pPr algn="ctr" eaLnBrk="1" hangingPunct="1">
                <a:spcBef>
                  <a:spcPct val="0"/>
                </a:spcBef>
                <a:buFontTx/>
                <a:buNone/>
              </a:pPr>
              <a:t>9</a:t>
            </a:fld>
            <a:endParaRPr lang="fr-FR" altLang="fr-FR" sz="1500" dirty="0" smtClean="0"/>
          </a:p>
          <a:p>
            <a:pPr eaLnBrk="1" hangingPunct="1">
              <a:spcBef>
                <a:spcPct val="0"/>
              </a:spcBef>
              <a:buFontTx/>
              <a:buNone/>
            </a:pPr>
            <a:endParaRPr lang="fr-FR" altLang="fr-FR" sz="1500" dirty="0" smtClean="0"/>
          </a:p>
        </p:txBody>
      </p:sp>
      <p:pic>
        <p:nvPicPr>
          <p:cNvPr id="1026" name="Picture 2" descr="Afficher l'image d'origi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81911" y="723427"/>
            <a:ext cx="714375" cy="123825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88083" y="1476078"/>
            <a:ext cx="5688632" cy="461665"/>
          </a:xfrm>
          <a:prstGeom prst="rect">
            <a:avLst/>
          </a:prstGeom>
          <a:noFill/>
        </p:spPr>
        <p:txBody>
          <a:bodyPr wrap="square" rtlCol="0">
            <a:spAutoFit/>
          </a:bodyPr>
          <a:lstStyle/>
          <a:p>
            <a:r>
              <a:rPr lang="fr-FR" sz="1200" i="1" dirty="0" smtClean="0">
                <a:latin typeface="Batang" panose="02030600000101010101" pitchFamily="18" charset="-127"/>
                <a:ea typeface="Batang" panose="02030600000101010101" pitchFamily="18" charset="-127"/>
              </a:rPr>
              <a:t>Pour les portes palières</a:t>
            </a:r>
            <a:r>
              <a:rPr lang="fr-FR" sz="1200" i="1" dirty="0" smtClean="0">
                <a:solidFill>
                  <a:srgbClr val="00B050"/>
                </a:solidFill>
                <a:latin typeface="Batang" panose="02030600000101010101" pitchFamily="18" charset="-127"/>
                <a:ea typeface="Batang" panose="02030600000101010101" pitchFamily="18" charset="-127"/>
              </a:rPr>
              <a:t>,</a:t>
            </a:r>
            <a:r>
              <a:rPr lang="fr-FR" sz="1200" i="1" dirty="0" smtClean="0">
                <a:latin typeface="Batang" panose="02030600000101010101" pitchFamily="18" charset="-127"/>
                <a:ea typeface="Batang" panose="02030600000101010101" pitchFamily="18" charset="-127"/>
              </a:rPr>
              <a:t> voir l’annexe des votes en Assemblée générales </a:t>
            </a:r>
            <a:r>
              <a:rPr lang="fr-FR" sz="1200" i="1" dirty="0" smtClean="0">
                <a:solidFill>
                  <a:srgbClr val="3333CC"/>
                </a:solidFill>
                <a:latin typeface="Batang" panose="02030600000101010101" pitchFamily="18" charset="-127"/>
                <a:ea typeface="Batang" panose="02030600000101010101" pitchFamily="18" charset="-127"/>
              </a:rPr>
              <a:t>(</a:t>
            </a:r>
            <a:r>
              <a:rPr lang="fr-FR" sz="1200" b="1" i="1" dirty="0" smtClean="0">
                <a:solidFill>
                  <a:srgbClr val="3333CC"/>
                </a:solidFill>
                <a:latin typeface="Batang" panose="02030600000101010101" pitchFamily="18" charset="-127"/>
                <a:ea typeface="Batang" panose="02030600000101010101" pitchFamily="18" charset="-127"/>
              </a:rPr>
              <a:t>voir fin de livret sur le site Internet)</a:t>
            </a:r>
            <a:endParaRPr lang="fr-FR" sz="1200" b="1" i="1" dirty="0">
              <a:solidFill>
                <a:srgbClr val="3333CC"/>
              </a:solidFill>
              <a:latin typeface="Batang" panose="02030600000101010101" pitchFamily="18" charset="-127"/>
              <a:ea typeface="Batang" panose="02030600000101010101" pitchFamily="18" charset="-127"/>
            </a:endParaRPr>
          </a:p>
        </p:txBody>
      </p:sp>
      <p:sp>
        <p:nvSpPr>
          <p:cNvPr id="18" name="Rectangle 24"/>
          <p:cNvSpPr>
            <a:spLocks noChangeArrowheads="1"/>
          </p:cNvSpPr>
          <p:nvPr/>
        </p:nvSpPr>
        <p:spPr bwMode="auto">
          <a:xfrm>
            <a:off x="310721" y="728228"/>
            <a:ext cx="5886003" cy="21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801688" indent="-307975" defTabSz="987425" eaLnBrk="0" hangingPunct="0">
              <a:spcBef>
                <a:spcPct val="20000"/>
              </a:spcBef>
              <a:buChar char="–"/>
              <a:defRPr sz="3000">
                <a:solidFill>
                  <a:schemeClr val="tx1"/>
                </a:solidFill>
                <a:latin typeface="Arial" charset="0"/>
              </a:defRPr>
            </a:lvl2pPr>
            <a:lvl3pPr marL="1235075" indent="-247650" defTabSz="987425" eaLnBrk="0" hangingPunct="0">
              <a:spcBef>
                <a:spcPct val="20000"/>
              </a:spcBef>
              <a:buChar char="•"/>
              <a:defRPr sz="2600">
                <a:solidFill>
                  <a:schemeClr val="tx1"/>
                </a:solidFill>
                <a:latin typeface="Arial" charset="0"/>
              </a:defRPr>
            </a:lvl3pPr>
            <a:lvl4pPr marL="1728788" indent="-247650" defTabSz="987425" eaLnBrk="0" hangingPunct="0">
              <a:spcBef>
                <a:spcPct val="20000"/>
              </a:spcBef>
              <a:buChar char="–"/>
              <a:defRPr sz="2200">
                <a:solidFill>
                  <a:schemeClr val="tx1"/>
                </a:solidFill>
                <a:latin typeface="Arial" charset="0"/>
              </a:defRPr>
            </a:lvl4pPr>
            <a:lvl5pPr marL="2222500" indent="-247650" defTabSz="987425" eaLnBrk="0" hangingPunct="0">
              <a:spcBef>
                <a:spcPct val="20000"/>
              </a:spcBef>
              <a:buChar char="»"/>
              <a:defRPr sz="2200">
                <a:solidFill>
                  <a:schemeClr val="tx1"/>
                </a:solidFill>
                <a:latin typeface="Arial" charset="0"/>
              </a:defRPr>
            </a:lvl5pPr>
            <a:lvl6pPr marL="2679700" indent="-247650" defTabSz="987425" eaLnBrk="0" fontAlgn="base" hangingPunct="0">
              <a:spcBef>
                <a:spcPct val="20000"/>
              </a:spcBef>
              <a:spcAft>
                <a:spcPct val="0"/>
              </a:spcAft>
              <a:buChar char="»"/>
              <a:defRPr sz="2200">
                <a:solidFill>
                  <a:schemeClr val="tx1"/>
                </a:solidFill>
                <a:latin typeface="Arial" charset="0"/>
              </a:defRPr>
            </a:lvl6pPr>
            <a:lvl7pPr marL="3136900" indent="-247650" defTabSz="987425" eaLnBrk="0" fontAlgn="base" hangingPunct="0">
              <a:spcBef>
                <a:spcPct val="20000"/>
              </a:spcBef>
              <a:spcAft>
                <a:spcPct val="0"/>
              </a:spcAft>
              <a:buChar char="»"/>
              <a:defRPr sz="2200">
                <a:solidFill>
                  <a:schemeClr val="tx1"/>
                </a:solidFill>
                <a:latin typeface="Arial" charset="0"/>
              </a:defRPr>
            </a:lvl7pPr>
            <a:lvl8pPr marL="3594100" indent="-247650" defTabSz="987425" eaLnBrk="0" fontAlgn="base" hangingPunct="0">
              <a:spcBef>
                <a:spcPct val="20000"/>
              </a:spcBef>
              <a:spcAft>
                <a:spcPct val="0"/>
              </a:spcAft>
              <a:buChar char="»"/>
              <a:defRPr sz="2200">
                <a:solidFill>
                  <a:schemeClr val="tx1"/>
                </a:solidFill>
                <a:latin typeface="Arial" charset="0"/>
              </a:defRPr>
            </a:lvl8pPr>
            <a:lvl9pPr marL="4051300" indent="-24765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i="1" u="sng" dirty="0" smtClean="0">
                <a:latin typeface="Batang" pitchFamily="18" charset="-127"/>
                <a:ea typeface="Batang" pitchFamily="18" charset="-127"/>
              </a:rPr>
              <a:t>PORTES DES PALIERS,</a:t>
            </a:r>
            <a:r>
              <a:rPr lang="fr-FR" altLang="fr-FR" sz="1200" b="1" i="1" u="sng" dirty="0">
                <a:latin typeface="Batang" pitchFamily="18" charset="-127"/>
                <a:ea typeface="Batang" pitchFamily="18" charset="-127"/>
              </a:rPr>
              <a:t> FENÊTRES, </a:t>
            </a:r>
            <a:r>
              <a:rPr lang="fr-FR" altLang="fr-FR" sz="1200" b="1" i="1" u="sng" dirty="0" smtClean="0">
                <a:latin typeface="Batang" pitchFamily="18" charset="-127"/>
                <a:ea typeface="Batang" pitchFamily="18" charset="-127"/>
              </a:rPr>
              <a:t>PORTE-FENÊTRES ET VOLETS</a:t>
            </a:r>
            <a:endParaRPr lang="fr-FR" altLang="fr-FR" sz="1200" b="1" i="1" u="sng" dirty="0">
              <a:latin typeface="Batang" pitchFamily="18" charset="-127"/>
              <a:ea typeface="Batang" pitchFamily="18" charset="-127"/>
            </a:endParaRPr>
          </a:p>
        </p:txBody>
      </p:sp>
      <p:sp>
        <p:nvSpPr>
          <p:cNvPr id="19" name="Rectangle 24"/>
          <p:cNvSpPr>
            <a:spLocks noChangeArrowheads="1"/>
          </p:cNvSpPr>
          <p:nvPr/>
        </p:nvSpPr>
        <p:spPr bwMode="auto">
          <a:xfrm>
            <a:off x="362580" y="2052142"/>
            <a:ext cx="933613" cy="276999"/>
          </a:xfrm>
          <a:prstGeom prst="rect">
            <a:avLst/>
          </a:prstGeom>
          <a:solidFill>
            <a:srgbClr val="FFFF00"/>
          </a:solidFill>
          <a:ln>
            <a:solidFill>
              <a:srgbClr val="FF0000"/>
            </a:solidFill>
          </a:ln>
          <a:effectLs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801688" indent="-307975" defTabSz="987425" eaLnBrk="0" hangingPunct="0">
              <a:spcBef>
                <a:spcPct val="20000"/>
              </a:spcBef>
              <a:buChar char="–"/>
              <a:defRPr sz="3000">
                <a:solidFill>
                  <a:schemeClr val="tx1"/>
                </a:solidFill>
                <a:latin typeface="Arial" charset="0"/>
              </a:defRPr>
            </a:lvl2pPr>
            <a:lvl3pPr marL="1235075" indent="-247650" defTabSz="987425" eaLnBrk="0" hangingPunct="0">
              <a:spcBef>
                <a:spcPct val="20000"/>
              </a:spcBef>
              <a:buChar char="•"/>
              <a:defRPr sz="2600">
                <a:solidFill>
                  <a:schemeClr val="tx1"/>
                </a:solidFill>
                <a:latin typeface="Arial" charset="0"/>
              </a:defRPr>
            </a:lvl3pPr>
            <a:lvl4pPr marL="1728788" indent="-247650" defTabSz="987425" eaLnBrk="0" hangingPunct="0">
              <a:spcBef>
                <a:spcPct val="20000"/>
              </a:spcBef>
              <a:buChar char="–"/>
              <a:defRPr sz="2200">
                <a:solidFill>
                  <a:schemeClr val="tx1"/>
                </a:solidFill>
                <a:latin typeface="Arial" charset="0"/>
              </a:defRPr>
            </a:lvl4pPr>
            <a:lvl5pPr marL="2222500" indent="-247650" defTabSz="987425" eaLnBrk="0" hangingPunct="0">
              <a:spcBef>
                <a:spcPct val="20000"/>
              </a:spcBef>
              <a:buChar char="»"/>
              <a:defRPr sz="2200">
                <a:solidFill>
                  <a:schemeClr val="tx1"/>
                </a:solidFill>
                <a:latin typeface="Arial" charset="0"/>
              </a:defRPr>
            </a:lvl5pPr>
            <a:lvl6pPr marL="2679700" indent="-247650" defTabSz="987425" eaLnBrk="0" fontAlgn="base" hangingPunct="0">
              <a:spcBef>
                <a:spcPct val="20000"/>
              </a:spcBef>
              <a:spcAft>
                <a:spcPct val="0"/>
              </a:spcAft>
              <a:buChar char="»"/>
              <a:defRPr sz="2200">
                <a:solidFill>
                  <a:schemeClr val="tx1"/>
                </a:solidFill>
                <a:latin typeface="Arial" charset="0"/>
              </a:defRPr>
            </a:lvl6pPr>
            <a:lvl7pPr marL="3136900" indent="-247650" defTabSz="987425" eaLnBrk="0" fontAlgn="base" hangingPunct="0">
              <a:spcBef>
                <a:spcPct val="20000"/>
              </a:spcBef>
              <a:spcAft>
                <a:spcPct val="0"/>
              </a:spcAft>
              <a:buChar char="»"/>
              <a:defRPr sz="2200">
                <a:solidFill>
                  <a:schemeClr val="tx1"/>
                </a:solidFill>
                <a:latin typeface="Arial" charset="0"/>
              </a:defRPr>
            </a:lvl7pPr>
            <a:lvl8pPr marL="3594100" indent="-247650" defTabSz="987425" eaLnBrk="0" fontAlgn="base" hangingPunct="0">
              <a:spcBef>
                <a:spcPct val="20000"/>
              </a:spcBef>
              <a:spcAft>
                <a:spcPct val="0"/>
              </a:spcAft>
              <a:buChar char="»"/>
              <a:defRPr sz="2200">
                <a:solidFill>
                  <a:schemeClr val="tx1"/>
                </a:solidFill>
                <a:latin typeface="Arial" charset="0"/>
              </a:defRPr>
            </a:lvl8pPr>
            <a:lvl9pPr marL="4051300" indent="-24765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smtClean="0">
                <a:latin typeface="+mj-lt"/>
                <a:ea typeface="Batang" pitchFamily="18" charset="-127"/>
              </a:rPr>
              <a:t>STORES</a:t>
            </a:r>
            <a:endParaRPr lang="fr-FR" altLang="fr-FR" sz="1200" b="1" spc="100" dirty="0">
              <a:latin typeface="+mj-lt"/>
              <a:ea typeface="Batang" pitchFamily="18" charset="-127"/>
            </a:endParaRPr>
          </a:p>
        </p:txBody>
      </p:sp>
      <p:sp>
        <p:nvSpPr>
          <p:cNvPr id="20" name="Rectangle 24"/>
          <p:cNvSpPr>
            <a:spLocks noChangeArrowheads="1"/>
          </p:cNvSpPr>
          <p:nvPr/>
        </p:nvSpPr>
        <p:spPr bwMode="auto">
          <a:xfrm>
            <a:off x="323105" y="6023047"/>
            <a:ext cx="3661382" cy="276999"/>
          </a:xfrm>
          <a:prstGeom prst="rect">
            <a:avLst/>
          </a:prstGeom>
          <a:solidFill>
            <a:srgbClr val="FFFF00"/>
          </a:solidFill>
          <a:ln>
            <a:solidFill>
              <a:srgbClr val="FF0000"/>
            </a:solidFill>
          </a:ln>
          <a:effectLs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801688" indent="-307975" defTabSz="987425" eaLnBrk="0" hangingPunct="0">
              <a:spcBef>
                <a:spcPct val="20000"/>
              </a:spcBef>
              <a:buChar char="–"/>
              <a:defRPr sz="3000">
                <a:solidFill>
                  <a:schemeClr val="tx1"/>
                </a:solidFill>
                <a:latin typeface="Arial" charset="0"/>
              </a:defRPr>
            </a:lvl2pPr>
            <a:lvl3pPr marL="1235075" indent="-247650" defTabSz="987425" eaLnBrk="0" hangingPunct="0">
              <a:spcBef>
                <a:spcPct val="20000"/>
              </a:spcBef>
              <a:buChar char="•"/>
              <a:defRPr sz="2600">
                <a:solidFill>
                  <a:schemeClr val="tx1"/>
                </a:solidFill>
                <a:latin typeface="Arial" charset="0"/>
              </a:defRPr>
            </a:lvl3pPr>
            <a:lvl4pPr marL="1728788" indent="-247650" defTabSz="987425" eaLnBrk="0" hangingPunct="0">
              <a:spcBef>
                <a:spcPct val="20000"/>
              </a:spcBef>
              <a:buChar char="–"/>
              <a:defRPr sz="2200">
                <a:solidFill>
                  <a:schemeClr val="tx1"/>
                </a:solidFill>
                <a:latin typeface="Arial" charset="0"/>
              </a:defRPr>
            </a:lvl4pPr>
            <a:lvl5pPr marL="2222500" indent="-247650" defTabSz="987425" eaLnBrk="0" hangingPunct="0">
              <a:spcBef>
                <a:spcPct val="20000"/>
              </a:spcBef>
              <a:buChar char="»"/>
              <a:defRPr sz="2200">
                <a:solidFill>
                  <a:schemeClr val="tx1"/>
                </a:solidFill>
                <a:latin typeface="Arial" charset="0"/>
              </a:defRPr>
            </a:lvl5pPr>
            <a:lvl6pPr marL="2679700" indent="-247650" defTabSz="987425" eaLnBrk="0" fontAlgn="base" hangingPunct="0">
              <a:spcBef>
                <a:spcPct val="20000"/>
              </a:spcBef>
              <a:spcAft>
                <a:spcPct val="0"/>
              </a:spcAft>
              <a:buChar char="»"/>
              <a:defRPr sz="2200">
                <a:solidFill>
                  <a:schemeClr val="tx1"/>
                </a:solidFill>
                <a:latin typeface="Arial" charset="0"/>
              </a:defRPr>
            </a:lvl6pPr>
            <a:lvl7pPr marL="3136900" indent="-247650" defTabSz="987425" eaLnBrk="0" fontAlgn="base" hangingPunct="0">
              <a:spcBef>
                <a:spcPct val="20000"/>
              </a:spcBef>
              <a:spcAft>
                <a:spcPct val="0"/>
              </a:spcAft>
              <a:buChar char="»"/>
              <a:defRPr sz="2200">
                <a:solidFill>
                  <a:schemeClr val="tx1"/>
                </a:solidFill>
                <a:latin typeface="Arial" charset="0"/>
              </a:defRPr>
            </a:lvl7pPr>
            <a:lvl8pPr marL="3594100" indent="-247650" defTabSz="987425" eaLnBrk="0" fontAlgn="base" hangingPunct="0">
              <a:spcBef>
                <a:spcPct val="20000"/>
              </a:spcBef>
              <a:spcAft>
                <a:spcPct val="0"/>
              </a:spcAft>
              <a:buChar char="»"/>
              <a:defRPr sz="2200">
                <a:solidFill>
                  <a:schemeClr val="tx1"/>
                </a:solidFill>
                <a:latin typeface="Arial" charset="0"/>
              </a:defRPr>
            </a:lvl8pPr>
            <a:lvl9pPr marL="4051300" indent="-24765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smtClean="0">
                <a:latin typeface="+mj-lt"/>
                <a:ea typeface="Batang" pitchFamily="18" charset="-127"/>
              </a:rPr>
              <a:t>ENTRETIEN DES BALCONS, TERRASSES</a:t>
            </a:r>
            <a:endParaRPr lang="fr-FR" altLang="fr-FR" sz="1200" b="1" spc="100" dirty="0">
              <a:latin typeface="+mj-lt"/>
              <a:ea typeface="Batang" pitchFamily="18" charset="-127"/>
            </a:endParaRPr>
          </a:p>
        </p:txBody>
      </p:sp>
      <p:pic>
        <p:nvPicPr>
          <p:cNvPr id="23" name="Picture 30" descr="FLOW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912" y="4405328"/>
            <a:ext cx="42862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http://i2.cdscdn.com/pdt2/r/o/3/1/700x700/meta12faro3/rw/metaltex-faro-plus-sechoir-tour-3-etag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6422" y="4538975"/>
            <a:ext cx="931531"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5"/>
          <p:cNvSpPr>
            <a:spLocks noChangeArrowheads="1"/>
          </p:cNvSpPr>
          <p:nvPr/>
        </p:nvSpPr>
        <p:spPr bwMode="auto">
          <a:xfrm>
            <a:off x="829386" y="4356398"/>
            <a:ext cx="5367338" cy="102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cs typeface="Times New Roman" pitchFamily="18" charset="0"/>
              </a:rPr>
              <a:t>Il ne pourra être étendu de linge aux fenêtres ou balcons. Aucun objet ne pourra être posé sur le bord des </a:t>
            </a:r>
            <a:r>
              <a:rPr lang="fr-FR" altLang="fr-FR" sz="1200" i="1" dirty="0" smtClean="0">
                <a:latin typeface="Batang" pitchFamily="18" charset="-127"/>
                <a:ea typeface="Batang" pitchFamily="18" charset="-127"/>
                <a:cs typeface="Times New Roman" pitchFamily="18" charset="0"/>
              </a:rPr>
              <a:t>fenêtres et garde-corps. </a:t>
            </a:r>
            <a:r>
              <a:rPr lang="fr-FR" altLang="fr-FR" sz="1200" i="1" dirty="0">
                <a:latin typeface="Batang" pitchFamily="18" charset="-127"/>
                <a:ea typeface="Batang" pitchFamily="18" charset="-127"/>
                <a:cs typeface="Times New Roman" pitchFamily="18" charset="0"/>
              </a:rPr>
              <a:t>Les </a:t>
            </a:r>
            <a:r>
              <a:rPr lang="fr-FR" altLang="fr-FR" sz="1200" i="1" dirty="0" smtClean="0">
                <a:latin typeface="Batang" pitchFamily="18" charset="-127"/>
                <a:ea typeface="Batang" pitchFamily="18" charset="-127"/>
                <a:cs typeface="Times New Roman" pitchFamily="18" charset="0"/>
              </a:rPr>
              <a:t>jardinières devront </a:t>
            </a:r>
            <a:r>
              <a:rPr lang="fr-FR" altLang="fr-FR" sz="1200" i="1" dirty="0">
                <a:latin typeface="Batang" pitchFamily="18" charset="-127"/>
                <a:ea typeface="Batang" pitchFamily="18" charset="-127"/>
                <a:cs typeface="Times New Roman" pitchFamily="18" charset="0"/>
              </a:rPr>
              <a:t>être </a:t>
            </a:r>
            <a:r>
              <a:rPr lang="fr-FR" altLang="fr-FR" sz="1200" i="1" dirty="0" smtClean="0">
                <a:latin typeface="Batang" pitchFamily="18" charset="-127"/>
                <a:ea typeface="Batang" pitchFamily="18" charset="-127"/>
                <a:cs typeface="Times New Roman" pitchFamily="18" charset="0"/>
              </a:rPr>
              <a:t>posées à l’intérieur des garde-corps ; les </a:t>
            </a:r>
            <a:r>
              <a:rPr lang="fr-FR" altLang="fr-FR" sz="1200" i="1" dirty="0">
                <a:latin typeface="Batang" pitchFamily="18" charset="-127"/>
                <a:ea typeface="Batang" pitchFamily="18" charset="-127"/>
                <a:cs typeface="Times New Roman" pitchFamily="18" charset="0"/>
              </a:rPr>
              <a:t>vases (ou pots) à fleurs </a:t>
            </a:r>
            <a:r>
              <a:rPr lang="fr-FR" altLang="fr-FR" sz="1200" i="1" dirty="0" smtClean="0">
                <a:latin typeface="Batang" pitchFamily="18" charset="-127"/>
                <a:ea typeface="Batang" pitchFamily="18" charset="-127"/>
                <a:cs typeface="Times New Roman" pitchFamily="18" charset="0"/>
              </a:rPr>
              <a:t>seront posés </a:t>
            </a:r>
            <a:r>
              <a:rPr lang="fr-FR" altLang="fr-FR" sz="1200" i="1" dirty="0">
                <a:latin typeface="Batang" pitchFamily="18" charset="-127"/>
                <a:ea typeface="Batang" pitchFamily="18" charset="-127"/>
                <a:cs typeface="Times New Roman" pitchFamily="18" charset="0"/>
              </a:rPr>
              <a:t>sur des coupelles étanches pour éviter les ruissellements intempestifs</a:t>
            </a:r>
            <a:r>
              <a:rPr lang="fr-FR" altLang="fr-FR" sz="1200" i="1" dirty="0" smtClean="0">
                <a:latin typeface="Batang" pitchFamily="18" charset="-127"/>
                <a:ea typeface="Batang" pitchFamily="18" charset="-127"/>
                <a:cs typeface="Times New Roman" pitchFamily="18" charset="0"/>
              </a:rPr>
              <a:t>.</a:t>
            </a:r>
          </a:p>
        </p:txBody>
      </p:sp>
      <p:sp>
        <p:nvSpPr>
          <p:cNvPr id="28" name="Rectangle 24"/>
          <p:cNvSpPr>
            <a:spLocks noChangeArrowheads="1"/>
          </p:cNvSpPr>
          <p:nvPr/>
        </p:nvSpPr>
        <p:spPr bwMode="auto">
          <a:xfrm>
            <a:off x="300273" y="3977264"/>
            <a:ext cx="4020257" cy="276999"/>
          </a:xfrm>
          <a:prstGeom prst="rect">
            <a:avLst/>
          </a:prstGeom>
          <a:solidFill>
            <a:srgbClr val="FFFF00"/>
          </a:solidFill>
          <a:ln>
            <a:solidFill>
              <a:srgbClr val="FF0000"/>
            </a:solidFill>
          </a:ln>
          <a:effectLs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801688" indent="-307975" defTabSz="987425" eaLnBrk="0" hangingPunct="0">
              <a:spcBef>
                <a:spcPct val="20000"/>
              </a:spcBef>
              <a:buChar char="–"/>
              <a:defRPr sz="3000">
                <a:solidFill>
                  <a:schemeClr val="tx1"/>
                </a:solidFill>
                <a:latin typeface="Arial" charset="0"/>
              </a:defRPr>
            </a:lvl2pPr>
            <a:lvl3pPr marL="1235075" indent="-247650" defTabSz="987425" eaLnBrk="0" hangingPunct="0">
              <a:spcBef>
                <a:spcPct val="20000"/>
              </a:spcBef>
              <a:buChar char="•"/>
              <a:defRPr sz="2600">
                <a:solidFill>
                  <a:schemeClr val="tx1"/>
                </a:solidFill>
                <a:latin typeface="Arial" charset="0"/>
              </a:defRPr>
            </a:lvl3pPr>
            <a:lvl4pPr marL="1728788" indent="-247650" defTabSz="987425" eaLnBrk="0" hangingPunct="0">
              <a:spcBef>
                <a:spcPct val="20000"/>
              </a:spcBef>
              <a:buChar char="–"/>
              <a:defRPr sz="2200">
                <a:solidFill>
                  <a:schemeClr val="tx1"/>
                </a:solidFill>
                <a:latin typeface="Arial" charset="0"/>
              </a:defRPr>
            </a:lvl4pPr>
            <a:lvl5pPr marL="2222500" indent="-247650" defTabSz="987425" eaLnBrk="0" hangingPunct="0">
              <a:spcBef>
                <a:spcPct val="20000"/>
              </a:spcBef>
              <a:buChar char="»"/>
              <a:defRPr sz="2200">
                <a:solidFill>
                  <a:schemeClr val="tx1"/>
                </a:solidFill>
                <a:latin typeface="Arial" charset="0"/>
              </a:defRPr>
            </a:lvl5pPr>
            <a:lvl6pPr marL="2679700" indent="-247650" defTabSz="987425" eaLnBrk="0" fontAlgn="base" hangingPunct="0">
              <a:spcBef>
                <a:spcPct val="20000"/>
              </a:spcBef>
              <a:spcAft>
                <a:spcPct val="0"/>
              </a:spcAft>
              <a:buChar char="»"/>
              <a:defRPr sz="2200">
                <a:solidFill>
                  <a:schemeClr val="tx1"/>
                </a:solidFill>
                <a:latin typeface="Arial" charset="0"/>
              </a:defRPr>
            </a:lvl6pPr>
            <a:lvl7pPr marL="3136900" indent="-247650" defTabSz="987425" eaLnBrk="0" fontAlgn="base" hangingPunct="0">
              <a:spcBef>
                <a:spcPct val="20000"/>
              </a:spcBef>
              <a:spcAft>
                <a:spcPct val="0"/>
              </a:spcAft>
              <a:buChar char="»"/>
              <a:defRPr sz="2200">
                <a:solidFill>
                  <a:schemeClr val="tx1"/>
                </a:solidFill>
                <a:latin typeface="Arial" charset="0"/>
              </a:defRPr>
            </a:lvl7pPr>
            <a:lvl8pPr marL="3594100" indent="-247650" defTabSz="987425" eaLnBrk="0" fontAlgn="base" hangingPunct="0">
              <a:spcBef>
                <a:spcPct val="20000"/>
              </a:spcBef>
              <a:spcAft>
                <a:spcPct val="0"/>
              </a:spcAft>
              <a:buChar char="»"/>
              <a:defRPr sz="2200">
                <a:solidFill>
                  <a:schemeClr val="tx1"/>
                </a:solidFill>
                <a:latin typeface="Arial" charset="0"/>
              </a:defRPr>
            </a:lvl8pPr>
            <a:lvl9pPr marL="4051300" indent="-24765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smtClean="0">
                <a:latin typeface="+mj-lt"/>
                <a:ea typeface="Batang" pitchFamily="18" charset="-127"/>
              </a:rPr>
              <a:t>UTILISATION DES FENÊTRES ET BALCONS</a:t>
            </a:r>
            <a:endParaRPr lang="fr-FR" altLang="fr-FR" sz="1200" b="1" spc="100" dirty="0">
              <a:latin typeface="+mj-lt"/>
              <a:ea typeface="Batang" pitchFamily="18" charset="-127"/>
            </a:endParaRPr>
          </a:p>
        </p:txBody>
      </p:sp>
      <p:sp>
        <p:nvSpPr>
          <p:cNvPr id="3" name="Rectangle 2"/>
          <p:cNvSpPr/>
          <p:nvPr/>
        </p:nvSpPr>
        <p:spPr>
          <a:xfrm>
            <a:off x="4295151" y="3966231"/>
            <a:ext cx="2316660" cy="276999"/>
          </a:xfrm>
          <a:prstGeom prst="rect">
            <a:avLst/>
          </a:prstGeom>
        </p:spPr>
        <p:txBody>
          <a:bodyPr wrap="none">
            <a:spAutoFit/>
          </a:bodyPr>
          <a:lstStyle/>
          <a:p>
            <a:pPr algn="just"/>
            <a:r>
              <a:rPr lang="fr-FR" altLang="fr-FR" sz="1200" b="1" i="1" dirty="0" smtClean="0">
                <a:solidFill>
                  <a:srgbClr val="3333CC"/>
                </a:solidFill>
                <a:latin typeface="Batang" pitchFamily="18" charset="-127"/>
                <a:ea typeface="Batang" pitchFamily="18" charset="-127"/>
                <a:cs typeface="Times New Roman" pitchFamily="18" charset="0"/>
              </a:rPr>
              <a:t>(voir pages 130, 132  </a:t>
            </a:r>
            <a:r>
              <a:rPr lang="fr-FR" altLang="fr-FR" sz="1200" b="1" i="1" dirty="0">
                <a:solidFill>
                  <a:srgbClr val="3333CC"/>
                </a:solidFill>
                <a:latin typeface="Batang" pitchFamily="18" charset="-127"/>
                <a:ea typeface="Batang" pitchFamily="18" charset="-127"/>
                <a:cs typeface="Times New Roman" pitchFamily="18" charset="0"/>
              </a:rPr>
              <a:t>du </a:t>
            </a:r>
            <a:r>
              <a:rPr lang="fr-FR" altLang="fr-FR" sz="1200" b="1" i="1" dirty="0" smtClean="0">
                <a:solidFill>
                  <a:srgbClr val="3333CC"/>
                </a:solidFill>
                <a:latin typeface="Batang" pitchFamily="18" charset="-127"/>
                <a:ea typeface="Batang" pitchFamily="18" charset="-127"/>
                <a:cs typeface="Times New Roman" pitchFamily="18" charset="0"/>
              </a:rPr>
              <a:t> RC</a:t>
            </a:r>
            <a:r>
              <a:rPr lang="fr-FR" altLang="fr-FR" sz="1200" b="1" i="1" dirty="0">
                <a:solidFill>
                  <a:srgbClr val="3333CC"/>
                </a:solidFill>
                <a:latin typeface="Batang" pitchFamily="18" charset="-127"/>
                <a:ea typeface="Batang" pitchFamily="18" charset="-127"/>
                <a:cs typeface="Times New Roman" pitchFamily="18" charset="0"/>
              </a:rPr>
              <a:t>)</a:t>
            </a:r>
          </a:p>
        </p:txBody>
      </p:sp>
      <p:sp>
        <p:nvSpPr>
          <p:cNvPr id="30" name="Rectangle 29"/>
          <p:cNvSpPr/>
          <p:nvPr/>
        </p:nvSpPr>
        <p:spPr>
          <a:xfrm>
            <a:off x="2773643" y="7950420"/>
            <a:ext cx="2266967" cy="208114"/>
          </a:xfrm>
          <a:prstGeom prst="rect">
            <a:avLst/>
          </a:prstGeom>
        </p:spPr>
        <p:txBody>
          <a:bodyPr wrap="none">
            <a:spAutoFit/>
          </a:bodyPr>
          <a:lstStyle/>
          <a:p>
            <a:pPr algn="just"/>
            <a:r>
              <a:rPr lang="fr-FR" altLang="fr-FR" sz="1200" b="1" i="1" dirty="0" smtClean="0">
                <a:solidFill>
                  <a:srgbClr val="3333CC"/>
                </a:solidFill>
                <a:latin typeface="Batang" pitchFamily="18" charset="-127"/>
                <a:ea typeface="Batang" pitchFamily="18" charset="-127"/>
                <a:cs typeface="Times New Roman" pitchFamily="18" charset="0"/>
              </a:rPr>
              <a:t>(voir pages 127, 128 </a:t>
            </a:r>
            <a:r>
              <a:rPr lang="fr-FR" altLang="fr-FR" sz="1200" b="1" i="1" dirty="0">
                <a:solidFill>
                  <a:srgbClr val="3333CC"/>
                </a:solidFill>
                <a:latin typeface="Batang" pitchFamily="18" charset="-127"/>
                <a:ea typeface="Batang" pitchFamily="18" charset="-127"/>
                <a:cs typeface="Times New Roman" pitchFamily="18" charset="0"/>
              </a:rPr>
              <a:t>du </a:t>
            </a:r>
            <a:r>
              <a:rPr lang="fr-FR" altLang="fr-FR" sz="1200" b="1" i="1" dirty="0" smtClean="0">
                <a:solidFill>
                  <a:srgbClr val="3333CC"/>
                </a:solidFill>
                <a:latin typeface="Batang" pitchFamily="18" charset="-127"/>
                <a:ea typeface="Batang" pitchFamily="18" charset="-127"/>
                <a:cs typeface="Times New Roman" pitchFamily="18" charset="0"/>
              </a:rPr>
              <a:t> RC</a:t>
            </a:r>
            <a:r>
              <a:rPr lang="fr-FR" altLang="fr-FR" sz="1200" b="1" i="1" dirty="0">
                <a:solidFill>
                  <a:srgbClr val="3333CC"/>
                </a:solidFill>
                <a:latin typeface="Batang" pitchFamily="18" charset="-127"/>
                <a:ea typeface="Batang" pitchFamily="18" charset="-127"/>
                <a:cs typeface="Times New Roman" pitchFamily="18" charset="0"/>
              </a:rPr>
              <a:t>)</a:t>
            </a:r>
          </a:p>
        </p:txBody>
      </p:sp>
      <p:sp>
        <p:nvSpPr>
          <p:cNvPr id="31" name="Rectangle 30"/>
          <p:cNvSpPr/>
          <p:nvPr/>
        </p:nvSpPr>
        <p:spPr>
          <a:xfrm>
            <a:off x="3980974" y="6035672"/>
            <a:ext cx="1824538" cy="276999"/>
          </a:xfrm>
          <a:prstGeom prst="rect">
            <a:avLst/>
          </a:prstGeom>
        </p:spPr>
        <p:txBody>
          <a:bodyPr wrap="none">
            <a:spAutoFit/>
          </a:bodyPr>
          <a:lstStyle/>
          <a:p>
            <a:pPr algn="just"/>
            <a:r>
              <a:rPr lang="fr-FR" altLang="fr-FR" sz="1200" b="1" i="1" dirty="0" smtClean="0">
                <a:solidFill>
                  <a:srgbClr val="3333CC"/>
                </a:solidFill>
                <a:latin typeface="Batang" pitchFamily="18" charset="-127"/>
                <a:ea typeface="Batang" pitchFamily="18" charset="-127"/>
                <a:cs typeface="Times New Roman" pitchFamily="18" charset="0"/>
              </a:rPr>
              <a:t>(voir page 132 du  RC</a:t>
            </a:r>
            <a:r>
              <a:rPr lang="fr-FR" altLang="fr-FR" sz="1200" b="1" i="1" dirty="0">
                <a:solidFill>
                  <a:srgbClr val="3333CC"/>
                </a:solidFill>
                <a:latin typeface="Batang" pitchFamily="18" charset="-127"/>
                <a:ea typeface="Batang" pitchFamily="18" charset="-127"/>
                <a:cs typeface="Times New Roman" pitchFamily="18" charset="0"/>
              </a:rPr>
              <a:t>)</a:t>
            </a:r>
          </a:p>
        </p:txBody>
      </p:sp>
      <p:grpSp>
        <p:nvGrpSpPr>
          <p:cNvPr id="6" name="Groupe 5"/>
          <p:cNvGrpSpPr/>
          <p:nvPr/>
        </p:nvGrpSpPr>
        <p:grpSpPr>
          <a:xfrm>
            <a:off x="356782" y="8795272"/>
            <a:ext cx="6697051" cy="1177750"/>
            <a:chOff x="356782" y="8795272"/>
            <a:chExt cx="6697051" cy="1177750"/>
          </a:xfrm>
        </p:grpSpPr>
        <p:sp>
          <p:nvSpPr>
            <p:cNvPr id="9235" name="Rectangle 10"/>
            <p:cNvSpPr>
              <a:spLocks noChangeArrowheads="1"/>
            </p:cNvSpPr>
            <p:nvPr/>
          </p:nvSpPr>
          <p:spPr bwMode="auto">
            <a:xfrm>
              <a:off x="1336593" y="9215948"/>
              <a:ext cx="5717240" cy="46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a:spcBef>
                  <a:spcPct val="0"/>
                </a:spcBef>
                <a:buFontTx/>
                <a:buNone/>
              </a:pPr>
              <a:r>
                <a:rPr lang="fr-FR" altLang="fr-FR" sz="1200" i="1" dirty="0">
                  <a:latin typeface="Batang" pitchFamily="18" charset="-127"/>
                  <a:ea typeface="Batang" pitchFamily="18" charset="-127"/>
                </a:rPr>
                <a:t>L'installation </a:t>
              </a:r>
              <a:r>
                <a:rPr lang="fr-FR" altLang="fr-FR" sz="1200" b="1" i="1" dirty="0">
                  <a:latin typeface="Batang" pitchFamily="18" charset="-127"/>
                  <a:ea typeface="Batang" pitchFamily="18" charset="-127"/>
                </a:rPr>
                <a:t>d'antennes individuelles</a:t>
              </a:r>
              <a:r>
                <a:rPr lang="fr-FR" altLang="fr-FR" sz="1200" i="1" dirty="0">
                  <a:latin typeface="Batang" pitchFamily="18" charset="-127"/>
                  <a:ea typeface="Batang" pitchFamily="18" charset="-127"/>
                </a:rPr>
                <a:t> </a:t>
              </a:r>
              <a:r>
                <a:rPr lang="fr-FR" altLang="fr-FR" sz="1200" b="1" i="1" dirty="0">
                  <a:latin typeface="Batang" pitchFamily="18" charset="-127"/>
                  <a:ea typeface="Batang" pitchFamily="18" charset="-127"/>
                </a:rPr>
                <a:t>extérieures</a:t>
              </a:r>
              <a:r>
                <a:rPr lang="fr-FR" altLang="fr-FR" sz="1200" i="1" dirty="0">
                  <a:latin typeface="Batang" pitchFamily="18" charset="-127"/>
                  <a:ea typeface="Batang" pitchFamily="18" charset="-127"/>
                </a:rPr>
                <a:t> est </a:t>
              </a:r>
              <a:r>
                <a:rPr lang="fr-FR" altLang="fr-FR" sz="1200" i="1" dirty="0" smtClean="0">
                  <a:latin typeface="Batang" pitchFamily="18" charset="-127"/>
                  <a:ea typeface="Batang" pitchFamily="18" charset="-127"/>
                </a:rPr>
                <a:t>interdite.</a:t>
              </a:r>
              <a:endParaRPr lang="fr-FR" altLang="fr-FR" sz="1200" i="1" dirty="0">
                <a:latin typeface="Batang" pitchFamily="18" charset="-127"/>
                <a:ea typeface="Batang" pitchFamily="18" charset="-127"/>
              </a:endParaRPr>
            </a:p>
            <a:p>
              <a:pPr algn="just">
                <a:spcBef>
                  <a:spcPct val="0"/>
                </a:spcBef>
                <a:buFontTx/>
                <a:buNone/>
              </a:pPr>
              <a:r>
                <a:rPr lang="fr-FR" altLang="fr-FR" sz="1200" i="1" dirty="0">
                  <a:latin typeface="Batang" pitchFamily="18" charset="-127"/>
                  <a:ea typeface="Batang" pitchFamily="18" charset="-127"/>
                </a:rPr>
                <a:t>Nos antennes collectives ont été adaptées pour recevoir la </a:t>
              </a:r>
              <a:r>
                <a:rPr lang="fr-FR" altLang="fr-FR" sz="1200" i="1" dirty="0" smtClean="0">
                  <a:latin typeface="Batang" pitchFamily="18" charset="-127"/>
                  <a:ea typeface="Batang" pitchFamily="18" charset="-127"/>
                </a:rPr>
                <a:t>TNT.</a:t>
              </a:r>
              <a:endParaRPr lang="fr-FR" altLang="fr-FR" sz="1200" i="1" strike="sngStrike" dirty="0">
                <a:solidFill>
                  <a:srgbClr val="00B050"/>
                </a:solidFill>
                <a:latin typeface="Batang" pitchFamily="18" charset="-127"/>
                <a:ea typeface="Batang" pitchFamily="18" charset="-127"/>
              </a:endParaRPr>
            </a:p>
          </p:txBody>
        </p:sp>
        <p:pic>
          <p:nvPicPr>
            <p:cNvPr id="1028" name="Picture 4" descr="Afficher l'image d'orig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243" y="9228661"/>
              <a:ext cx="738453" cy="74436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4"/>
            <p:cNvSpPr>
              <a:spLocks noChangeArrowheads="1"/>
            </p:cNvSpPr>
            <p:nvPr/>
          </p:nvSpPr>
          <p:spPr bwMode="auto">
            <a:xfrm>
              <a:off x="356782" y="8800001"/>
              <a:ext cx="2425633" cy="276999"/>
            </a:xfrm>
            <a:prstGeom prst="rect">
              <a:avLst/>
            </a:prstGeom>
            <a:solidFill>
              <a:srgbClr val="FFFF00"/>
            </a:solidFill>
            <a:ln>
              <a:solidFill>
                <a:srgbClr val="FF0000"/>
              </a:solidFill>
            </a:ln>
            <a:effectLs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801688" indent="-307975" defTabSz="987425" eaLnBrk="0" hangingPunct="0">
                <a:spcBef>
                  <a:spcPct val="20000"/>
                </a:spcBef>
                <a:buChar char="–"/>
                <a:defRPr sz="3000">
                  <a:solidFill>
                    <a:schemeClr val="tx1"/>
                  </a:solidFill>
                  <a:latin typeface="Arial" charset="0"/>
                </a:defRPr>
              </a:lvl2pPr>
              <a:lvl3pPr marL="1235075" indent="-247650" defTabSz="987425" eaLnBrk="0" hangingPunct="0">
                <a:spcBef>
                  <a:spcPct val="20000"/>
                </a:spcBef>
                <a:buChar char="•"/>
                <a:defRPr sz="2600">
                  <a:solidFill>
                    <a:schemeClr val="tx1"/>
                  </a:solidFill>
                  <a:latin typeface="Arial" charset="0"/>
                </a:defRPr>
              </a:lvl3pPr>
              <a:lvl4pPr marL="1728788" indent="-247650" defTabSz="987425" eaLnBrk="0" hangingPunct="0">
                <a:spcBef>
                  <a:spcPct val="20000"/>
                </a:spcBef>
                <a:buChar char="–"/>
                <a:defRPr sz="2200">
                  <a:solidFill>
                    <a:schemeClr val="tx1"/>
                  </a:solidFill>
                  <a:latin typeface="Arial" charset="0"/>
                </a:defRPr>
              </a:lvl4pPr>
              <a:lvl5pPr marL="2222500" indent="-247650" defTabSz="987425" eaLnBrk="0" hangingPunct="0">
                <a:spcBef>
                  <a:spcPct val="20000"/>
                </a:spcBef>
                <a:buChar char="»"/>
                <a:defRPr sz="2200">
                  <a:solidFill>
                    <a:schemeClr val="tx1"/>
                  </a:solidFill>
                  <a:latin typeface="Arial" charset="0"/>
                </a:defRPr>
              </a:lvl5pPr>
              <a:lvl6pPr marL="2679700" indent="-247650" defTabSz="987425" eaLnBrk="0" fontAlgn="base" hangingPunct="0">
                <a:spcBef>
                  <a:spcPct val="20000"/>
                </a:spcBef>
                <a:spcAft>
                  <a:spcPct val="0"/>
                </a:spcAft>
                <a:buChar char="»"/>
                <a:defRPr sz="2200">
                  <a:solidFill>
                    <a:schemeClr val="tx1"/>
                  </a:solidFill>
                  <a:latin typeface="Arial" charset="0"/>
                </a:defRPr>
              </a:lvl6pPr>
              <a:lvl7pPr marL="3136900" indent="-247650" defTabSz="987425" eaLnBrk="0" fontAlgn="base" hangingPunct="0">
                <a:spcBef>
                  <a:spcPct val="20000"/>
                </a:spcBef>
                <a:spcAft>
                  <a:spcPct val="0"/>
                </a:spcAft>
                <a:buChar char="»"/>
                <a:defRPr sz="2200">
                  <a:solidFill>
                    <a:schemeClr val="tx1"/>
                  </a:solidFill>
                  <a:latin typeface="Arial" charset="0"/>
                </a:defRPr>
              </a:lvl7pPr>
              <a:lvl8pPr marL="3594100" indent="-247650" defTabSz="987425" eaLnBrk="0" fontAlgn="base" hangingPunct="0">
                <a:spcBef>
                  <a:spcPct val="20000"/>
                </a:spcBef>
                <a:spcAft>
                  <a:spcPct val="0"/>
                </a:spcAft>
                <a:buChar char="»"/>
                <a:defRPr sz="2200">
                  <a:solidFill>
                    <a:schemeClr val="tx1"/>
                  </a:solidFill>
                  <a:latin typeface="Arial" charset="0"/>
                </a:defRPr>
              </a:lvl8pPr>
              <a:lvl9pPr marL="4051300" indent="-24765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dirty="0" smtClean="0">
                  <a:latin typeface="+mj-lt"/>
                  <a:ea typeface="Batang" pitchFamily="18" charset="-127"/>
                </a:rPr>
                <a:t> ANTENNES - PARABOLES</a:t>
              </a:r>
              <a:endParaRPr lang="fr-FR" altLang="fr-FR" sz="1200" b="1" dirty="0">
                <a:latin typeface="+mj-lt"/>
                <a:ea typeface="Batang" pitchFamily="18" charset="-127"/>
              </a:endParaRPr>
            </a:p>
          </p:txBody>
        </p:sp>
        <p:sp>
          <p:nvSpPr>
            <p:cNvPr id="4" name="Rectangle 3"/>
            <p:cNvSpPr/>
            <p:nvPr/>
          </p:nvSpPr>
          <p:spPr>
            <a:xfrm>
              <a:off x="2725263" y="8795272"/>
              <a:ext cx="2359941" cy="276999"/>
            </a:xfrm>
            <a:prstGeom prst="rect">
              <a:avLst/>
            </a:prstGeom>
          </p:spPr>
          <p:txBody>
            <a:bodyPr wrap="none">
              <a:spAutoFit/>
            </a:bodyPr>
            <a:lstStyle/>
            <a:p>
              <a:r>
                <a:rPr lang="fr-FR" altLang="fr-FR" sz="1200" b="1" i="1" dirty="0" smtClean="0">
                  <a:solidFill>
                    <a:srgbClr val="3333CC"/>
                  </a:solidFill>
                  <a:latin typeface="Batang" pitchFamily="18" charset="-127"/>
                  <a:ea typeface="Batang" pitchFamily="18" charset="-127"/>
                </a:rPr>
                <a:t> (voir pages 135, 136  du  RC)</a:t>
              </a:r>
              <a:endParaRPr lang="fr-FR" sz="1200" b="1" dirty="0"/>
            </a:p>
          </p:txBody>
        </p:sp>
      </p:grpSp>
      <p:sp>
        <p:nvSpPr>
          <p:cNvPr id="29" name="Rectangle 5"/>
          <p:cNvSpPr>
            <a:spLocks noChangeArrowheads="1"/>
          </p:cNvSpPr>
          <p:nvPr/>
        </p:nvSpPr>
        <p:spPr bwMode="auto">
          <a:xfrm>
            <a:off x="803813" y="5491592"/>
            <a:ext cx="5367338" cy="2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nchor="ctr">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None/>
            </a:pPr>
            <a:r>
              <a:rPr lang="fr-FR" altLang="fr-FR" sz="1200" b="1" i="1" dirty="0">
                <a:solidFill>
                  <a:srgbClr val="3333CC"/>
                </a:solidFill>
                <a:latin typeface="Batang" pitchFamily="18" charset="-127"/>
                <a:ea typeface="Batang" pitchFamily="18" charset="-127"/>
                <a:cs typeface="Times New Roman" pitchFamily="18" charset="0"/>
              </a:rPr>
              <a:t>Le système séchoir à linge </a:t>
            </a:r>
            <a:r>
              <a:rPr lang="fr-FR" altLang="fr-FR" sz="1200" b="1" i="1" dirty="0" smtClean="0">
                <a:solidFill>
                  <a:srgbClr val="3333CC"/>
                </a:solidFill>
                <a:latin typeface="Batang" pitchFamily="18" charset="-127"/>
                <a:ea typeface="Batang" pitchFamily="18" charset="-127"/>
                <a:cs typeface="Times New Roman" pitchFamily="18" charset="0"/>
              </a:rPr>
              <a:t>est </a:t>
            </a:r>
            <a:r>
              <a:rPr lang="fr-FR" altLang="fr-FR" sz="1200" b="1" i="1" dirty="0">
                <a:solidFill>
                  <a:srgbClr val="3333CC"/>
                </a:solidFill>
                <a:latin typeface="Batang" pitchFamily="18" charset="-127"/>
                <a:ea typeface="Batang" pitchFamily="18" charset="-127"/>
                <a:cs typeface="Times New Roman" pitchFamily="18" charset="0"/>
              </a:rPr>
              <a:t>toléré, mais placé de façon discrète</a:t>
            </a:r>
            <a:r>
              <a:rPr lang="fr-FR" altLang="fr-FR" sz="1200" b="1" i="1" dirty="0" smtClean="0">
                <a:solidFill>
                  <a:srgbClr val="3333CC"/>
                </a:solidFill>
                <a:latin typeface="Batang" pitchFamily="18" charset="-127"/>
                <a:ea typeface="Batang" pitchFamily="18" charset="-127"/>
                <a:cs typeface="Times New Roman" pitchFamily="18" charset="0"/>
              </a:rPr>
              <a:t>.</a:t>
            </a:r>
            <a:endParaRPr lang="fr-FR" altLang="fr-FR" sz="1200" b="1" i="1" dirty="0">
              <a:solidFill>
                <a:srgbClr val="3333CC"/>
              </a:solidFill>
              <a:latin typeface="Batang" pitchFamily="18" charset="-127"/>
              <a:ea typeface="Batang" pitchFamily="18" charset="-127"/>
              <a:cs typeface="Times New Roman" pitchFamily="18" charset="0"/>
            </a:endParaRPr>
          </a:p>
        </p:txBody>
      </p:sp>
      <p:sp>
        <p:nvSpPr>
          <p:cNvPr id="32" name="Text Box 36"/>
          <p:cNvSpPr txBox="1">
            <a:spLocks noChangeArrowheads="1"/>
          </p:cNvSpPr>
          <p:nvPr/>
        </p:nvSpPr>
        <p:spPr bwMode="auto">
          <a:xfrm>
            <a:off x="226245" y="6354207"/>
            <a:ext cx="682138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lnSpc>
                <a:spcPts val="1200"/>
              </a:lnSpc>
              <a:spcBef>
                <a:spcPts val="0"/>
              </a:spcBef>
              <a:buFontTx/>
              <a:buNone/>
            </a:pPr>
            <a:r>
              <a:rPr lang="fr-FR" altLang="fr-FR" sz="1200" i="1" u="sng" dirty="0">
                <a:latin typeface="Batang" pitchFamily="18" charset="-127"/>
                <a:ea typeface="Batang" pitchFamily="18" charset="-127"/>
              </a:rPr>
              <a:t>Entretien des balcons</a:t>
            </a:r>
            <a:r>
              <a:rPr lang="fr-FR" altLang="fr-FR" sz="1200" i="1" dirty="0">
                <a:latin typeface="Batang" pitchFamily="18" charset="-127"/>
                <a:ea typeface="Batang" pitchFamily="18" charset="-127"/>
              </a:rPr>
              <a:t> </a:t>
            </a:r>
            <a:r>
              <a:rPr lang="fr-FR" altLang="fr-FR" sz="1200" i="1" dirty="0" smtClean="0">
                <a:latin typeface="Batang" pitchFamily="18" charset="-127"/>
                <a:ea typeface="Batang" pitchFamily="18" charset="-127"/>
              </a:rPr>
              <a:t>: Ils </a:t>
            </a:r>
            <a:r>
              <a:rPr lang="fr-FR" altLang="fr-FR" sz="1200" i="1" dirty="0">
                <a:latin typeface="Batang" pitchFamily="18" charset="-127"/>
                <a:ea typeface="Batang" pitchFamily="18" charset="-127"/>
              </a:rPr>
              <a:t>doivent être entretenus par chaque </a:t>
            </a:r>
            <a:r>
              <a:rPr lang="fr-FR" altLang="fr-FR" sz="1200" i="1" dirty="0" smtClean="0">
                <a:latin typeface="Batang" pitchFamily="18" charset="-127"/>
                <a:ea typeface="Batang" pitchFamily="18" charset="-127"/>
              </a:rPr>
              <a:t>résident</a:t>
            </a:r>
            <a:r>
              <a:rPr lang="fr-FR" altLang="fr-FR" sz="1200" i="1" dirty="0">
                <a:latin typeface="Batang" pitchFamily="18" charset="-127"/>
                <a:ea typeface="Batang" pitchFamily="18" charset="-127"/>
              </a:rPr>
              <a:t>, </a:t>
            </a:r>
            <a:r>
              <a:rPr lang="fr-FR" altLang="fr-FR" sz="1200" i="1" dirty="0" smtClean="0">
                <a:latin typeface="Batang" pitchFamily="18" charset="-127"/>
                <a:ea typeface="Batang" pitchFamily="18" charset="-127"/>
              </a:rPr>
              <a:t>à l’eau claire et sans détergent. Lors </a:t>
            </a:r>
            <a:r>
              <a:rPr lang="fr-FR" altLang="fr-FR" sz="1200" i="1" dirty="0">
                <a:latin typeface="Batang" pitchFamily="18" charset="-127"/>
                <a:ea typeface="Batang" pitchFamily="18" charset="-127"/>
              </a:rPr>
              <a:t>des balayages, ramassez les poussières. </a:t>
            </a:r>
            <a:endParaRPr lang="fr-FR" altLang="fr-FR" sz="1200" i="1" dirty="0" smtClean="0">
              <a:latin typeface="Batang" pitchFamily="18" charset="-127"/>
              <a:ea typeface="Batang" pitchFamily="18" charset="-127"/>
            </a:endParaRPr>
          </a:p>
          <a:p>
            <a:pPr algn="just" eaLnBrk="1" hangingPunct="1">
              <a:lnSpc>
                <a:spcPts val="1200"/>
              </a:lnSpc>
              <a:spcBef>
                <a:spcPts val="0"/>
              </a:spcBef>
              <a:buFontTx/>
              <a:buNone/>
            </a:pPr>
            <a:endParaRPr lang="fr-FR" altLang="fr-FR" sz="1200" i="1" dirty="0" smtClean="0">
              <a:latin typeface="Batang" pitchFamily="18" charset="-127"/>
              <a:ea typeface="Batang" pitchFamily="18" charset="-127"/>
            </a:endParaRPr>
          </a:p>
          <a:p>
            <a:pPr algn="just" eaLnBrk="1" hangingPunct="1">
              <a:lnSpc>
                <a:spcPts val="1200"/>
              </a:lnSpc>
              <a:spcBef>
                <a:spcPts val="0"/>
              </a:spcBef>
              <a:buFontTx/>
              <a:buNone/>
              <a:tabLst>
                <a:tab pos="631825" algn="l"/>
              </a:tabLst>
            </a:pPr>
            <a:r>
              <a:rPr lang="fr-FR" altLang="fr-FR" sz="1200" b="1" i="1" dirty="0" smtClean="0">
                <a:solidFill>
                  <a:srgbClr val="FF0000"/>
                </a:solidFill>
                <a:latin typeface="Batang" pitchFamily="18" charset="-127"/>
                <a:ea typeface="Batang" pitchFamily="18" charset="-127"/>
              </a:rPr>
              <a:t>	Merci d’avertir les résidents en rez-de-jardin afin de mettre à l’abri leurs effets.</a:t>
            </a:r>
            <a:endParaRPr lang="fr-FR" altLang="fr-FR" sz="1200" b="1" i="1" dirty="0">
              <a:solidFill>
                <a:srgbClr val="FF0000"/>
              </a:solidFill>
              <a:latin typeface="Batang" pitchFamily="18" charset="-127"/>
              <a:ea typeface="Batang" pitchFamily="18" charset="-127"/>
            </a:endParaRPr>
          </a:p>
        </p:txBody>
      </p:sp>
      <p:sp>
        <p:nvSpPr>
          <p:cNvPr id="35" name="Text Box 9"/>
          <p:cNvSpPr txBox="1">
            <a:spLocks noChangeArrowheads="1"/>
          </p:cNvSpPr>
          <p:nvPr/>
        </p:nvSpPr>
        <p:spPr bwMode="auto">
          <a:xfrm>
            <a:off x="250922" y="1039304"/>
            <a:ext cx="5981073" cy="42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spcBef>
                <a:spcPct val="20000"/>
              </a:spcBef>
              <a:buChar char="•"/>
              <a:defRPr sz="3500">
                <a:solidFill>
                  <a:schemeClr val="tx1"/>
                </a:solidFill>
                <a:latin typeface="Arial" charset="0"/>
              </a:defRPr>
            </a:lvl1pPr>
            <a:lvl2pPr marL="742950" indent="-285750" defTabSz="987425" eaLnBrk="0" hangingPunct="0">
              <a:spcBef>
                <a:spcPct val="20000"/>
              </a:spcBef>
              <a:buChar char="–"/>
              <a:defRPr sz="3000">
                <a:solidFill>
                  <a:schemeClr val="tx1"/>
                </a:solidFill>
                <a:latin typeface="Arial" charset="0"/>
              </a:defRPr>
            </a:lvl2pPr>
            <a:lvl3pPr marL="1143000" indent="-228600" defTabSz="987425" eaLnBrk="0" hangingPunct="0">
              <a:spcBef>
                <a:spcPct val="20000"/>
              </a:spcBef>
              <a:buChar char="•"/>
              <a:defRPr sz="2600">
                <a:solidFill>
                  <a:schemeClr val="tx1"/>
                </a:solidFill>
                <a:latin typeface="Arial" charset="0"/>
              </a:defRPr>
            </a:lvl3pPr>
            <a:lvl4pPr marL="1600200" indent="-228600" defTabSz="987425" eaLnBrk="0" hangingPunct="0">
              <a:spcBef>
                <a:spcPct val="20000"/>
              </a:spcBef>
              <a:buChar char="–"/>
              <a:defRPr sz="2200">
                <a:solidFill>
                  <a:schemeClr val="tx1"/>
                </a:solidFill>
                <a:latin typeface="Arial" charset="0"/>
              </a:defRPr>
            </a:lvl4pPr>
            <a:lvl5pPr marL="2057400" indent="-228600" defTabSz="987425" eaLnBrk="0" hangingPunct="0">
              <a:spcBef>
                <a:spcPct val="20000"/>
              </a:spcBef>
              <a:buChar char="»"/>
              <a:defRPr sz="2200">
                <a:solidFill>
                  <a:schemeClr val="tx1"/>
                </a:solidFill>
                <a:latin typeface="Arial" charset="0"/>
              </a:defRPr>
            </a:lvl5pPr>
            <a:lvl6pPr marL="2514600" indent="-228600" defTabSz="987425" eaLnBrk="0" fontAlgn="base" hangingPunct="0">
              <a:spcBef>
                <a:spcPct val="20000"/>
              </a:spcBef>
              <a:spcAft>
                <a:spcPct val="0"/>
              </a:spcAft>
              <a:buChar char="»"/>
              <a:defRPr sz="2200">
                <a:solidFill>
                  <a:schemeClr val="tx1"/>
                </a:solidFill>
                <a:latin typeface="Arial" charset="0"/>
              </a:defRPr>
            </a:lvl6pPr>
            <a:lvl7pPr marL="2971800" indent="-228600" defTabSz="987425" eaLnBrk="0" fontAlgn="base" hangingPunct="0">
              <a:spcBef>
                <a:spcPct val="20000"/>
              </a:spcBef>
              <a:spcAft>
                <a:spcPct val="0"/>
              </a:spcAft>
              <a:buChar char="»"/>
              <a:defRPr sz="2200">
                <a:solidFill>
                  <a:schemeClr val="tx1"/>
                </a:solidFill>
                <a:latin typeface="Arial" charset="0"/>
              </a:defRPr>
            </a:lvl7pPr>
            <a:lvl8pPr marL="3429000" indent="-228600" defTabSz="987425" eaLnBrk="0" fontAlgn="base" hangingPunct="0">
              <a:spcBef>
                <a:spcPct val="20000"/>
              </a:spcBef>
              <a:spcAft>
                <a:spcPct val="0"/>
              </a:spcAft>
              <a:buChar char="»"/>
              <a:defRPr sz="2200">
                <a:solidFill>
                  <a:schemeClr val="tx1"/>
                </a:solidFill>
                <a:latin typeface="Arial" charset="0"/>
              </a:defRPr>
            </a:lvl8pPr>
            <a:lvl9pPr marL="3886200" indent="-228600" defTabSz="987425" eaLnBrk="0" fontAlgn="base" hangingPunct="0">
              <a:spcBef>
                <a:spcPct val="20000"/>
              </a:spcBef>
              <a:spcAft>
                <a:spcPct val="0"/>
              </a:spcAft>
              <a:buChar char="»"/>
              <a:defRPr sz="2200">
                <a:solidFill>
                  <a:schemeClr val="tx1"/>
                </a:solidFill>
                <a:latin typeface="Arial" charset="0"/>
              </a:defRPr>
            </a:lvl9pPr>
          </a:lstStyle>
          <a:p>
            <a:pPr algn="just" eaLnBrk="1" hangingPunct="1">
              <a:spcBef>
                <a:spcPct val="0"/>
              </a:spcBef>
              <a:buFontTx/>
              <a:buNone/>
            </a:pPr>
            <a:r>
              <a:rPr lang="fr-FR" altLang="fr-FR" sz="1200" i="1" dirty="0">
                <a:latin typeface="Batang" pitchFamily="18" charset="-127"/>
                <a:ea typeface="Batang" pitchFamily="18" charset="-127"/>
              </a:rPr>
              <a:t>Même s’ils sont </a:t>
            </a:r>
            <a:r>
              <a:rPr lang="fr-FR" altLang="fr-FR" sz="1200" i="1" dirty="0" smtClean="0">
                <a:latin typeface="Batang" pitchFamily="18" charset="-127"/>
                <a:ea typeface="Batang" pitchFamily="18" charset="-127"/>
              </a:rPr>
              <a:t>communs à usage </a:t>
            </a:r>
            <a:r>
              <a:rPr lang="fr-FR" altLang="fr-FR" sz="1200" i="1" dirty="0">
                <a:latin typeface="Batang" pitchFamily="18" charset="-127"/>
                <a:ea typeface="Batang" pitchFamily="18" charset="-127"/>
              </a:rPr>
              <a:t>exclusif d’un copropriétaire, ils n’en sont pas moins des parties communes. Ce ne sont ni des débarras, ni des dépotoirs. </a:t>
            </a:r>
          </a:p>
        </p:txBody>
      </p:sp>
      <p:sp>
        <p:nvSpPr>
          <p:cNvPr id="34" name="Rectangle 24"/>
          <p:cNvSpPr>
            <a:spLocks noChangeArrowheads="1"/>
          </p:cNvSpPr>
          <p:nvPr/>
        </p:nvSpPr>
        <p:spPr bwMode="auto">
          <a:xfrm>
            <a:off x="351137" y="7936969"/>
            <a:ext cx="2404865" cy="276999"/>
          </a:xfrm>
          <a:prstGeom prst="rect">
            <a:avLst/>
          </a:prstGeom>
          <a:solidFill>
            <a:srgbClr val="FFFF00"/>
          </a:solidFill>
          <a:ln>
            <a:solidFill>
              <a:srgbClr val="FF0000"/>
            </a:solidFill>
          </a:ln>
          <a:effectLst/>
          <a:extLst/>
        </p:spPr>
        <p:txBody>
          <a:bodyPr wrap="square">
            <a:spAutoFit/>
          </a:bodyPr>
          <a:lstStyle>
            <a:lvl1pPr defTabSz="987425" eaLnBrk="0" hangingPunct="0">
              <a:spcBef>
                <a:spcPct val="20000"/>
              </a:spcBef>
              <a:buChar char="•"/>
              <a:defRPr sz="3500">
                <a:solidFill>
                  <a:schemeClr val="tx1"/>
                </a:solidFill>
                <a:latin typeface="Arial" charset="0"/>
              </a:defRPr>
            </a:lvl1pPr>
            <a:lvl2pPr marL="801688" indent="-307975" defTabSz="987425" eaLnBrk="0" hangingPunct="0">
              <a:spcBef>
                <a:spcPct val="20000"/>
              </a:spcBef>
              <a:buChar char="–"/>
              <a:defRPr sz="3000">
                <a:solidFill>
                  <a:schemeClr val="tx1"/>
                </a:solidFill>
                <a:latin typeface="Arial" charset="0"/>
              </a:defRPr>
            </a:lvl2pPr>
            <a:lvl3pPr marL="1235075" indent="-247650" defTabSz="987425" eaLnBrk="0" hangingPunct="0">
              <a:spcBef>
                <a:spcPct val="20000"/>
              </a:spcBef>
              <a:buChar char="•"/>
              <a:defRPr sz="2600">
                <a:solidFill>
                  <a:schemeClr val="tx1"/>
                </a:solidFill>
                <a:latin typeface="Arial" charset="0"/>
              </a:defRPr>
            </a:lvl3pPr>
            <a:lvl4pPr marL="1728788" indent="-247650" defTabSz="987425" eaLnBrk="0" hangingPunct="0">
              <a:spcBef>
                <a:spcPct val="20000"/>
              </a:spcBef>
              <a:buChar char="–"/>
              <a:defRPr sz="2200">
                <a:solidFill>
                  <a:schemeClr val="tx1"/>
                </a:solidFill>
                <a:latin typeface="Arial" charset="0"/>
              </a:defRPr>
            </a:lvl4pPr>
            <a:lvl5pPr marL="2222500" indent="-247650" defTabSz="987425" eaLnBrk="0" hangingPunct="0">
              <a:spcBef>
                <a:spcPct val="20000"/>
              </a:spcBef>
              <a:buChar char="»"/>
              <a:defRPr sz="2200">
                <a:solidFill>
                  <a:schemeClr val="tx1"/>
                </a:solidFill>
                <a:latin typeface="Arial" charset="0"/>
              </a:defRPr>
            </a:lvl5pPr>
            <a:lvl6pPr marL="2679700" indent="-247650" defTabSz="987425" eaLnBrk="0" fontAlgn="base" hangingPunct="0">
              <a:spcBef>
                <a:spcPct val="20000"/>
              </a:spcBef>
              <a:spcAft>
                <a:spcPct val="0"/>
              </a:spcAft>
              <a:buChar char="»"/>
              <a:defRPr sz="2200">
                <a:solidFill>
                  <a:schemeClr val="tx1"/>
                </a:solidFill>
                <a:latin typeface="Arial" charset="0"/>
              </a:defRPr>
            </a:lvl6pPr>
            <a:lvl7pPr marL="3136900" indent="-247650" defTabSz="987425" eaLnBrk="0" fontAlgn="base" hangingPunct="0">
              <a:spcBef>
                <a:spcPct val="20000"/>
              </a:spcBef>
              <a:spcAft>
                <a:spcPct val="0"/>
              </a:spcAft>
              <a:buChar char="»"/>
              <a:defRPr sz="2200">
                <a:solidFill>
                  <a:schemeClr val="tx1"/>
                </a:solidFill>
                <a:latin typeface="Arial" charset="0"/>
              </a:defRPr>
            </a:lvl7pPr>
            <a:lvl8pPr marL="3594100" indent="-247650" defTabSz="987425" eaLnBrk="0" fontAlgn="base" hangingPunct="0">
              <a:spcBef>
                <a:spcPct val="20000"/>
              </a:spcBef>
              <a:spcAft>
                <a:spcPct val="0"/>
              </a:spcAft>
              <a:buChar char="»"/>
              <a:defRPr sz="2200">
                <a:solidFill>
                  <a:schemeClr val="tx1"/>
                </a:solidFill>
                <a:latin typeface="Arial" charset="0"/>
              </a:defRPr>
            </a:lvl8pPr>
            <a:lvl9pPr marL="4051300" indent="-247650" defTabSz="987425"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fr-FR" altLang="fr-FR" sz="1200" b="1" spc="100" dirty="0" smtClean="0">
                <a:latin typeface="+mj-lt"/>
                <a:ea typeface="Batang" pitchFamily="18" charset="-127"/>
              </a:rPr>
              <a:t>ENSEIGNES - ÉCRITEAUX</a:t>
            </a:r>
            <a:endParaRPr lang="fr-FR" altLang="fr-FR" sz="1200" b="1" spc="100" dirty="0">
              <a:latin typeface="+mj-lt"/>
              <a:ea typeface="Batang" pitchFamily="18" charset="-127"/>
            </a:endParaRPr>
          </a:p>
        </p:txBody>
      </p:sp>
    </p:spTree>
    <p:extLst>
      <p:ext uri="{BB962C8B-B14F-4D97-AF65-F5344CB8AC3E}">
        <p14:creationId xmlns:p14="http://schemas.microsoft.com/office/powerpoint/2010/main" val="1374791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87425"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87425"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2139</TotalTime>
  <Words>10051</Words>
  <Application>Microsoft Office PowerPoint</Application>
  <PresentationFormat>Personnalisé</PresentationFormat>
  <Paragraphs>1286</Paragraphs>
  <Slides>56</Slides>
  <Notes>11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56</vt:i4>
      </vt:variant>
    </vt:vector>
  </HeadingPairs>
  <TitlesOfParts>
    <vt:vector size="66" baseType="lpstr">
      <vt:lpstr>Batang</vt:lpstr>
      <vt:lpstr>SimSun</vt:lpstr>
      <vt:lpstr>Arabic Typesetting</vt:lpstr>
      <vt:lpstr>Arial</vt:lpstr>
      <vt:lpstr>Calibri</vt:lpstr>
      <vt:lpstr>Liberation Sans</vt:lpstr>
      <vt:lpstr>Mangal</vt:lpstr>
      <vt:lpstr>Times New Roman</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l'huillier</dc:creator>
  <cp:lastModifiedBy>Odile BINOIS</cp:lastModifiedBy>
  <cp:revision>721</cp:revision>
  <cp:lastPrinted>2017-09-13T12:04:53Z</cp:lastPrinted>
  <dcterms:created xsi:type="dcterms:W3CDTF">2007-03-02T14:07:22Z</dcterms:created>
  <dcterms:modified xsi:type="dcterms:W3CDTF">2019-01-07T08:34:04Z</dcterms:modified>
</cp:coreProperties>
</file>